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3"/>
  </p:notesMasterIdLst>
  <p:sldIdLst>
    <p:sldId id="261" r:id="rId2"/>
    <p:sldId id="256" r:id="rId3"/>
    <p:sldId id="259" r:id="rId4"/>
    <p:sldId id="262" r:id="rId5"/>
    <p:sldId id="263" r:id="rId6"/>
    <p:sldId id="303" r:id="rId7"/>
    <p:sldId id="362" r:id="rId8"/>
    <p:sldId id="363" r:id="rId9"/>
    <p:sldId id="351" r:id="rId10"/>
    <p:sldId id="306" r:id="rId11"/>
    <p:sldId id="304" r:id="rId12"/>
    <p:sldId id="305" r:id="rId13"/>
    <p:sldId id="308" r:id="rId14"/>
    <p:sldId id="382" r:id="rId15"/>
    <p:sldId id="309" r:id="rId16"/>
    <p:sldId id="366" r:id="rId17"/>
    <p:sldId id="368" r:id="rId18"/>
    <p:sldId id="311" r:id="rId19"/>
    <p:sldId id="312" r:id="rId20"/>
    <p:sldId id="267" r:id="rId21"/>
    <p:sldId id="266" r:id="rId22"/>
    <p:sldId id="376" r:id="rId23"/>
    <p:sldId id="377" r:id="rId24"/>
    <p:sldId id="270" r:id="rId25"/>
    <p:sldId id="272" r:id="rId26"/>
    <p:sldId id="274" r:id="rId27"/>
    <p:sldId id="275" r:id="rId28"/>
    <p:sldId id="276" r:id="rId29"/>
    <p:sldId id="277" r:id="rId30"/>
    <p:sldId id="279" r:id="rId31"/>
    <p:sldId id="280" r:id="rId32"/>
    <p:sldId id="282" r:id="rId33"/>
    <p:sldId id="289" r:id="rId34"/>
    <p:sldId id="285" r:id="rId35"/>
    <p:sldId id="379" r:id="rId36"/>
    <p:sldId id="380" r:id="rId37"/>
    <p:sldId id="290" r:id="rId38"/>
    <p:sldId id="291" r:id="rId39"/>
    <p:sldId id="383" r:id="rId40"/>
    <p:sldId id="292" r:id="rId41"/>
    <p:sldId id="296" r:id="rId42"/>
    <p:sldId id="293" r:id="rId43"/>
    <p:sldId id="419" r:id="rId44"/>
    <p:sldId id="299" r:id="rId45"/>
    <p:sldId id="287" r:id="rId46"/>
    <p:sldId id="313" r:id="rId47"/>
    <p:sldId id="314" r:id="rId48"/>
    <p:sldId id="300" r:id="rId49"/>
    <p:sldId id="301" r:id="rId50"/>
    <p:sldId id="302" r:id="rId51"/>
    <p:sldId id="316" r:id="rId52"/>
    <p:sldId id="317" r:id="rId53"/>
    <p:sldId id="320" r:id="rId54"/>
    <p:sldId id="391" r:id="rId55"/>
    <p:sldId id="392" r:id="rId56"/>
    <p:sldId id="393" r:id="rId57"/>
    <p:sldId id="394" r:id="rId58"/>
    <p:sldId id="395" r:id="rId59"/>
    <p:sldId id="396" r:id="rId60"/>
    <p:sldId id="397" r:id="rId61"/>
    <p:sldId id="398" r:id="rId62"/>
    <p:sldId id="399" r:id="rId63"/>
    <p:sldId id="400" r:id="rId64"/>
    <p:sldId id="401" r:id="rId65"/>
    <p:sldId id="327" r:id="rId66"/>
    <p:sldId id="328" r:id="rId67"/>
    <p:sldId id="329" r:id="rId68"/>
    <p:sldId id="330" r:id="rId69"/>
    <p:sldId id="332" r:id="rId70"/>
    <p:sldId id="333" r:id="rId71"/>
    <p:sldId id="337" r:id="rId72"/>
    <p:sldId id="343" r:id="rId73"/>
    <p:sldId id="344" r:id="rId74"/>
    <p:sldId id="347" r:id="rId75"/>
    <p:sldId id="349" r:id="rId76"/>
    <p:sldId id="357" r:id="rId77"/>
    <p:sldId id="352" r:id="rId78"/>
    <p:sldId id="354" r:id="rId79"/>
    <p:sldId id="356" r:id="rId80"/>
    <p:sldId id="371" r:id="rId81"/>
    <p:sldId id="372" r:id="rId82"/>
    <p:sldId id="373" r:id="rId83"/>
    <p:sldId id="374" r:id="rId84"/>
    <p:sldId id="358" r:id="rId85"/>
    <p:sldId id="359" r:id="rId86"/>
    <p:sldId id="360" r:id="rId87"/>
    <p:sldId id="361" r:id="rId88"/>
    <p:sldId id="403" r:id="rId89"/>
    <p:sldId id="402" r:id="rId90"/>
    <p:sldId id="404" r:id="rId91"/>
    <p:sldId id="405" r:id="rId92"/>
    <p:sldId id="406" r:id="rId93"/>
    <p:sldId id="339" r:id="rId94"/>
    <p:sldId id="340" r:id="rId95"/>
    <p:sldId id="341" r:id="rId96"/>
    <p:sldId id="407" r:id="rId97"/>
    <p:sldId id="386" r:id="rId98"/>
    <p:sldId id="408" r:id="rId99"/>
    <p:sldId id="387" r:id="rId100"/>
    <p:sldId id="409" r:id="rId101"/>
    <p:sldId id="410" r:id="rId102"/>
    <p:sldId id="411" r:id="rId103"/>
    <p:sldId id="388" r:id="rId104"/>
    <p:sldId id="412" r:id="rId105"/>
    <p:sldId id="413" r:id="rId106"/>
    <p:sldId id="414" r:id="rId107"/>
    <p:sldId id="415" r:id="rId108"/>
    <p:sldId id="416" r:id="rId109"/>
    <p:sldId id="418" r:id="rId110"/>
    <p:sldId id="417" r:id="rId111"/>
    <p:sldId id="260" r:id="rId1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DF3DE3E-D97A-4CA3-9867-2BB820BD16F3}">
          <p14:sldIdLst>
            <p14:sldId id="261"/>
            <p14:sldId id="256"/>
            <p14:sldId id="259"/>
            <p14:sldId id="262"/>
            <p14:sldId id="263"/>
            <p14:sldId id="303"/>
            <p14:sldId id="362"/>
            <p14:sldId id="363"/>
            <p14:sldId id="351"/>
            <p14:sldId id="306"/>
            <p14:sldId id="304"/>
            <p14:sldId id="305"/>
            <p14:sldId id="308"/>
            <p14:sldId id="382"/>
            <p14:sldId id="309"/>
            <p14:sldId id="366"/>
            <p14:sldId id="368"/>
            <p14:sldId id="311"/>
            <p14:sldId id="312"/>
            <p14:sldId id="267"/>
            <p14:sldId id="266"/>
            <p14:sldId id="376"/>
            <p14:sldId id="377"/>
            <p14:sldId id="270"/>
            <p14:sldId id="272"/>
            <p14:sldId id="274"/>
            <p14:sldId id="275"/>
            <p14:sldId id="276"/>
            <p14:sldId id="277"/>
            <p14:sldId id="279"/>
            <p14:sldId id="280"/>
            <p14:sldId id="282"/>
            <p14:sldId id="289"/>
            <p14:sldId id="285"/>
            <p14:sldId id="379"/>
            <p14:sldId id="380"/>
            <p14:sldId id="290"/>
            <p14:sldId id="291"/>
            <p14:sldId id="383"/>
            <p14:sldId id="292"/>
            <p14:sldId id="296"/>
            <p14:sldId id="293"/>
            <p14:sldId id="419"/>
            <p14:sldId id="299"/>
            <p14:sldId id="287"/>
            <p14:sldId id="313"/>
            <p14:sldId id="314"/>
            <p14:sldId id="300"/>
            <p14:sldId id="301"/>
            <p14:sldId id="302"/>
            <p14:sldId id="316"/>
            <p14:sldId id="317"/>
            <p14:sldId id="320"/>
            <p14:sldId id="391"/>
            <p14:sldId id="392"/>
            <p14:sldId id="393"/>
            <p14:sldId id="394"/>
            <p14:sldId id="395"/>
            <p14:sldId id="396"/>
            <p14:sldId id="397"/>
            <p14:sldId id="398"/>
            <p14:sldId id="399"/>
            <p14:sldId id="400"/>
            <p14:sldId id="401"/>
            <p14:sldId id="327"/>
            <p14:sldId id="328"/>
            <p14:sldId id="329"/>
            <p14:sldId id="330"/>
            <p14:sldId id="332"/>
            <p14:sldId id="333"/>
            <p14:sldId id="337"/>
            <p14:sldId id="343"/>
            <p14:sldId id="344"/>
            <p14:sldId id="347"/>
            <p14:sldId id="349"/>
            <p14:sldId id="357"/>
            <p14:sldId id="352"/>
            <p14:sldId id="354"/>
            <p14:sldId id="356"/>
            <p14:sldId id="371"/>
            <p14:sldId id="372"/>
            <p14:sldId id="373"/>
            <p14:sldId id="374"/>
            <p14:sldId id="358"/>
            <p14:sldId id="359"/>
            <p14:sldId id="360"/>
            <p14:sldId id="361"/>
            <p14:sldId id="403"/>
            <p14:sldId id="402"/>
            <p14:sldId id="404"/>
            <p14:sldId id="405"/>
            <p14:sldId id="406"/>
            <p14:sldId id="339"/>
            <p14:sldId id="340"/>
            <p14:sldId id="341"/>
            <p14:sldId id="407"/>
            <p14:sldId id="386"/>
            <p14:sldId id="408"/>
            <p14:sldId id="387"/>
            <p14:sldId id="409"/>
            <p14:sldId id="410"/>
            <p14:sldId id="411"/>
            <p14:sldId id="388"/>
            <p14:sldId id="412"/>
            <p14:sldId id="413"/>
            <p14:sldId id="414"/>
            <p14:sldId id="415"/>
            <p14:sldId id="416"/>
            <p14:sldId id="418"/>
            <p14:sldId id="417"/>
            <p14:sldId id="260"/>
          </p14:sldIdLst>
        </p14:section>
        <p14:section name="Başlıksız Bölüm" id="{A83C7245-0AF0-4C07-BDDE-C5EA27B265D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3E1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43116-CC7A-4D36-92CE-DFAA6C0BDE15}" type="datetimeFigureOut">
              <a:rPr lang="tr-TR" smtClean="0"/>
              <a:t>10.12.2021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F88C0-990E-4525-A070-D0A308AD94A1}" type="slidenum">
              <a:rPr lang="tr-TR" smtClean="0"/>
              <a:t>‹#›</a:t>
            </a:fld>
            <a:endParaRPr lang="tr-TR"/>
          </a:p>
        </p:txBody>
      </p:sp>
    </p:spTree>
    <p:extLst>
      <p:ext uri="{BB962C8B-B14F-4D97-AF65-F5344CB8AC3E}">
        <p14:creationId xmlns:p14="http://schemas.microsoft.com/office/powerpoint/2010/main" val="159000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B720F50B-6788-4E98-A34F-0AE725E81728}" type="datetime1">
              <a:rPr lang="tr-TR" smtClean="0"/>
              <a:t>10.12.2021</a:t>
            </a:fld>
            <a:endParaRPr lang="tr-TR"/>
          </a:p>
        </p:txBody>
      </p:sp>
      <p:sp>
        <p:nvSpPr>
          <p:cNvPr id="5" name="Altbilgi Yer Tutucusu 4"/>
          <p:cNvSpPr>
            <a:spLocks noGrp="1"/>
          </p:cNvSpPr>
          <p:nvPr>
            <p:ph type="ftr" sz="quarter" idx="11"/>
          </p:nvPr>
        </p:nvSpPr>
        <p:spPr/>
        <p:txBody>
          <a:bodyPr/>
          <a:lstStyle/>
          <a:p>
            <a:r>
              <a:rPr lang="tr-TR" smtClean="0"/>
              <a:t>info@bdkgrup.com.tr                                                                       bdkgrup.com.tr</a:t>
            </a:r>
            <a:endParaRPr lang="tr-TR"/>
          </a:p>
        </p:txBody>
      </p:sp>
      <p:sp>
        <p:nvSpPr>
          <p:cNvPr id="6" name="Slayt Numarası Yer Tutucusu 5"/>
          <p:cNvSpPr>
            <a:spLocks noGrp="1"/>
          </p:cNvSpPr>
          <p:nvPr>
            <p:ph type="sldNum" sz="quarter" idx="12"/>
          </p:nvPr>
        </p:nvSpPr>
        <p:spPr/>
        <p:txBody>
          <a:bodyPr/>
          <a:lstStyle/>
          <a:p>
            <a:fld id="{295FE8FC-10DA-4313-9935-622832BA5CCB}" type="slidenum">
              <a:rPr lang="tr-TR" smtClean="0"/>
              <a:t>‹#›</a:t>
            </a:fld>
            <a:endParaRPr lang="tr-TR"/>
          </a:p>
        </p:txBody>
      </p:sp>
    </p:spTree>
    <p:extLst>
      <p:ext uri="{BB962C8B-B14F-4D97-AF65-F5344CB8AC3E}">
        <p14:creationId xmlns:p14="http://schemas.microsoft.com/office/powerpoint/2010/main" val="415193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BBB6DF-5413-4484-86E6-7795A3B234C3}" type="datetime1">
              <a:rPr lang="tr-TR" smtClean="0"/>
              <a:t>10.12.2021</a:t>
            </a:fld>
            <a:endParaRPr lang="tr-TR"/>
          </a:p>
        </p:txBody>
      </p:sp>
      <p:sp>
        <p:nvSpPr>
          <p:cNvPr id="5" name="Altbilgi Yer Tutucusu 4"/>
          <p:cNvSpPr>
            <a:spLocks noGrp="1"/>
          </p:cNvSpPr>
          <p:nvPr>
            <p:ph type="ftr" sz="quarter" idx="11"/>
          </p:nvPr>
        </p:nvSpPr>
        <p:spPr/>
        <p:txBody>
          <a:bodyPr/>
          <a:lstStyle/>
          <a:p>
            <a:r>
              <a:rPr lang="tr-TR" smtClean="0"/>
              <a:t>info@bdkgrup.com.tr                                                                       bdkgrup.com.tr</a:t>
            </a:r>
            <a:endParaRPr lang="tr-TR"/>
          </a:p>
        </p:txBody>
      </p:sp>
      <p:sp>
        <p:nvSpPr>
          <p:cNvPr id="6" name="Slayt Numarası Yer Tutucusu 5"/>
          <p:cNvSpPr>
            <a:spLocks noGrp="1"/>
          </p:cNvSpPr>
          <p:nvPr>
            <p:ph type="sldNum" sz="quarter" idx="12"/>
          </p:nvPr>
        </p:nvSpPr>
        <p:spPr/>
        <p:txBody>
          <a:bodyPr/>
          <a:lstStyle/>
          <a:p>
            <a:fld id="{295FE8FC-10DA-4313-9935-622832BA5CCB}" type="slidenum">
              <a:rPr lang="tr-TR" smtClean="0"/>
              <a:t>‹#›</a:t>
            </a:fld>
            <a:endParaRPr lang="tr-TR"/>
          </a:p>
        </p:txBody>
      </p:sp>
    </p:spTree>
    <p:extLst>
      <p:ext uri="{BB962C8B-B14F-4D97-AF65-F5344CB8AC3E}">
        <p14:creationId xmlns:p14="http://schemas.microsoft.com/office/powerpoint/2010/main" val="315677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9C36AD-4FFF-41D7-B91F-7ADD0B5FFD15}" type="datetime1">
              <a:rPr lang="tr-TR" smtClean="0"/>
              <a:t>10.12.2021</a:t>
            </a:fld>
            <a:endParaRPr lang="tr-TR"/>
          </a:p>
        </p:txBody>
      </p:sp>
      <p:sp>
        <p:nvSpPr>
          <p:cNvPr id="5" name="Altbilgi Yer Tutucusu 4"/>
          <p:cNvSpPr>
            <a:spLocks noGrp="1"/>
          </p:cNvSpPr>
          <p:nvPr>
            <p:ph type="ftr" sz="quarter" idx="11"/>
          </p:nvPr>
        </p:nvSpPr>
        <p:spPr/>
        <p:txBody>
          <a:bodyPr/>
          <a:lstStyle/>
          <a:p>
            <a:r>
              <a:rPr lang="tr-TR" smtClean="0"/>
              <a:t>info@bdkgrup.com.tr                                                                       bdkgrup.com.tr</a:t>
            </a:r>
            <a:endParaRPr lang="tr-TR"/>
          </a:p>
        </p:txBody>
      </p:sp>
      <p:sp>
        <p:nvSpPr>
          <p:cNvPr id="6" name="Slayt Numarası Yer Tutucusu 5"/>
          <p:cNvSpPr>
            <a:spLocks noGrp="1"/>
          </p:cNvSpPr>
          <p:nvPr>
            <p:ph type="sldNum" sz="quarter" idx="12"/>
          </p:nvPr>
        </p:nvSpPr>
        <p:spPr/>
        <p:txBody>
          <a:bodyPr/>
          <a:lstStyle/>
          <a:p>
            <a:fld id="{295FE8FC-10DA-4313-9935-622832BA5CCB}" type="slidenum">
              <a:rPr lang="tr-TR" smtClean="0"/>
              <a:t>‹#›</a:t>
            </a:fld>
            <a:endParaRPr lang="tr-TR"/>
          </a:p>
        </p:txBody>
      </p:sp>
    </p:spTree>
    <p:extLst>
      <p:ext uri="{BB962C8B-B14F-4D97-AF65-F5344CB8AC3E}">
        <p14:creationId xmlns:p14="http://schemas.microsoft.com/office/powerpoint/2010/main" val="229290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F4E6176-9DA8-49BB-998E-66012E9C1B61}" type="datetime1">
              <a:rPr lang="tr-TR" smtClean="0"/>
              <a:t>10.12.2021</a:t>
            </a:fld>
            <a:endParaRPr lang="tr-TR"/>
          </a:p>
        </p:txBody>
      </p:sp>
      <p:sp>
        <p:nvSpPr>
          <p:cNvPr id="5" name="Altbilgi Yer Tutucusu 4"/>
          <p:cNvSpPr>
            <a:spLocks noGrp="1"/>
          </p:cNvSpPr>
          <p:nvPr>
            <p:ph type="ftr" sz="quarter" idx="11"/>
          </p:nvPr>
        </p:nvSpPr>
        <p:spPr/>
        <p:txBody>
          <a:bodyPr/>
          <a:lstStyle/>
          <a:p>
            <a:r>
              <a:rPr lang="tr-TR" smtClean="0"/>
              <a:t>info@bdkgrup.com.tr                                                                       bdkgrup.com.tr</a:t>
            </a:r>
            <a:endParaRPr lang="tr-TR"/>
          </a:p>
        </p:txBody>
      </p:sp>
      <p:sp>
        <p:nvSpPr>
          <p:cNvPr id="6" name="Slayt Numarası Yer Tutucusu 5"/>
          <p:cNvSpPr>
            <a:spLocks noGrp="1"/>
          </p:cNvSpPr>
          <p:nvPr>
            <p:ph type="sldNum" sz="quarter" idx="12"/>
          </p:nvPr>
        </p:nvSpPr>
        <p:spPr/>
        <p:txBody>
          <a:bodyPr/>
          <a:lstStyle/>
          <a:p>
            <a:fld id="{295FE8FC-10DA-4313-9935-622832BA5CCB}" type="slidenum">
              <a:rPr lang="tr-TR" smtClean="0"/>
              <a:t>‹#›</a:t>
            </a:fld>
            <a:endParaRPr lang="tr-TR"/>
          </a:p>
        </p:txBody>
      </p:sp>
    </p:spTree>
    <p:extLst>
      <p:ext uri="{BB962C8B-B14F-4D97-AF65-F5344CB8AC3E}">
        <p14:creationId xmlns:p14="http://schemas.microsoft.com/office/powerpoint/2010/main" val="252179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49A0F5B-6C83-4474-B86D-29214445E168}" type="datetime1">
              <a:rPr lang="tr-TR" smtClean="0"/>
              <a:t>10.12.2021</a:t>
            </a:fld>
            <a:endParaRPr lang="tr-TR"/>
          </a:p>
        </p:txBody>
      </p:sp>
      <p:sp>
        <p:nvSpPr>
          <p:cNvPr id="5" name="Altbilgi Yer Tutucusu 4"/>
          <p:cNvSpPr>
            <a:spLocks noGrp="1"/>
          </p:cNvSpPr>
          <p:nvPr>
            <p:ph type="ftr" sz="quarter" idx="11"/>
          </p:nvPr>
        </p:nvSpPr>
        <p:spPr/>
        <p:txBody>
          <a:bodyPr/>
          <a:lstStyle/>
          <a:p>
            <a:r>
              <a:rPr lang="tr-TR" smtClean="0"/>
              <a:t>info@bdkgrup.com.tr                                                                       bdkgrup.com.tr</a:t>
            </a:r>
            <a:endParaRPr lang="tr-TR"/>
          </a:p>
        </p:txBody>
      </p:sp>
      <p:sp>
        <p:nvSpPr>
          <p:cNvPr id="6" name="Slayt Numarası Yer Tutucusu 5"/>
          <p:cNvSpPr>
            <a:spLocks noGrp="1"/>
          </p:cNvSpPr>
          <p:nvPr>
            <p:ph type="sldNum" sz="quarter" idx="12"/>
          </p:nvPr>
        </p:nvSpPr>
        <p:spPr/>
        <p:txBody>
          <a:bodyPr/>
          <a:lstStyle/>
          <a:p>
            <a:fld id="{295FE8FC-10DA-4313-9935-622832BA5CCB}" type="slidenum">
              <a:rPr lang="tr-TR" smtClean="0"/>
              <a:t>‹#›</a:t>
            </a:fld>
            <a:endParaRPr lang="tr-TR"/>
          </a:p>
        </p:txBody>
      </p:sp>
    </p:spTree>
    <p:extLst>
      <p:ext uri="{BB962C8B-B14F-4D97-AF65-F5344CB8AC3E}">
        <p14:creationId xmlns:p14="http://schemas.microsoft.com/office/powerpoint/2010/main" val="114885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3C01870-FF22-47C3-B0BD-95F316361BFA}" type="datetime1">
              <a:rPr lang="tr-TR" smtClean="0"/>
              <a:t>10.12.2021</a:t>
            </a:fld>
            <a:endParaRPr lang="tr-TR"/>
          </a:p>
        </p:txBody>
      </p:sp>
      <p:sp>
        <p:nvSpPr>
          <p:cNvPr id="6" name="Altbilgi Yer Tutucusu 5"/>
          <p:cNvSpPr>
            <a:spLocks noGrp="1"/>
          </p:cNvSpPr>
          <p:nvPr>
            <p:ph type="ftr" sz="quarter" idx="11"/>
          </p:nvPr>
        </p:nvSpPr>
        <p:spPr/>
        <p:txBody>
          <a:bodyPr/>
          <a:lstStyle/>
          <a:p>
            <a:r>
              <a:rPr lang="tr-TR" smtClean="0"/>
              <a:t>info@bdkgrup.com.tr                                                                       bdkgrup.com.tr</a:t>
            </a:r>
            <a:endParaRPr lang="tr-TR"/>
          </a:p>
        </p:txBody>
      </p:sp>
      <p:sp>
        <p:nvSpPr>
          <p:cNvPr id="7" name="Slayt Numarası Yer Tutucusu 6"/>
          <p:cNvSpPr>
            <a:spLocks noGrp="1"/>
          </p:cNvSpPr>
          <p:nvPr>
            <p:ph type="sldNum" sz="quarter" idx="12"/>
          </p:nvPr>
        </p:nvSpPr>
        <p:spPr/>
        <p:txBody>
          <a:bodyPr/>
          <a:lstStyle/>
          <a:p>
            <a:fld id="{295FE8FC-10DA-4313-9935-622832BA5CCB}" type="slidenum">
              <a:rPr lang="tr-TR" smtClean="0"/>
              <a:t>‹#›</a:t>
            </a:fld>
            <a:endParaRPr lang="tr-TR"/>
          </a:p>
        </p:txBody>
      </p:sp>
    </p:spTree>
    <p:extLst>
      <p:ext uri="{BB962C8B-B14F-4D97-AF65-F5344CB8AC3E}">
        <p14:creationId xmlns:p14="http://schemas.microsoft.com/office/powerpoint/2010/main" val="249957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C11338A-136A-4E1B-9DA3-E6A47DBEA2E1}" type="datetime1">
              <a:rPr lang="tr-TR" smtClean="0"/>
              <a:t>10.12.2021</a:t>
            </a:fld>
            <a:endParaRPr lang="tr-TR"/>
          </a:p>
        </p:txBody>
      </p:sp>
      <p:sp>
        <p:nvSpPr>
          <p:cNvPr id="8" name="Altbilgi Yer Tutucusu 7"/>
          <p:cNvSpPr>
            <a:spLocks noGrp="1"/>
          </p:cNvSpPr>
          <p:nvPr>
            <p:ph type="ftr" sz="quarter" idx="11"/>
          </p:nvPr>
        </p:nvSpPr>
        <p:spPr/>
        <p:txBody>
          <a:bodyPr/>
          <a:lstStyle/>
          <a:p>
            <a:r>
              <a:rPr lang="tr-TR" smtClean="0"/>
              <a:t>info@bdkgrup.com.tr                                                                       bdkgrup.com.tr</a:t>
            </a:r>
            <a:endParaRPr lang="tr-TR"/>
          </a:p>
        </p:txBody>
      </p:sp>
      <p:sp>
        <p:nvSpPr>
          <p:cNvPr id="9" name="Slayt Numarası Yer Tutucusu 8"/>
          <p:cNvSpPr>
            <a:spLocks noGrp="1"/>
          </p:cNvSpPr>
          <p:nvPr>
            <p:ph type="sldNum" sz="quarter" idx="12"/>
          </p:nvPr>
        </p:nvSpPr>
        <p:spPr/>
        <p:txBody>
          <a:bodyPr/>
          <a:lstStyle/>
          <a:p>
            <a:fld id="{295FE8FC-10DA-4313-9935-622832BA5CCB}" type="slidenum">
              <a:rPr lang="tr-TR" smtClean="0"/>
              <a:t>‹#›</a:t>
            </a:fld>
            <a:endParaRPr lang="tr-TR"/>
          </a:p>
        </p:txBody>
      </p:sp>
    </p:spTree>
    <p:extLst>
      <p:ext uri="{BB962C8B-B14F-4D97-AF65-F5344CB8AC3E}">
        <p14:creationId xmlns:p14="http://schemas.microsoft.com/office/powerpoint/2010/main" val="11789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F20EF49-2C3F-4D42-BDC2-018EF03D7669}" type="datetime1">
              <a:rPr lang="tr-TR" smtClean="0"/>
              <a:t>10.12.2021</a:t>
            </a:fld>
            <a:endParaRPr lang="tr-TR"/>
          </a:p>
        </p:txBody>
      </p:sp>
      <p:sp>
        <p:nvSpPr>
          <p:cNvPr id="4" name="Altbilgi Yer Tutucusu 3"/>
          <p:cNvSpPr>
            <a:spLocks noGrp="1"/>
          </p:cNvSpPr>
          <p:nvPr>
            <p:ph type="ftr" sz="quarter" idx="11"/>
          </p:nvPr>
        </p:nvSpPr>
        <p:spPr/>
        <p:txBody>
          <a:bodyPr/>
          <a:lstStyle/>
          <a:p>
            <a:r>
              <a:rPr lang="tr-TR" smtClean="0"/>
              <a:t>info@bdkgrup.com.tr                                                                       bdkgrup.com.tr</a:t>
            </a:r>
            <a:endParaRPr lang="tr-TR"/>
          </a:p>
        </p:txBody>
      </p:sp>
      <p:sp>
        <p:nvSpPr>
          <p:cNvPr id="5" name="Slayt Numarası Yer Tutucusu 4"/>
          <p:cNvSpPr>
            <a:spLocks noGrp="1"/>
          </p:cNvSpPr>
          <p:nvPr>
            <p:ph type="sldNum" sz="quarter" idx="12"/>
          </p:nvPr>
        </p:nvSpPr>
        <p:spPr/>
        <p:txBody>
          <a:bodyPr/>
          <a:lstStyle/>
          <a:p>
            <a:fld id="{295FE8FC-10DA-4313-9935-622832BA5CCB}" type="slidenum">
              <a:rPr lang="tr-TR" smtClean="0"/>
              <a:t>‹#›</a:t>
            </a:fld>
            <a:endParaRPr lang="tr-TR"/>
          </a:p>
        </p:txBody>
      </p:sp>
    </p:spTree>
    <p:extLst>
      <p:ext uri="{BB962C8B-B14F-4D97-AF65-F5344CB8AC3E}">
        <p14:creationId xmlns:p14="http://schemas.microsoft.com/office/powerpoint/2010/main" val="306914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AC75FFD-0431-4638-B791-EAB5E75E1998}" type="datetime1">
              <a:rPr lang="tr-TR" smtClean="0"/>
              <a:t>10.12.2021</a:t>
            </a:fld>
            <a:endParaRPr lang="tr-TR"/>
          </a:p>
        </p:txBody>
      </p:sp>
      <p:sp>
        <p:nvSpPr>
          <p:cNvPr id="3" name="Altbilgi Yer Tutucusu 2"/>
          <p:cNvSpPr>
            <a:spLocks noGrp="1"/>
          </p:cNvSpPr>
          <p:nvPr>
            <p:ph type="ftr" sz="quarter" idx="11"/>
          </p:nvPr>
        </p:nvSpPr>
        <p:spPr/>
        <p:txBody>
          <a:bodyPr/>
          <a:lstStyle/>
          <a:p>
            <a:r>
              <a:rPr lang="tr-TR" smtClean="0"/>
              <a:t>info@bdkgrup.com.tr                                                                       bdkgrup.com.tr</a:t>
            </a:r>
            <a:endParaRPr lang="tr-TR"/>
          </a:p>
        </p:txBody>
      </p:sp>
      <p:sp>
        <p:nvSpPr>
          <p:cNvPr id="4" name="Slayt Numarası Yer Tutucusu 3"/>
          <p:cNvSpPr>
            <a:spLocks noGrp="1"/>
          </p:cNvSpPr>
          <p:nvPr>
            <p:ph type="sldNum" sz="quarter" idx="12"/>
          </p:nvPr>
        </p:nvSpPr>
        <p:spPr/>
        <p:txBody>
          <a:bodyPr/>
          <a:lstStyle/>
          <a:p>
            <a:fld id="{295FE8FC-10DA-4313-9935-622832BA5CCB}" type="slidenum">
              <a:rPr lang="tr-TR" smtClean="0"/>
              <a:t>‹#›</a:t>
            </a:fld>
            <a:endParaRPr lang="tr-TR"/>
          </a:p>
        </p:txBody>
      </p:sp>
    </p:spTree>
    <p:extLst>
      <p:ext uri="{BB962C8B-B14F-4D97-AF65-F5344CB8AC3E}">
        <p14:creationId xmlns:p14="http://schemas.microsoft.com/office/powerpoint/2010/main" val="234821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BBF318A-F653-4E95-B925-035780019422}" type="datetime1">
              <a:rPr lang="tr-TR" smtClean="0"/>
              <a:t>10.12.2021</a:t>
            </a:fld>
            <a:endParaRPr lang="tr-TR"/>
          </a:p>
        </p:txBody>
      </p:sp>
      <p:sp>
        <p:nvSpPr>
          <p:cNvPr id="6" name="Altbilgi Yer Tutucusu 5"/>
          <p:cNvSpPr>
            <a:spLocks noGrp="1"/>
          </p:cNvSpPr>
          <p:nvPr>
            <p:ph type="ftr" sz="quarter" idx="11"/>
          </p:nvPr>
        </p:nvSpPr>
        <p:spPr/>
        <p:txBody>
          <a:bodyPr/>
          <a:lstStyle/>
          <a:p>
            <a:r>
              <a:rPr lang="tr-TR" smtClean="0"/>
              <a:t>info@bdkgrup.com.tr                                                                       bdkgrup.com.tr</a:t>
            </a:r>
            <a:endParaRPr lang="tr-TR"/>
          </a:p>
        </p:txBody>
      </p:sp>
      <p:sp>
        <p:nvSpPr>
          <p:cNvPr id="7" name="Slayt Numarası Yer Tutucusu 6"/>
          <p:cNvSpPr>
            <a:spLocks noGrp="1"/>
          </p:cNvSpPr>
          <p:nvPr>
            <p:ph type="sldNum" sz="quarter" idx="12"/>
          </p:nvPr>
        </p:nvSpPr>
        <p:spPr/>
        <p:txBody>
          <a:bodyPr/>
          <a:lstStyle/>
          <a:p>
            <a:fld id="{295FE8FC-10DA-4313-9935-622832BA5CCB}" type="slidenum">
              <a:rPr lang="tr-TR" smtClean="0"/>
              <a:t>‹#›</a:t>
            </a:fld>
            <a:endParaRPr lang="tr-TR"/>
          </a:p>
        </p:txBody>
      </p:sp>
    </p:spTree>
    <p:extLst>
      <p:ext uri="{BB962C8B-B14F-4D97-AF65-F5344CB8AC3E}">
        <p14:creationId xmlns:p14="http://schemas.microsoft.com/office/powerpoint/2010/main" val="249957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5490490-26F3-45F9-B7B0-E3A3F39A1AEB}" type="datetime1">
              <a:rPr lang="tr-TR" smtClean="0"/>
              <a:t>10.12.2021</a:t>
            </a:fld>
            <a:endParaRPr lang="tr-TR"/>
          </a:p>
        </p:txBody>
      </p:sp>
      <p:sp>
        <p:nvSpPr>
          <p:cNvPr id="6" name="Altbilgi Yer Tutucusu 5"/>
          <p:cNvSpPr>
            <a:spLocks noGrp="1"/>
          </p:cNvSpPr>
          <p:nvPr>
            <p:ph type="ftr" sz="quarter" idx="11"/>
          </p:nvPr>
        </p:nvSpPr>
        <p:spPr/>
        <p:txBody>
          <a:bodyPr/>
          <a:lstStyle/>
          <a:p>
            <a:r>
              <a:rPr lang="tr-TR" smtClean="0"/>
              <a:t>info@bdkgrup.com.tr                                                                       bdkgrup.com.tr</a:t>
            </a:r>
            <a:endParaRPr lang="tr-TR"/>
          </a:p>
        </p:txBody>
      </p:sp>
      <p:sp>
        <p:nvSpPr>
          <p:cNvPr id="7" name="Slayt Numarası Yer Tutucusu 6"/>
          <p:cNvSpPr>
            <a:spLocks noGrp="1"/>
          </p:cNvSpPr>
          <p:nvPr>
            <p:ph type="sldNum" sz="quarter" idx="12"/>
          </p:nvPr>
        </p:nvSpPr>
        <p:spPr/>
        <p:txBody>
          <a:bodyPr/>
          <a:lstStyle/>
          <a:p>
            <a:fld id="{295FE8FC-10DA-4313-9935-622832BA5CCB}" type="slidenum">
              <a:rPr lang="tr-TR" smtClean="0"/>
              <a:t>‹#›</a:t>
            </a:fld>
            <a:endParaRPr lang="tr-TR"/>
          </a:p>
        </p:txBody>
      </p:sp>
    </p:spTree>
    <p:extLst>
      <p:ext uri="{BB962C8B-B14F-4D97-AF65-F5344CB8AC3E}">
        <p14:creationId xmlns:p14="http://schemas.microsoft.com/office/powerpoint/2010/main" val="56920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6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4E9AF-DCC1-4578-A4D6-D0A76267769F}" type="datetime1">
              <a:rPr lang="tr-TR" smtClean="0"/>
              <a:t>10.12.2021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info@bdkgrup.com.tr                                                                       bdkgrup.com.tr</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FE8FC-10DA-4313-9935-622832BA5CCB}" type="slidenum">
              <a:rPr lang="tr-TR" smtClean="0"/>
              <a:t>‹#›</a:t>
            </a:fld>
            <a:endParaRPr lang="tr-TR"/>
          </a:p>
        </p:txBody>
      </p:sp>
    </p:spTree>
    <p:extLst>
      <p:ext uri="{BB962C8B-B14F-4D97-AF65-F5344CB8AC3E}">
        <p14:creationId xmlns:p14="http://schemas.microsoft.com/office/powerpoint/2010/main" val="2821652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6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6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6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6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6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image" Target="../media/image16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g"/><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g"/><Relationship Id="rId7" Type="http://schemas.openxmlformats.org/officeDocument/2006/relationships/image" Target="../media/image77.jpeg"/><Relationship Id="rId2" Type="http://schemas.openxmlformats.org/officeDocument/2006/relationships/image" Target="../media/image72.jp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g"/></Relationships>
</file>

<file path=ppt/slides/_rels/slide55.xml.rels><?xml version="1.0" encoding="UTF-8" standalone="yes"?>
<Relationships xmlns="http://schemas.openxmlformats.org/package/2006/relationships"><Relationship Id="rId8" Type="http://schemas.openxmlformats.org/officeDocument/2006/relationships/image" Target="../media/image84.jpg"/><Relationship Id="rId3" Type="http://schemas.openxmlformats.org/officeDocument/2006/relationships/image" Target="../media/image79.jpeg"/><Relationship Id="rId7" Type="http://schemas.openxmlformats.org/officeDocument/2006/relationships/image" Target="../media/image83.jpg"/><Relationship Id="rId2" Type="http://schemas.openxmlformats.org/officeDocument/2006/relationships/image" Target="../media/image71.jpg"/><Relationship Id="rId1" Type="http://schemas.openxmlformats.org/officeDocument/2006/relationships/slideLayout" Target="../slideLayouts/slideLayout2.xml"/><Relationship Id="rId6" Type="http://schemas.openxmlformats.org/officeDocument/2006/relationships/image" Target="../media/image82.jpg"/><Relationship Id="rId5" Type="http://schemas.openxmlformats.org/officeDocument/2006/relationships/image" Target="../media/image81.jpeg"/><Relationship Id="rId4" Type="http://schemas.openxmlformats.org/officeDocument/2006/relationships/image" Target="../media/image80.jpeg"/><Relationship Id="rId9" Type="http://schemas.openxmlformats.org/officeDocument/2006/relationships/image" Target="../media/image85.jpeg"/></Relationships>
</file>

<file path=ppt/slides/_rels/slide56.xml.rels><?xml version="1.0" encoding="UTF-8" standalone="yes"?>
<Relationships xmlns="http://schemas.openxmlformats.org/package/2006/relationships"><Relationship Id="rId8" Type="http://schemas.openxmlformats.org/officeDocument/2006/relationships/image" Target="../media/image92.jpg"/><Relationship Id="rId3" Type="http://schemas.openxmlformats.org/officeDocument/2006/relationships/image" Target="../media/image87.jpg"/><Relationship Id="rId7" Type="http://schemas.openxmlformats.org/officeDocument/2006/relationships/image" Target="../media/image91.jpg"/><Relationship Id="rId2" Type="http://schemas.openxmlformats.org/officeDocument/2006/relationships/image" Target="../media/image86.jpg"/><Relationship Id="rId1" Type="http://schemas.openxmlformats.org/officeDocument/2006/relationships/slideLayout" Target="../slideLayouts/slideLayout2.xml"/><Relationship Id="rId6" Type="http://schemas.openxmlformats.org/officeDocument/2006/relationships/image" Target="../media/image90.jpg"/><Relationship Id="rId5" Type="http://schemas.openxmlformats.org/officeDocument/2006/relationships/image" Target="../media/image89.jpeg"/><Relationship Id="rId4" Type="http://schemas.openxmlformats.org/officeDocument/2006/relationships/image" Target="../media/image88.jpg"/></Relationships>
</file>

<file path=ppt/slides/_rels/slide57.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slideLayout" Target="../slideLayouts/slideLayout2.xml"/><Relationship Id="rId6" Type="http://schemas.openxmlformats.org/officeDocument/2006/relationships/image" Target="../media/image97.jpg"/><Relationship Id="rId5" Type="http://schemas.openxmlformats.org/officeDocument/2006/relationships/image" Target="../media/image96.jpg"/><Relationship Id="rId4" Type="http://schemas.openxmlformats.org/officeDocument/2006/relationships/image" Target="../media/image95.jpg"/></Relationships>
</file>

<file path=ppt/slides/_rels/slide5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g"/><Relationship Id="rId1" Type="http://schemas.openxmlformats.org/officeDocument/2006/relationships/slideLayout" Target="../slideLayouts/slideLayout2.xml"/><Relationship Id="rId6" Type="http://schemas.openxmlformats.org/officeDocument/2006/relationships/image" Target="../media/image102.jpg"/><Relationship Id="rId5" Type="http://schemas.openxmlformats.org/officeDocument/2006/relationships/image" Target="../media/image101.jpg"/><Relationship Id="rId4" Type="http://schemas.openxmlformats.org/officeDocument/2006/relationships/image" Target="../media/image100.jpg"/></Relationships>
</file>

<file path=ppt/slides/_rels/slide59.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103.jpg"/><Relationship Id="rId1" Type="http://schemas.openxmlformats.org/officeDocument/2006/relationships/slideLayout" Target="../slideLayouts/slideLayout2.xml"/><Relationship Id="rId5" Type="http://schemas.openxmlformats.org/officeDocument/2006/relationships/image" Target="../media/image106.jpg"/><Relationship Id="rId4" Type="http://schemas.openxmlformats.org/officeDocument/2006/relationships/image" Target="../media/image105.jp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image" Target="../media/image107.jpg"/><Relationship Id="rId1" Type="http://schemas.openxmlformats.org/officeDocument/2006/relationships/slideLayout" Target="../slideLayouts/slideLayout2.xml"/><Relationship Id="rId5" Type="http://schemas.openxmlformats.org/officeDocument/2006/relationships/image" Target="../media/image110.jpg"/><Relationship Id="rId4" Type="http://schemas.openxmlformats.org/officeDocument/2006/relationships/image" Target="../media/image109.jpg"/></Relationships>
</file>

<file path=ppt/slides/_rels/slide6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g"/><Relationship Id="rId1" Type="http://schemas.openxmlformats.org/officeDocument/2006/relationships/slideLayout" Target="../slideLayouts/slideLayout2.xml"/><Relationship Id="rId6" Type="http://schemas.openxmlformats.org/officeDocument/2006/relationships/image" Target="../media/image115.jpg"/><Relationship Id="rId5" Type="http://schemas.openxmlformats.org/officeDocument/2006/relationships/image" Target="../media/image114.jpg"/><Relationship Id="rId4" Type="http://schemas.openxmlformats.org/officeDocument/2006/relationships/image" Target="../media/image113.jpg"/></Relationships>
</file>

<file path=ppt/slides/_rels/slide62.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image" Target="../media/image116.jpg"/><Relationship Id="rId1" Type="http://schemas.openxmlformats.org/officeDocument/2006/relationships/slideLayout" Target="../slideLayouts/slideLayout2.xml"/><Relationship Id="rId6" Type="http://schemas.openxmlformats.org/officeDocument/2006/relationships/image" Target="../media/image120.jpg"/><Relationship Id="rId5" Type="http://schemas.openxmlformats.org/officeDocument/2006/relationships/image" Target="../media/image119.jpg"/><Relationship Id="rId4" Type="http://schemas.openxmlformats.org/officeDocument/2006/relationships/image" Target="../media/image118.jpg"/></Relationships>
</file>

<file path=ppt/slides/_rels/slide63.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image" Target="../media/image121.jpg"/><Relationship Id="rId1" Type="http://schemas.openxmlformats.org/officeDocument/2006/relationships/slideLayout" Target="../slideLayouts/slideLayout2.xml"/><Relationship Id="rId5" Type="http://schemas.openxmlformats.org/officeDocument/2006/relationships/image" Target="../media/image124.jpg"/><Relationship Id="rId4" Type="http://schemas.openxmlformats.org/officeDocument/2006/relationships/image" Target="../media/image123.jpg"/></Relationships>
</file>

<file path=ppt/slides/_rels/slide64.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2" Type="http://schemas.openxmlformats.org/officeDocument/2006/relationships/image" Target="../media/image13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9.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41.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jpg"/></Relationships>
</file>

<file path=ppt/slides/_rels/slide87.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image" Target="../media/image153.jpeg"/><Relationship Id="rId1" Type="http://schemas.openxmlformats.org/officeDocument/2006/relationships/slideLayout" Target="../slideLayouts/slideLayout2.xml"/><Relationship Id="rId5" Type="http://schemas.openxmlformats.org/officeDocument/2006/relationships/image" Target="../media/image156.jpg"/><Relationship Id="rId4" Type="http://schemas.openxmlformats.org/officeDocument/2006/relationships/image" Target="../media/image155.jpg"/></Relationships>
</file>

<file path=ppt/slides/_rels/slide95.xml.rels><?xml version="1.0" encoding="UTF-8" standalone="yes"?>
<Relationships xmlns="http://schemas.openxmlformats.org/package/2006/relationships"><Relationship Id="rId3" Type="http://schemas.openxmlformats.org/officeDocument/2006/relationships/image" Target="../media/image158.jpg"/><Relationship Id="rId2" Type="http://schemas.openxmlformats.org/officeDocument/2006/relationships/image" Target="../media/image157.jpg"/><Relationship Id="rId1" Type="http://schemas.openxmlformats.org/officeDocument/2006/relationships/slideLayout" Target="../slideLayouts/slideLayout2.xml"/><Relationship Id="rId5" Type="http://schemas.openxmlformats.org/officeDocument/2006/relationships/image" Target="../media/image160.jpg"/><Relationship Id="rId4" Type="http://schemas.openxmlformats.org/officeDocument/2006/relationships/image" Target="../media/image159.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6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4318479" y="2246893"/>
            <a:ext cx="10037618" cy="3325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800" b="1" dirty="0" smtClean="0">
                <a:latin typeface="+mn-lt"/>
              </a:rPr>
              <a:t> </a:t>
            </a:r>
            <a:r>
              <a:rPr lang="tr-TR" sz="4800" b="1" dirty="0" smtClean="0">
                <a:solidFill>
                  <a:srgbClr val="C00000"/>
                </a:solidFill>
                <a:latin typeface="+mn-lt"/>
              </a:rPr>
              <a:t>WELCOME</a:t>
            </a:r>
            <a:endParaRPr lang="tr-TR" sz="4800" b="1" dirty="0">
              <a:solidFill>
                <a:srgbClr val="C00000"/>
              </a:solidFill>
              <a:latin typeface="+mn-lt"/>
            </a:endParaRPr>
          </a:p>
        </p:txBody>
      </p:sp>
      <p:sp>
        <p:nvSpPr>
          <p:cNvPr id="2" name="Dikdörtgen 1"/>
          <p:cNvSpPr/>
          <p:nvPr/>
        </p:nvSpPr>
        <p:spPr>
          <a:xfrm>
            <a:off x="1011009" y="3479430"/>
            <a:ext cx="9808904" cy="830997"/>
          </a:xfrm>
          <a:prstGeom prst="rect">
            <a:avLst/>
          </a:prstGeom>
        </p:spPr>
        <p:txBody>
          <a:bodyPr wrap="none">
            <a:spAutoFit/>
          </a:bodyPr>
          <a:lstStyle/>
          <a:p>
            <a:pPr indent="0" algn="just">
              <a:spcBef>
                <a:spcPts val="1470"/>
              </a:spcBef>
              <a:spcAft>
                <a:spcPts val="1890"/>
              </a:spcAft>
              <a:buNone/>
            </a:pPr>
            <a:r>
              <a:rPr lang="tr-TR" sz="4800" b="1" dirty="0" smtClean="0">
                <a:solidFill>
                  <a:srgbClr val="FF0000"/>
                </a:solidFill>
              </a:rPr>
              <a:t> </a:t>
            </a:r>
            <a:r>
              <a:rPr lang="en-US" sz="4800" b="1" dirty="0" smtClean="0">
                <a:solidFill>
                  <a:srgbClr val="C00000"/>
                </a:solidFill>
              </a:rPr>
              <a:t>BULENDI </a:t>
            </a:r>
            <a:r>
              <a:rPr lang="tr-TR" sz="4800" b="1" dirty="0" smtClean="0">
                <a:solidFill>
                  <a:srgbClr val="C00000"/>
                </a:solidFill>
              </a:rPr>
              <a:t>ANTI-TOXIC LIVING </a:t>
            </a:r>
            <a:r>
              <a:rPr lang="en-US" sz="4800" b="1" dirty="0" smtClean="0">
                <a:solidFill>
                  <a:srgbClr val="C00000"/>
                </a:solidFill>
              </a:rPr>
              <a:t>VILLAGE</a:t>
            </a:r>
            <a:endParaRPr lang="tr-TR" sz="4800" b="1" dirty="0">
              <a:solidFill>
                <a:srgbClr val="C00000"/>
              </a:solidFill>
            </a:endParaRPr>
          </a:p>
        </p:txBody>
      </p:sp>
      <p:sp>
        <p:nvSpPr>
          <p:cNvPr id="4" name="Unvan 1"/>
          <p:cNvSpPr txBox="1">
            <a:spLocks/>
          </p:cNvSpPr>
          <p:nvPr/>
        </p:nvSpPr>
        <p:spPr>
          <a:xfrm>
            <a:off x="5281368" y="2997410"/>
            <a:ext cx="10037618" cy="3325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800" b="1" dirty="0" smtClean="0">
                <a:solidFill>
                  <a:srgbClr val="FF0000"/>
                </a:solidFill>
                <a:latin typeface="+mn-lt"/>
              </a:rPr>
              <a:t> </a:t>
            </a:r>
            <a:r>
              <a:rPr lang="tr-TR" sz="4800" b="1" dirty="0" smtClean="0">
                <a:solidFill>
                  <a:srgbClr val="C00000"/>
                </a:solidFill>
                <a:latin typeface="+mn-lt"/>
              </a:rPr>
              <a:t>TO</a:t>
            </a:r>
            <a:endParaRPr lang="tr-TR" sz="4800" b="1" dirty="0">
              <a:solidFill>
                <a:srgbClr val="C00000"/>
              </a:solidFill>
              <a:latin typeface="+mn-lt"/>
            </a:endParaRPr>
          </a:p>
        </p:txBody>
      </p:sp>
      <p:sp>
        <p:nvSpPr>
          <p:cNvPr id="3" name="Altbilgi Yer Tutucusu 2"/>
          <p:cNvSpPr>
            <a:spLocks noGrp="1"/>
          </p:cNvSpPr>
          <p:nvPr>
            <p:ph type="ftr" sz="quarter" idx="11"/>
          </p:nvPr>
        </p:nvSpPr>
        <p:spPr>
          <a:xfrm>
            <a:off x="3858061" y="6299201"/>
            <a:ext cx="4114800" cy="365125"/>
          </a:xfrm>
        </p:spPr>
        <p:txBody>
          <a:bodyPr/>
          <a:lstStyle/>
          <a:p>
            <a:r>
              <a:rPr lang="tr-TR" sz="1600" smtClean="0">
                <a:solidFill>
                  <a:schemeClr val="tx1"/>
                </a:solidFill>
              </a:rPr>
              <a:t>info@bdkgrup.com.tr                                                                       bdkgrup.com.tr</a:t>
            </a:r>
            <a:endParaRPr lang="tr-TR" sz="1600" dirty="0">
              <a:solidFill>
                <a:schemeClr val="tx1"/>
              </a:solidFill>
            </a:endParaRPr>
          </a:p>
        </p:txBody>
      </p:sp>
    </p:spTree>
    <p:extLst>
      <p:ext uri="{BB962C8B-B14F-4D97-AF65-F5344CB8AC3E}">
        <p14:creationId xmlns:p14="http://schemas.microsoft.com/office/powerpoint/2010/main" val="251113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3357" y="372381"/>
            <a:ext cx="11125199" cy="6217989"/>
          </a:xfrm>
        </p:spPr>
        <p:txBody>
          <a:bodyPr>
            <a:normAutofit/>
          </a:bodyPr>
          <a:lstStyle/>
          <a:p>
            <a:pPr indent="0" algn="just">
              <a:spcBef>
                <a:spcPts val="600"/>
              </a:spcBef>
              <a:spcAft>
                <a:spcPts val="600"/>
              </a:spcAft>
              <a:buNone/>
            </a:pPr>
            <a:r>
              <a:rPr lang="tr-TR" sz="2400" b="1" dirty="0" smtClean="0"/>
              <a:t>	WHAT IS ECOVILLAGE ?</a:t>
            </a:r>
          </a:p>
          <a:p>
            <a:pPr indent="0" algn="just">
              <a:spcBef>
                <a:spcPts val="600"/>
              </a:spcBef>
              <a:spcAft>
                <a:spcPts val="600"/>
              </a:spcAft>
              <a:buNone/>
            </a:pPr>
            <a:r>
              <a:rPr lang="tr-TR" sz="2200" dirty="0" smtClean="0"/>
              <a:t>	</a:t>
            </a:r>
            <a:r>
              <a:rPr lang="tr-TR" sz="2200" dirty="0" err="1" smtClean="0"/>
              <a:t>We</a:t>
            </a:r>
            <a:r>
              <a:rPr lang="tr-TR" sz="2200" dirty="0" smtClean="0"/>
              <a:t> </a:t>
            </a:r>
            <a:r>
              <a:rPr lang="tr-TR" sz="2200" dirty="0"/>
              <a:t>can </a:t>
            </a:r>
            <a:r>
              <a:rPr lang="tr-TR" sz="2200" dirty="0" err="1"/>
              <a:t>describe</a:t>
            </a:r>
            <a:r>
              <a:rPr lang="tr-TR" sz="2200" dirty="0"/>
              <a:t> e</a:t>
            </a:r>
            <a:r>
              <a:rPr lang="en-US" sz="2200" dirty="0"/>
              <a:t>co-village is a full-fledged settlement at human scale, which supports healthy human activities and enables them to continue successfully into an undefined future, where human activities integrate with natural life without harming them.</a:t>
            </a:r>
          </a:p>
          <a:p>
            <a:pPr indent="0" algn="just">
              <a:spcBef>
                <a:spcPts val="600"/>
              </a:spcBef>
              <a:spcAft>
                <a:spcPts val="600"/>
              </a:spcAft>
              <a:buNone/>
            </a:pPr>
            <a:r>
              <a:rPr lang="tr-TR" sz="2200" dirty="0" smtClean="0"/>
              <a:t>	</a:t>
            </a:r>
            <a:r>
              <a:rPr lang="en-US" sz="2200" dirty="0" smtClean="0"/>
              <a:t>Established </a:t>
            </a:r>
            <a:r>
              <a:rPr lang="en-US" sz="2200" dirty="0"/>
              <a:t>in 1995 to support ecovillage initiatives, the Global Eco-village Network (GEN) defines the concept of eco-village as follows: An eco-village is based on local participatory processes and has social, cultural, economic and ecological dimensions to ensure sustainability. It is a consciously and intentionally established traditional or urban community that unites it in an entire system, actively renewing and revitalizing the social and natural </a:t>
            </a:r>
            <a:r>
              <a:rPr lang="en-US" sz="2200" dirty="0" smtClean="0"/>
              <a:t>environment</a:t>
            </a:r>
            <a:r>
              <a:rPr lang="tr-TR" sz="2200" dirty="0" smtClean="0"/>
              <a:t>.</a:t>
            </a:r>
          </a:p>
          <a:p>
            <a:pPr indent="0" algn="just">
              <a:spcBef>
                <a:spcPts val="600"/>
              </a:spcBef>
              <a:spcAft>
                <a:spcPts val="600"/>
              </a:spcAft>
              <a:buNone/>
            </a:pPr>
            <a:endParaRPr lang="tr-TR" sz="2000" dirty="0"/>
          </a:p>
          <a:p>
            <a:pPr marL="571500" indent="-342900" algn="just">
              <a:spcBef>
                <a:spcPts val="600"/>
              </a:spcBef>
              <a:spcAft>
                <a:spcPts val="600"/>
              </a:spcAft>
            </a:pPr>
            <a:endParaRPr lang="tr-TR" sz="2000" dirty="0" smtClean="0"/>
          </a:p>
          <a:p>
            <a:pPr indent="0" algn="just">
              <a:spcBef>
                <a:spcPts val="600"/>
              </a:spcBef>
              <a:spcAft>
                <a:spcPts val="600"/>
              </a:spcAft>
              <a:buNone/>
            </a:pPr>
            <a:endParaRPr lang="tr-TR" sz="2000" dirty="0"/>
          </a:p>
        </p:txBody>
      </p:sp>
      <p:pic>
        <p:nvPicPr>
          <p:cNvPr id="5"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8328" y="3855715"/>
            <a:ext cx="5160502" cy="2734655"/>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41937163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713590" y="215864"/>
            <a:ext cx="2457724" cy="461665"/>
          </a:xfrm>
          <a:prstGeom prst="rect">
            <a:avLst/>
          </a:prstGeom>
        </p:spPr>
        <p:txBody>
          <a:bodyPr wrap="none">
            <a:spAutoFit/>
          </a:bodyPr>
          <a:lstStyle/>
          <a:p>
            <a:pPr indent="0"/>
            <a:r>
              <a:rPr lang="tr-TR" sz="2400" b="1" u="sng" dirty="0" err="1" smtClean="0"/>
              <a:t>Individual</a:t>
            </a:r>
            <a:r>
              <a:rPr lang="tr-TR" sz="2400" b="1" u="sng" dirty="0" smtClean="0"/>
              <a:t> </a:t>
            </a:r>
            <a:r>
              <a:rPr lang="tr-TR" sz="2400" b="1" u="sng" dirty="0" err="1" smtClean="0"/>
              <a:t>Studies</a:t>
            </a:r>
            <a:endParaRPr lang="en-US" sz="2400" b="1" u="sng" dirty="0"/>
          </a:p>
        </p:txBody>
      </p:sp>
      <p:sp>
        <p:nvSpPr>
          <p:cNvPr id="6" name="Dikdörtgen 5"/>
          <p:cNvSpPr/>
          <p:nvPr/>
        </p:nvSpPr>
        <p:spPr>
          <a:xfrm>
            <a:off x="4761423" y="5993262"/>
            <a:ext cx="2362057" cy="338554"/>
          </a:xfrm>
          <a:prstGeom prst="rect">
            <a:avLst/>
          </a:prstGeom>
        </p:spPr>
        <p:txBody>
          <a:bodyPr wrap="none">
            <a:spAutoFit/>
          </a:bodyPr>
          <a:lstStyle/>
          <a:p>
            <a:pPr indent="0"/>
            <a:r>
              <a:rPr lang="en-US" sz="1600" dirty="0"/>
              <a:t>Figure </a:t>
            </a:r>
            <a:r>
              <a:rPr lang="tr-TR" sz="1600" dirty="0" smtClean="0"/>
              <a:t>–</a:t>
            </a:r>
            <a:r>
              <a:rPr lang="en-US" sz="1600" dirty="0" smtClean="0"/>
              <a:t> </a:t>
            </a:r>
            <a:r>
              <a:rPr lang="tr-TR" sz="1600" dirty="0" err="1" smtClean="0"/>
              <a:t>Individual</a:t>
            </a:r>
            <a:r>
              <a:rPr lang="tr-TR" sz="1600" dirty="0" smtClean="0"/>
              <a:t> </a:t>
            </a:r>
            <a:r>
              <a:rPr lang="en-US" sz="1600" dirty="0" smtClean="0"/>
              <a:t>Studies</a:t>
            </a:r>
            <a:endParaRPr lang="en-US" sz="1600"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55" y="824444"/>
            <a:ext cx="11278406" cy="5021903"/>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18650471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234177"/>
            <a:ext cx="11152910" cy="6356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80000"/>
              </a:lnSpc>
              <a:spcBef>
                <a:spcPts val="600"/>
              </a:spcBef>
              <a:spcAft>
                <a:spcPts val="630"/>
              </a:spcAft>
              <a:buNone/>
            </a:pPr>
            <a:r>
              <a:rPr lang="tr-TR" sz="2200" dirty="0" smtClean="0"/>
              <a:t>	</a:t>
            </a:r>
            <a:r>
              <a:rPr lang="en-US" sz="2200" dirty="0"/>
              <a:t>This project was designed for the area to gain an identity as “</a:t>
            </a:r>
            <a:r>
              <a:rPr lang="en-US" sz="2200" dirty="0" err="1"/>
              <a:t>Bulendi</a:t>
            </a:r>
            <a:r>
              <a:rPr lang="en-US" sz="2200" dirty="0"/>
              <a:t> Healthy Life Sports and Tourism Village” and 3 basic principles were set out while designing the project. These principles are Local and ecological production, micro-economic development and social development. Local ecological production in the settlement is based on agriculture and animal husbandry, micro-economic development with </a:t>
            </a:r>
            <a:r>
              <a:rPr lang="en-US" sz="2200" dirty="0" err="1"/>
              <a:t>Agrotourism</a:t>
            </a:r>
            <a:r>
              <a:rPr lang="en-US" sz="2200" dirty="0"/>
              <a:t>, sports fields and the sale of local products from production, and social development with village squares, education centers, sports centers, </a:t>
            </a:r>
            <a:r>
              <a:rPr lang="en-US" sz="2200" dirty="0" err="1"/>
              <a:t>agrotourism</a:t>
            </a:r>
            <a:r>
              <a:rPr lang="en-US" sz="2200" dirty="0"/>
              <a:t> areas and public activity areas (Figure</a:t>
            </a:r>
            <a:r>
              <a:rPr lang="en-US" sz="2200" dirty="0" smtClean="0"/>
              <a:t>)</a:t>
            </a:r>
            <a:endParaRPr lang="tr-TR" sz="2200" dirty="0" smtClean="0"/>
          </a:p>
          <a:p>
            <a:pPr indent="0" algn="just">
              <a:lnSpc>
                <a:spcPct val="80000"/>
              </a:lnSpc>
              <a:spcBef>
                <a:spcPts val="600"/>
              </a:spcBef>
              <a:spcAft>
                <a:spcPts val="630"/>
              </a:spcAft>
              <a:buNone/>
            </a:pPr>
            <a:endParaRPr lang="tr-TR" sz="2200" dirty="0"/>
          </a:p>
          <a:p>
            <a:pPr indent="0" algn="just">
              <a:lnSpc>
                <a:spcPct val="80000"/>
              </a:lnSpc>
              <a:spcBef>
                <a:spcPts val="600"/>
              </a:spcBef>
              <a:spcAft>
                <a:spcPts val="600"/>
              </a:spcAft>
              <a:buNone/>
            </a:pPr>
            <a:r>
              <a:rPr lang="tr-TR" sz="2200" dirty="0"/>
              <a:t>	</a:t>
            </a:r>
            <a:r>
              <a:rPr lang="en-US" sz="2400" dirty="0" smtClean="0"/>
              <a:t>Firstly</a:t>
            </a:r>
            <a:r>
              <a:rPr lang="en-US" sz="2400" dirty="0"/>
              <a:t>, a pedestrian-oriented transportation network, in which public transportation serves the entire area, was designed. While one of the main pedestrian roads was designed as a green sports route extending along the valley considering the valley potential, the other main pedestrian path was designed as a line that ends with the utility point where the view provided by the valley slope can be used, taking into account the potential of the square. The town square, which is the main focal point; It has been designed as an agricultural square surrounded by product warehouses, food and beverage areas, village room and village cafe, suitable for workshops, and where common agriculture can be done</a:t>
            </a:r>
            <a:r>
              <a:rPr lang="en-US" sz="2400" dirty="0" smtClean="0"/>
              <a:t>.</a:t>
            </a:r>
            <a:endParaRPr lang="tr-TR" sz="2400" dirty="0" smtClean="0"/>
          </a:p>
          <a:p>
            <a:pPr indent="0" algn="just">
              <a:lnSpc>
                <a:spcPct val="80000"/>
              </a:lnSpc>
              <a:spcBef>
                <a:spcPts val="600"/>
              </a:spcBef>
              <a:spcAft>
                <a:spcPts val="600"/>
              </a:spcAft>
              <a:buNone/>
            </a:pPr>
            <a:r>
              <a:rPr lang="tr-TR" sz="2400" dirty="0" smtClean="0"/>
              <a:t>	</a:t>
            </a:r>
            <a:r>
              <a:rPr lang="en-US" sz="2400" dirty="0" smtClean="0"/>
              <a:t>The </a:t>
            </a:r>
            <a:r>
              <a:rPr lang="en-US" sz="2400" dirty="0"/>
              <a:t>secondary square was designed to support this square, and the pedestrian axis connecting these squares was later elevated and transformed into a city terrace.</a:t>
            </a:r>
            <a:endParaRPr lang="en-US" sz="2400" dirty="0" smtClean="0"/>
          </a:p>
          <a:p>
            <a:pPr indent="0">
              <a:spcBef>
                <a:spcPts val="1470"/>
              </a:spcBef>
              <a:spcAft>
                <a:spcPts val="1890"/>
              </a:spcAft>
              <a:buFont typeface="Arial" panose="020B0604020202020204" pitchFamily="34" charset="0"/>
              <a:buNone/>
            </a:pPr>
            <a:endParaRPr lang="tr-TR" sz="2400" dirty="0"/>
          </a:p>
        </p:txBody>
      </p:sp>
      <p:sp>
        <p:nvSpPr>
          <p:cNvPr id="3" name="Dikdörtgen 2"/>
          <p:cNvSpPr/>
          <p:nvPr/>
        </p:nvSpPr>
        <p:spPr>
          <a:xfrm>
            <a:off x="1379376" y="2178478"/>
            <a:ext cx="2050561" cy="461665"/>
          </a:xfrm>
          <a:prstGeom prst="rect">
            <a:avLst/>
          </a:prstGeom>
        </p:spPr>
        <p:txBody>
          <a:bodyPr wrap="none">
            <a:spAutoFit/>
          </a:bodyPr>
          <a:lstStyle/>
          <a:p>
            <a:pPr indent="0"/>
            <a:r>
              <a:rPr lang="tr-TR" sz="2400" b="1" u="sng" dirty="0" smtClean="0"/>
              <a:t>Design </a:t>
            </a:r>
            <a:r>
              <a:rPr lang="tr-TR" sz="2400" b="1" u="sng" dirty="0" err="1" smtClean="0"/>
              <a:t>Studies</a:t>
            </a:r>
            <a:endParaRPr lang="en-US" sz="2400" b="1" u="sng"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8860263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234177"/>
            <a:ext cx="11152910" cy="6356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80000"/>
              </a:lnSpc>
              <a:spcBef>
                <a:spcPts val="600"/>
              </a:spcBef>
              <a:spcAft>
                <a:spcPts val="600"/>
              </a:spcAft>
              <a:buNone/>
            </a:pPr>
            <a:r>
              <a:rPr lang="tr-TR" sz="2200" dirty="0" smtClean="0"/>
              <a:t>	</a:t>
            </a:r>
            <a:r>
              <a:rPr lang="en-US" sz="2200" dirty="0" smtClean="0"/>
              <a:t>The </a:t>
            </a:r>
            <a:r>
              <a:rPr lang="en-US" sz="2200" dirty="0"/>
              <a:t>residential areas, on the other hand, are designed and positioned as having private agricultural areas and orchards, hidden within the forest texture, overlooking the landscape and opening to the south. Ecologically natural and renewable energy sources (solar collector) were used in the project. Rainwater was used in the landscape, and the buildings were designed as units where natural lighting, natural ventilation and renewable energy are used in accordance with the climate. </a:t>
            </a:r>
            <a:endParaRPr lang="tr-TR" sz="2200" dirty="0" smtClean="0"/>
          </a:p>
          <a:p>
            <a:pPr indent="0" algn="just">
              <a:lnSpc>
                <a:spcPct val="80000"/>
              </a:lnSpc>
              <a:spcBef>
                <a:spcPts val="600"/>
              </a:spcBef>
              <a:spcAft>
                <a:spcPts val="600"/>
              </a:spcAft>
              <a:buNone/>
            </a:pPr>
            <a:r>
              <a:rPr lang="tr-TR" sz="2200" dirty="0"/>
              <a:t>	</a:t>
            </a:r>
            <a:r>
              <a:rPr lang="en-US" sz="2200" dirty="0" smtClean="0"/>
              <a:t>Materials </a:t>
            </a:r>
            <a:r>
              <a:rPr lang="en-US" sz="2200" dirty="0"/>
              <a:t>with high water permeability are used in the floor coverings, and the landscape elements are designed in a way that is suitable for the existing flora of the area and has a high cover. The designs made as a result of the study, with a transportation system that emphasizes and uses the potentials of the area, focused on ecological access and accessibility; A participant-oriented design approach, in which the area is handled holistically with mixed uses, has been adopted. The integration of sports venues with the areas where an economic and social transformation is achieved, where the production of the area is supported and the products produced are consumed within the area</a:t>
            </a:r>
            <a:endParaRPr lang="tr-TR" sz="22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48178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167" y="241833"/>
            <a:ext cx="8235251" cy="6025152"/>
          </a:xfrm>
          <a:prstGeom prst="rect">
            <a:avLst/>
          </a:prstGeom>
        </p:spPr>
      </p:pic>
      <p:sp>
        <p:nvSpPr>
          <p:cNvPr id="5" name="Dikdörtgen 4"/>
          <p:cNvSpPr/>
          <p:nvPr/>
        </p:nvSpPr>
        <p:spPr>
          <a:xfrm>
            <a:off x="4993599" y="6311590"/>
            <a:ext cx="1974130" cy="338554"/>
          </a:xfrm>
          <a:prstGeom prst="rect">
            <a:avLst/>
          </a:prstGeom>
        </p:spPr>
        <p:txBody>
          <a:bodyPr wrap="none">
            <a:spAutoFit/>
          </a:bodyPr>
          <a:lstStyle/>
          <a:p>
            <a:pPr indent="0"/>
            <a:r>
              <a:rPr lang="en-US" sz="1600" dirty="0"/>
              <a:t>Figure </a:t>
            </a:r>
            <a:r>
              <a:rPr lang="tr-TR" sz="1600" dirty="0" smtClean="0"/>
              <a:t>–</a:t>
            </a:r>
            <a:r>
              <a:rPr lang="en-US" sz="1600" dirty="0" smtClean="0"/>
              <a:t> </a:t>
            </a:r>
            <a:r>
              <a:rPr lang="tr-TR" sz="1600" dirty="0" smtClean="0"/>
              <a:t>Design </a:t>
            </a:r>
            <a:r>
              <a:rPr lang="en-US" sz="1600" dirty="0" smtClean="0"/>
              <a:t>Stud</a:t>
            </a:r>
            <a:r>
              <a:rPr lang="tr-TR" sz="1600" dirty="0" smtClean="0"/>
              <a:t>y</a:t>
            </a:r>
            <a:endParaRPr lang="en-US" sz="1600" dirty="0"/>
          </a:p>
        </p:txBody>
      </p:sp>
    </p:spTree>
    <p:extLst>
      <p:ext uri="{BB962C8B-B14F-4D97-AF65-F5344CB8AC3E}">
        <p14:creationId xmlns:p14="http://schemas.microsoft.com/office/powerpoint/2010/main" val="26919834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316983" y="6255834"/>
            <a:ext cx="1974130" cy="338554"/>
          </a:xfrm>
          <a:prstGeom prst="rect">
            <a:avLst/>
          </a:prstGeom>
        </p:spPr>
        <p:txBody>
          <a:bodyPr wrap="none">
            <a:spAutoFit/>
          </a:bodyPr>
          <a:lstStyle/>
          <a:p>
            <a:pPr indent="0"/>
            <a:r>
              <a:rPr lang="en-US" sz="1600" dirty="0"/>
              <a:t>Figure </a:t>
            </a:r>
            <a:r>
              <a:rPr lang="tr-TR" sz="1600" dirty="0" smtClean="0"/>
              <a:t>–</a:t>
            </a:r>
            <a:r>
              <a:rPr lang="en-US" sz="1600" dirty="0" smtClean="0"/>
              <a:t> </a:t>
            </a:r>
            <a:r>
              <a:rPr lang="tr-TR" sz="1600" dirty="0" smtClean="0"/>
              <a:t>Design </a:t>
            </a:r>
            <a:r>
              <a:rPr lang="en-US" sz="1600" dirty="0" smtClean="0"/>
              <a:t>Stud</a:t>
            </a:r>
            <a:r>
              <a:rPr lang="tr-TR" sz="1600" dirty="0" smtClean="0"/>
              <a:t>y</a:t>
            </a:r>
            <a:endParaRPr lang="en-US" sz="16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306" y="186075"/>
            <a:ext cx="7435857" cy="5990881"/>
          </a:xfrm>
          <a:prstGeom prst="rect">
            <a:avLst/>
          </a:prstGeom>
        </p:spPr>
      </p:pic>
    </p:spTree>
    <p:extLst>
      <p:ext uri="{BB962C8B-B14F-4D97-AF65-F5344CB8AC3E}">
        <p14:creationId xmlns:p14="http://schemas.microsoft.com/office/powerpoint/2010/main" val="403728925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234177"/>
            <a:ext cx="11152910" cy="6356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80000"/>
              </a:lnSpc>
              <a:spcBef>
                <a:spcPts val="600"/>
              </a:spcBef>
              <a:spcAft>
                <a:spcPts val="600"/>
              </a:spcAft>
              <a:buNone/>
            </a:pPr>
            <a:r>
              <a:rPr lang="tr-TR" sz="2200" dirty="0" smtClean="0"/>
              <a:t>	</a:t>
            </a:r>
            <a:r>
              <a:rPr lang="en-US" sz="2200" dirty="0" smtClean="0"/>
              <a:t>In </a:t>
            </a:r>
            <a:r>
              <a:rPr lang="en-US" sz="2200" dirty="0"/>
              <a:t>this project, which was designed as </a:t>
            </a:r>
            <a:r>
              <a:rPr lang="en-US" sz="2200" dirty="0" err="1"/>
              <a:t>Bulendi</a:t>
            </a:r>
            <a:r>
              <a:rPr lang="en-US" sz="2200" dirty="0"/>
              <a:t> Healthy Life Village and Ecological Anti-Toxic Sports Village in the </a:t>
            </a:r>
            <a:r>
              <a:rPr lang="en-US" sz="2200" dirty="0" err="1"/>
              <a:t>Yenice</a:t>
            </a:r>
            <a:r>
              <a:rPr lang="en-US" sz="2200" dirty="0"/>
              <a:t> </a:t>
            </a:r>
            <a:r>
              <a:rPr lang="en-US" sz="2200" dirty="0" err="1"/>
              <a:t>Kaz</a:t>
            </a:r>
            <a:r>
              <a:rPr lang="en-US" sz="2200" dirty="0"/>
              <a:t> Mountains of </a:t>
            </a:r>
            <a:r>
              <a:rPr lang="en-US" sz="2200" dirty="0" err="1"/>
              <a:t>Qanakkale</a:t>
            </a:r>
            <a:r>
              <a:rPr lang="en-US" sz="2200" dirty="0"/>
              <a:t>, it was tried to provide maximum aesthetics and functionality with minimum intervention to nature (</a:t>
            </a:r>
            <a:r>
              <a:rPr lang="en-US" sz="2200" dirty="0" smtClean="0"/>
              <a:t>Figure).</a:t>
            </a:r>
            <a:endParaRPr lang="tr-TR" sz="2200" dirty="0" smtClean="0"/>
          </a:p>
          <a:p>
            <a:pPr indent="0" algn="just">
              <a:lnSpc>
                <a:spcPct val="80000"/>
              </a:lnSpc>
              <a:spcBef>
                <a:spcPts val="600"/>
              </a:spcBef>
              <a:spcAft>
                <a:spcPts val="600"/>
              </a:spcAft>
              <a:buNone/>
            </a:pPr>
            <a:r>
              <a:rPr lang="tr-TR" sz="2200" dirty="0" smtClean="0"/>
              <a:t>	</a:t>
            </a:r>
            <a:r>
              <a:rPr lang="en-US" sz="2200" dirty="0" err="1" smtClean="0"/>
              <a:t>Bulendi</a:t>
            </a:r>
            <a:r>
              <a:rPr lang="en-US" sz="2200" dirty="0" smtClean="0"/>
              <a:t> </a:t>
            </a:r>
            <a:r>
              <a:rPr lang="en-US" sz="2200" dirty="0"/>
              <a:t>Ecological Sports Village has been prepared by adopting the "3 Steps" principle in terms of all design stages. Inclination, elevation and aspect points were decided as settlement for the area; Areas that can take on the function of a square and can be united as neighborhoods have been decided. The area reaches the residential blocks from the valley hill with the slope, and then goes to the commercial units where sports and accommodation areas are located. For this reason, a "main backbone system" has been created to assist distribution within the area. The main spine is divided into two by branching into two trade zones. Arc (spring) or ring (circle) system, which follows the topography every 5-6 meters, provides transition between places that cannot be overcome by slope. </a:t>
            </a:r>
            <a:endParaRPr lang="tr-TR" sz="2200" dirty="0" smtClean="0"/>
          </a:p>
          <a:p>
            <a:pPr indent="0" algn="just">
              <a:lnSpc>
                <a:spcPct val="80000"/>
              </a:lnSpc>
              <a:spcBef>
                <a:spcPts val="600"/>
              </a:spcBef>
              <a:spcAft>
                <a:spcPts val="600"/>
              </a:spcAft>
              <a:buNone/>
            </a:pPr>
            <a:r>
              <a:rPr lang="tr-TR" sz="2200" dirty="0"/>
              <a:t>	</a:t>
            </a:r>
            <a:r>
              <a:rPr lang="en-US" sz="2200" dirty="0" smtClean="0"/>
              <a:t>The </a:t>
            </a:r>
            <a:r>
              <a:rPr lang="en-US" sz="2200" dirty="0"/>
              <a:t>housing units articulated between the transitions follow a certain order; sits in harmony with the topography. The units separated by the springs pass from the green zone to the residence, from the main pedestrian axis to the green zone, from the green to the residence and from there to the carriageway in “3 steps”. In terms of the building system, units of 8x10 meters and primary and secondary housing masses derived from these units were used in the area. The roofs of the commercial units are flat and green, the purpose here is to be less noticeable and more integrated when viewed from the valley.</a:t>
            </a:r>
            <a:endParaRPr lang="tr-TR" sz="2200" dirty="0"/>
          </a:p>
        </p:txBody>
      </p:sp>
      <p:sp>
        <p:nvSpPr>
          <p:cNvPr id="2" name="Altbilgi Yer Tutucusu 1"/>
          <p:cNvSpPr>
            <a:spLocks noGrp="1"/>
          </p:cNvSpPr>
          <p:nvPr>
            <p:ph type="ftr" sz="quarter" idx="11"/>
          </p:nvPr>
        </p:nvSpPr>
        <p:spPr>
          <a:xfrm>
            <a:off x="4064725" y="6225246"/>
            <a:ext cx="4114800" cy="365125"/>
          </a:xfrm>
        </p:spPr>
        <p:txBody>
          <a:bodyPr/>
          <a:lstStyle/>
          <a:p>
            <a:r>
              <a:rPr lang="tr-TR" sz="1400" dirty="0" smtClean="0">
                <a:solidFill>
                  <a:schemeClr val="tx1"/>
                </a:solidFill>
              </a:rPr>
              <a:t>info@bdkgrup.com.tr                                                                       bdkgrup.com.tr</a:t>
            </a:r>
            <a:endParaRPr lang="tr-TR" sz="1400" dirty="0">
              <a:solidFill>
                <a:schemeClr val="tx1"/>
              </a:solidFill>
            </a:endParaRPr>
          </a:p>
        </p:txBody>
      </p:sp>
    </p:spTree>
    <p:extLst>
      <p:ext uri="{BB962C8B-B14F-4D97-AF65-F5344CB8AC3E}">
        <p14:creationId xmlns:p14="http://schemas.microsoft.com/office/powerpoint/2010/main" val="25546951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234177"/>
            <a:ext cx="11152910" cy="6356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80000"/>
              </a:lnSpc>
              <a:spcBef>
                <a:spcPts val="600"/>
              </a:spcBef>
              <a:spcAft>
                <a:spcPts val="600"/>
              </a:spcAft>
              <a:buNone/>
            </a:pPr>
            <a:r>
              <a:rPr lang="tr-TR" sz="2200" dirty="0" smtClean="0"/>
              <a:t>	</a:t>
            </a:r>
            <a:r>
              <a:rPr lang="en-US" sz="2200" dirty="0" smtClean="0"/>
              <a:t>The </a:t>
            </a:r>
            <a:r>
              <a:rPr lang="en-US" sz="2200" dirty="0"/>
              <a:t>roofs of the houses are inclined to place solar panels, provide high ceilings and facilitate ventilation. Thanks to the openings in the residential buildings, it is possible to evaluate the location of the house with the view. The building height is maximum 7 meters and is designed as 2 floors. Since the concept is a sports village, there is a sports cafe, workshop, book shops and sports courts in the north of the project. In the commercial center, dining area, boutique hotel and information buildings were also preferred. The lighting, which is aimed to be in the project, was decided to be suitable for 3 purposes and the flooring materials were added to the project decisions. The main goal of the sports village project is to approach the field as calmly and harmoniously as possible without interfering with the usual</a:t>
            </a:r>
            <a:r>
              <a:rPr lang="en-US" sz="2200" dirty="0" smtClean="0"/>
              <a:t>.</a:t>
            </a:r>
            <a:endParaRPr lang="tr-TR" sz="2200" dirty="0" smtClean="0"/>
          </a:p>
          <a:p>
            <a:pPr indent="0" algn="just">
              <a:lnSpc>
                <a:spcPct val="80000"/>
              </a:lnSpc>
              <a:spcBef>
                <a:spcPts val="600"/>
              </a:spcBef>
              <a:spcAft>
                <a:spcPts val="600"/>
              </a:spcAft>
              <a:buNone/>
            </a:pPr>
            <a:endParaRPr lang="tr-TR" sz="22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26" y="2901257"/>
            <a:ext cx="5264274" cy="3283233"/>
          </a:xfrm>
          <a:prstGeom prst="rect">
            <a:avLst/>
          </a:prstGeom>
        </p:spPr>
      </p:pic>
      <p:sp>
        <p:nvSpPr>
          <p:cNvPr id="2" name="Dikdörtgen 1"/>
          <p:cNvSpPr/>
          <p:nvPr/>
        </p:nvSpPr>
        <p:spPr>
          <a:xfrm>
            <a:off x="6233532" y="3142491"/>
            <a:ext cx="5497551" cy="2800767"/>
          </a:xfrm>
          <a:prstGeom prst="rect">
            <a:avLst/>
          </a:prstGeom>
        </p:spPr>
        <p:txBody>
          <a:bodyPr wrap="square">
            <a:spAutoFit/>
          </a:bodyPr>
          <a:lstStyle/>
          <a:p>
            <a:pPr algn="just"/>
            <a:r>
              <a:rPr lang="en-US" sz="2200" dirty="0"/>
              <a:t>The project area has been designed within the framework of both sustainable criteria and a living space that lives in all seasons. First of all, 9 main principles that will guide the design have been determined. These are production, experience, sharing, flow, diversity, continuity, strong relations with nature and accessible public spaces. </a:t>
            </a:r>
            <a:endParaRPr lang="tr-TR" sz="2200" dirty="0"/>
          </a:p>
        </p:txBody>
      </p:sp>
      <p:sp>
        <p:nvSpPr>
          <p:cNvPr id="4" name="Altbilgi Yer Tutucusu 3"/>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42550006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234177"/>
            <a:ext cx="11152910" cy="6356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80000"/>
              </a:lnSpc>
              <a:spcBef>
                <a:spcPts val="600"/>
              </a:spcBef>
              <a:spcAft>
                <a:spcPts val="600"/>
              </a:spcAft>
              <a:buNone/>
            </a:pPr>
            <a:r>
              <a:rPr lang="tr-TR" sz="2200" dirty="0" smtClean="0"/>
              <a:t>	</a:t>
            </a:r>
            <a:r>
              <a:rPr lang="en-US" sz="2200" dirty="0" smtClean="0"/>
              <a:t>Project </a:t>
            </a:r>
            <a:r>
              <a:rPr lang="en-US" sz="2200" dirty="0"/>
              <a:t>area within the framework of determined principles and Anti-Toxic theme; It has been designed in an integrated way with three different types of housing areas, agricultural focal points where agricultural production is made at five points, indoor and outdoor sports areas, education units, trade units, child and elderly care home units, bird watching units and its route</a:t>
            </a:r>
            <a:r>
              <a:rPr lang="en-US" sz="2200" dirty="0" smtClean="0"/>
              <a:t>.</a:t>
            </a:r>
            <a:endParaRPr lang="tr-TR" sz="2200" dirty="0" smtClean="0"/>
          </a:p>
          <a:p>
            <a:pPr indent="0" algn="just">
              <a:lnSpc>
                <a:spcPct val="80000"/>
              </a:lnSpc>
              <a:spcBef>
                <a:spcPts val="600"/>
              </a:spcBef>
              <a:spcAft>
                <a:spcPts val="600"/>
              </a:spcAft>
              <a:buNone/>
            </a:pPr>
            <a:endParaRPr lang="tr-TR" sz="22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2" y="2158283"/>
            <a:ext cx="10684496" cy="3449599"/>
          </a:xfrm>
          <a:prstGeom prst="rect">
            <a:avLst/>
          </a:prstGeom>
        </p:spPr>
      </p:pic>
      <p:sp>
        <p:nvSpPr>
          <p:cNvPr id="6" name="Dikdörtgen 5"/>
          <p:cNvSpPr/>
          <p:nvPr/>
        </p:nvSpPr>
        <p:spPr>
          <a:xfrm>
            <a:off x="5032735" y="5760572"/>
            <a:ext cx="1974130" cy="338554"/>
          </a:xfrm>
          <a:prstGeom prst="rect">
            <a:avLst/>
          </a:prstGeom>
        </p:spPr>
        <p:txBody>
          <a:bodyPr wrap="none">
            <a:spAutoFit/>
          </a:bodyPr>
          <a:lstStyle/>
          <a:p>
            <a:pPr indent="0"/>
            <a:r>
              <a:rPr lang="en-US" sz="1600" dirty="0"/>
              <a:t>Figure </a:t>
            </a:r>
            <a:r>
              <a:rPr lang="tr-TR" sz="1600" dirty="0" smtClean="0"/>
              <a:t>–</a:t>
            </a:r>
            <a:r>
              <a:rPr lang="en-US" sz="1600" dirty="0" smtClean="0"/>
              <a:t> </a:t>
            </a:r>
            <a:r>
              <a:rPr lang="tr-TR" sz="1600" dirty="0" smtClean="0"/>
              <a:t>Design </a:t>
            </a:r>
            <a:r>
              <a:rPr lang="en-US" sz="1600" dirty="0" smtClean="0"/>
              <a:t>Stud</a:t>
            </a:r>
            <a:r>
              <a:rPr lang="tr-TR" sz="1600" dirty="0" smtClean="0"/>
              <a:t>y</a:t>
            </a:r>
            <a:endParaRPr lang="en-US" sz="16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10422122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234176"/>
            <a:ext cx="11152910" cy="66238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80000"/>
              </a:lnSpc>
              <a:spcBef>
                <a:spcPts val="600"/>
              </a:spcBef>
              <a:spcAft>
                <a:spcPts val="600"/>
              </a:spcAft>
              <a:buNone/>
            </a:pPr>
            <a:r>
              <a:rPr lang="tr-TR" sz="2200" dirty="0" smtClean="0"/>
              <a:t>	</a:t>
            </a:r>
          </a:p>
          <a:p>
            <a:pPr indent="0" algn="just">
              <a:lnSpc>
                <a:spcPct val="80000"/>
              </a:lnSpc>
              <a:spcBef>
                <a:spcPts val="600"/>
              </a:spcBef>
              <a:spcAft>
                <a:spcPts val="600"/>
              </a:spcAft>
              <a:buNone/>
            </a:pPr>
            <a:endParaRPr lang="tr-TR" sz="2200" dirty="0"/>
          </a:p>
          <a:p>
            <a:pPr indent="0" algn="just">
              <a:lnSpc>
                <a:spcPct val="80000"/>
              </a:lnSpc>
              <a:spcBef>
                <a:spcPts val="600"/>
              </a:spcBef>
              <a:spcAft>
                <a:spcPts val="600"/>
              </a:spcAft>
              <a:buNone/>
            </a:pPr>
            <a:endParaRPr lang="tr-TR" sz="2200" dirty="0" smtClean="0"/>
          </a:p>
          <a:p>
            <a:pPr indent="0" algn="just">
              <a:lnSpc>
                <a:spcPct val="80000"/>
              </a:lnSpc>
              <a:spcBef>
                <a:spcPts val="600"/>
              </a:spcBef>
              <a:spcAft>
                <a:spcPts val="600"/>
              </a:spcAft>
              <a:buNone/>
            </a:pPr>
            <a:endParaRPr lang="tr-TR" sz="2200" dirty="0"/>
          </a:p>
          <a:p>
            <a:pPr indent="0" algn="just">
              <a:lnSpc>
                <a:spcPct val="80000"/>
              </a:lnSpc>
              <a:spcBef>
                <a:spcPts val="600"/>
              </a:spcBef>
              <a:spcAft>
                <a:spcPts val="600"/>
              </a:spcAft>
              <a:buNone/>
            </a:pPr>
            <a:endParaRPr lang="tr-TR" sz="2200" dirty="0" smtClean="0"/>
          </a:p>
          <a:p>
            <a:pPr indent="0" algn="just">
              <a:lnSpc>
                <a:spcPct val="80000"/>
              </a:lnSpc>
              <a:spcBef>
                <a:spcPts val="600"/>
              </a:spcBef>
              <a:spcAft>
                <a:spcPts val="600"/>
              </a:spcAft>
              <a:buNone/>
            </a:pPr>
            <a:endParaRPr lang="tr-TR" sz="2200" dirty="0"/>
          </a:p>
          <a:p>
            <a:pPr indent="0" algn="just">
              <a:lnSpc>
                <a:spcPct val="80000"/>
              </a:lnSpc>
              <a:spcBef>
                <a:spcPts val="600"/>
              </a:spcBef>
              <a:spcAft>
                <a:spcPts val="600"/>
              </a:spcAft>
              <a:buNone/>
            </a:pPr>
            <a:endParaRPr lang="tr-TR" sz="2200" dirty="0" smtClean="0"/>
          </a:p>
          <a:p>
            <a:pPr indent="0" algn="just">
              <a:lnSpc>
                <a:spcPct val="80000"/>
              </a:lnSpc>
              <a:spcBef>
                <a:spcPts val="600"/>
              </a:spcBef>
              <a:spcAft>
                <a:spcPts val="600"/>
              </a:spcAft>
              <a:buNone/>
            </a:pPr>
            <a:endParaRPr lang="tr-TR" sz="2200" dirty="0"/>
          </a:p>
          <a:p>
            <a:pPr indent="0" algn="just">
              <a:lnSpc>
                <a:spcPct val="80000"/>
              </a:lnSpc>
              <a:spcBef>
                <a:spcPts val="600"/>
              </a:spcBef>
              <a:spcAft>
                <a:spcPts val="600"/>
              </a:spcAft>
              <a:buNone/>
            </a:pPr>
            <a:endParaRPr lang="tr-TR" sz="2200" dirty="0"/>
          </a:p>
          <a:p>
            <a:pPr indent="0" algn="just">
              <a:spcBef>
                <a:spcPts val="600"/>
              </a:spcBef>
              <a:spcAft>
                <a:spcPts val="600"/>
              </a:spcAft>
              <a:buNone/>
            </a:pPr>
            <a:r>
              <a:rPr lang="tr-TR" sz="2200" dirty="0" smtClean="0"/>
              <a:t>	</a:t>
            </a:r>
            <a:r>
              <a:rPr lang="en-US" sz="2200" dirty="0" smtClean="0"/>
              <a:t>The </a:t>
            </a:r>
            <a:r>
              <a:rPr lang="en-US" sz="2200" dirty="0"/>
              <a:t>wooden platform provides the main connection between the public open spaces, the commercial and agricultural areas in the front and the sports training units and residential areas in the rear. It is aimed that the bird watching units consisting of tree houses will be integrated with the trekking route and create a special area within the forest area. Housing units are designed to derive from a main unit, which is basically produced from a seventy square meter unit, by combining it in different ways. Wood texture and natural stones were used as the construction materials of these units</a:t>
            </a:r>
            <a:r>
              <a:rPr lang="en-US" sz="2200" dirty="0" smtClean="0"/>
              <a:t>.</a:t>
            </a:r>
            <a:r>
              <a:rPr lang="tr-TR" sz="2200" dirty="0" smtClean="0"/>
              <a:t> </a:t>
            </a:r>
            <a:r>
              <a:rPr lang="en-US" sz="2200" dirty="0"/>
              <a:t>For the materials used in the design of the residential units, local products with a low carbon footprint, natural and renewable resources were </a:t>
            </a:r>
            <a:r>
              <a:rPr lang="en-US" sz="2200" dirty="0" smtClean="0"/>
              <a:t>used</a:t>
            </a:r>
            <a:r>
              <a:rPr lang="tr-TR" sz="2200" dirty="0"/>
              <a:t> </a:t>
            </a:r>
            <a:r>
              <a:rPr lang="tr-TR" sz="2200" dirty="0" smtClean="0"/>
              <a:t>f</a:t>
            </a:r>
            <a:r>
              <a:rPr lang="en-US" sz="2200" dirty="0" smtClean="0"/>
              <a:t>or </a:t>
            </a:r>
            <a:r>
              <a:rPr lang="en-US" sz="2200" dirty="0"/>
              <a:t>health and safety, it is planned to use dry and hot quality control and non-toxic materials. In order to use the energy in the </a:t>
            </a:r>
            <a:r>
              <a:rPr lang="en-US" sz="2200" dirty="0" smtClean="0"/>
              <a:t>most </a:t>
            </a:r>
            <a:r>
              <a:rPr lang="en-US" sz="2200" dirty="0"/>
              <a:t>efficient way, passive solar design and solar panels providing full insulation have been proposed. </a:t>
            </a:r>
          </a:p>
          <a:p>
            <a:pPr indent="0" algn="just">
              <a:lnSpc>
                <a:spcPct val="80000"/>
              </a:lnSpc>
              <a:spcBef>
                <a:spcPts val="600"/>
              </a:spcBef>
              <a:spcAft>
                <a:spcPts val="600"/>
              </a:spcAft>
              <a:buNone/>
            </a:pPr>
            <a:endParaRPr lang="tr-TR" sz="2200" dirty="0"/>
          </a:p>
        </p:txBody>
      </p:sp>
      <p:sp>
        <p:nvSpPr>
          <p:cNvPr id="2" name="Dikdörtgen 1"/>
          <p:cNvSpPr/>
          <p:nvPr/>
        </p:nvSpPr>
        <p:spPr>
          <a:xfrm>
            <a:off x="6289288" y="189212"/>
            <a:ext cx="5228063" cy="3223062"/>
          </a:xfrm>
          <a:prstGeom prst="rect">
            <a:avLst/>
          </a:prstGeom>
        </p:spPr>
        <p:txBody>
          <a:bodyPr wrap="square">
            <a:spAutoFit/>
          </a:bodyPr>
          <a:lstStyle/>
          <a:p>
            <a:pPr algn="just"/>
            <a:endParaRPr lang="tr-TR" sz="2200" dirty="0" smtClean="0"/>
          </a:p>
          <a:p>
            <a:pPr algn="just">
              <a:lnSpc>
                <a:spcPct val="80000"/>
              </a:lnSpc>
              <a:spcBef>
                <a:spcPts val="600"/>
              </a:spcBef>
              <a:spcAft>
                <a:spcPts val="600"/>
              </a:spcAft>
            </a:pPr>
            <a:r>
              <a:rPr lang="tr-TR" sz="2200" dirty="0" smtClean="0"/>
              <a:t>	</a:t>
            </a:r>
            <a:r>
              <a:rPr lang="en-US" sz="2200" dirty="0" smtClean="0"/>
              <a:t>The </a:t>
            </a:r>
            <a:r>
              <a:rPr lang="en-US" sz="2200" dirty="0"/>
              <a:t>first residential area is planned to be integrated with both common agricultural areas and public areas, as well as private gardens where agriculture can be done. The second residential area is planned as a living environment with open sports areas on both sides of the trekking route, while the third residential areas are more concentrated in spaces with their own private areas (</a:t>
            </a:r>
            <a:r>
              <a:rPr lang="en-US" sz="2200" dirty="0" smtClean="0"/>
              <a:t>Figure).</a:t>
            </a:r>
            <a:endParaRPr lang="tr-TR" sz="22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45" y="462919"/>
            <a:ext cx="5404739" cy="3032484"/>
          </a:xfrm>
          <a:prstGeom prst="rect">
            <a:avLst/>
          </a:prstGeom>
        </p:spPr>
      </p:pic>
    </p:spTree>
    <p:extLst>
      <p:ext uri="{BB962C8B-B14F-4D97-AF65-F5344CB8AC3E}">
        <p14:creationId xmlns:p14="http://schemas.microsoft.com/office/powerpoint/2010/main" val="19459631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234176"/>
            <a:ext cx="11152910" cy="6623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80000"/>
              </a:lnSpc>
              <a:spcBef>
                <a:spcPts val="600"/>
              </a:spcBef>
              <a:spcAft>
                <a:spcPts val="600"/>
              </a:spcAft>
              <a:buNone/>
            </a:pPr>
            <a:r>
              <a:rPr lang="tr-TR" sz="2200" dirty="0" smtClean="0"/>
              <a:t>	</a:t>
            </a:r>
            <a:r>
              <a:rPr lang="en-US" sz="2200" dirty="0"/>
              <a:t>It has been ensured that food and garden wastes are used as compost for agricultural areas. In order to recycle the gray water, a water usage system for collecting rainwater harvesting, compost toilets and natural waste water treatment has been designed. As a result of the study, the designs and planning were planned with a design approach that does not break with nature, integrates different functions with a bicycle, pedestrian and public transportation-oriented transportation system, uses natural elements, and is compatible with local characteristics</a:t>
            </a:r>
            <a:r>
              <a:rPr lang="en-US" sz="2200" dirty="0" smtClean="0"/>
              <a:t>.</a:t>
            </a:r>
            <a:endParaRPr lang="tr-TR" sz="2200" dirty="0" smtClean="0"/>
          </a:p>
        </p:txBody>
      </p:sp>
      <p:sp>
        <p:nvSpPr>
          <p:cNvPr id="2" name="Altbilgi Yer Tutucusu 1"/>
          <p:cNvSpPr>
            <a:spLocks noGrp="1"/>
          </p:cNvSpPr>
          <p:nvPr>
            <p:ph type="ftr" sz="quarter" idx="11"/>
          </p:nvPr>
        </p:nvSpPr>
        <p:spPr>
          <a:xfrm>
            <a:off x="4130040" y="6108156"/>
            <a:ext cx="4114800" cy="365125"/>
          </a:xfrm>
        </p:spPr>
        <p:txBody>
          <a:bodyPr/>
          <a:lstStyle/>
          <a:p>
            <a:r>
              <a:rPr lang="tr-TR" sz="1400" dirty="0" smtClean="0">
                <a:solidFill>
                  <a:schemeClr val="tx1"/>
                </a:solidFill>
              </a:rPr>
              <a:t>info@bdkgrup.com.tr                                                                       bdkgrup.com.tr</a:t>
            </a:r>
            <a:endParaRPr lang="tr-TR" sz="1400" dirty="0">
              <a:solidFill>
                <a:schemeClr val="tx1"/>
              </a:solidFill>
            </a:endParaRPr>
          </a:p>
        </p:txBody>
      </p:sp>
    </p:spTree>
    <p:extLst>
      <p:ext uri="{BB962C8B-B14F-4D97-AF65-F5344CB8AC3E}">
        <p14:creationId xmlns:p14="http://schemas.microsoft.com/office/powerpoint/2010/main" val="113834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3357" y="372381"/>
            <a:ext cx="11125199" cy="6217989"/>
          </a:xfrm>
        </p:spPr>
        <p:txBody>
          <a:bodyPr>
            <a:normAutofit/>
          </a:bodyPr>
          <a:lstStyle/>
          <a:p>
            <a:pPr indent="0" algn="just">
              <a:spcBef>
                <a:spcPts val="600"/>
              </a:spcBef>
              <a:spcAft>
                <a:spcPts val="600"/>
              </a:spcAft>
              <a:buNone/>
            </a:pPr>
            <a:r>
              <a:rPr lang="tr-TR" sz="2200" dirty="0"/>
              <a:t> </a:t>
            </a:r>
            <a:r>
              <a:rPr lang="tr-TR" sz="2200" dirty="0" smtClean="0"/>
              <a:t>    </a:t>
            </a:r>
            <a:r>
              <a:rPr lang="en-US" sz="2200" dirty="0" smtClean="0"/>
              <a:t>If </a:t>
            </a:r>
            <a:r>
              <a:rPr lang="en-US" sz="2200" dirty="0"/>
              <a:t>we count the features that should be in </a:t>
            </a:r>
            <a:r>
              <a:rPr lang="en-US" sz="2200" dirty="0" smtClean="0"/>
              <a:t>ecovillages</a:t>
            </a:r>
            <a:endParaRPr lang="tr-TR" sz="2200" dirty="0" smtClean="0"/>
          </a:p>
          <a:p>
            <a:pPr marL="571500" indent="-342900" algn="just">
              <a:spcBef>
                <a:spcPts val="600"/>
              </a:spcBef>
              <a:spcAft>
                <a:spcPts val="600"/>
              </a:spcAft>
            </a:pPr>
            <a:r>
              <a:rPr lang="en-US" sz="2200" dirty="0"/>
              <a:t>Ecovillage is an ongoing process, not a specific outcome. Every ecovillage is a living and learning center, a place of constant discovery, for a regenerative future</a:t>
            </a:r>
            <a:r>
              <a:rPr lang="en-US" sz="2200" dirty="0" smtClean="0"/>
              <a:t>.</a:t>
            </a:r>
            <a:endParaRPr lang="tr-TR" sz="2200" dirty="0" smtClean="0"/>
          </a:p>
          <a:p>
            <a:pPr marL="571500" indent="-342900" algn="just">
              <a:spcBef>
                <a:spcPts val="600"/>
              </a:spcBef>
              <a:spcAft>
                <a:spcPts val="600"/>
              </a:spcAft>
            </a:pPr>
            <a:r>
              <a:rPr lang="en-US" sz="2200" dirty="0"/>
              <a:t>Although many ecovillages start with a strong focus on the ecological dimension, ecovillages do not focus solely on ecology. Conservation and restoration of nature can only be successful when the social fabric is strong, cultural heritage is celebrated, and people find ways to unite their love for the world</a:t>
            </a:r>
            <a:r>
              <a:rPr lang="en-US" sz="2200" dirty="0" smtClean="0"/>
              <a:t>.</a:t>
            </a:r>
            <a:r>
              <a:rPr lang="tr-TR" sz="2200" dirty="0"/>
              <a:t> </a:t>
            </a:r>
            <a:endParaRPr lang="tr-TR" sz="2200" dirty="0" smtClean="0"/>
          </a:p>
          <a:p>
            <a:pPr marL="571500" indent="-342900" algn="just">
              <a:spcBef>
                <a:spcPts val="600"/>
              </a:spcBef>
              <a:spcAft>
                <a:spcPts val="600"/>
              </a:spcAft>
            </a:pPr>
            <a:r>
              <a:rPr lang="tr-TR" sz="2200" dirty="0" smtClean="0"/>
              <a:t>An </a:t>
            </a:r>
            <a:r>
              <a:rPr lang="tr-TR" sz="2200" dirty="0" err="1"/>
              <a:t>Ecovillage</a:t>
            </a:r>
            <a:r>
              <a:rPr lang="tr-TR" sz="2200" dirty="0"/>
              <a:t> is not a </a:t>
            </a:r>
            <a:r>
              <a:rPr lang="tr-TR" sz="2200" dirty="0" err="1"/>
              <a:t>particular</a:t>
            </a:r>
            <a:r>
              <a:rPr lang="tr-TR" sz="2200" dirty="0"/>
              <a:t> </a:t>
            </a:r>
            <a:r>
              <a:rPr lang="tr-TR" sz="2200" dirty="0" err="1"/>
              <a:t>outcome</a:t>
            </a:r>
            <a:r>
              <a:rPr lang="tr-TR" sz="2200" dirty="0"/>
              <a:t>, but an </a:t>
            </a:r>
            <a:r>
              <a:rPr lang="tr-TR" sz="2200" dirty="0" err="1"/>
              <a:t>ongoing</a:t>
            </a:r>
            <a:r>
              <a:rPr lang="tr-TR" sz="2200" dirty="0"/>
              <a:t> </a:t>
            </a:r>
            <a:r>
              <a:rPr lang="tr-TR" sz="2200" dirty="0" err="1"/>
              <a:t>process</a:t>
            </a:r>
            <a:r>
              <a:rPr lang="tr-TR" sz="2200" dirty="0"/>
              <a:t>. </a:t>
            </a:r>
            <a:r>
              <a:rPr lang="tr-TR" sz="2200" dirty="0" err="1"/>
              <a:t>Each</a:t>
            </a:r>
            <a:r>
              <a:rPr lang="tr-TR" sz="2200" dirty="0"/>
              <a:t> </a:t>
            </a:r>
            <a:r>
              <a:rPr lang="tr-TR" sz="2200" dirty="0" err="1"/>
              <a:t>ecovillage</a:t>
            </a:r>
            <a:r>
              <a:rPr lang="tr-TR" sz="2200" dirty="0"/>
              <a:t> is a </a:t>
            </a:r>
            <a:r>
              <a:rPr lang="tr-TR" sz="2200" dirty="0" err="1"/>
              <a:t>living</a:t>
            </a:r>
            <a:r>
              <a:rPr lang="tr-TR" sz="2200" dirty="0"/>
              <a:t> </a:t>
            </a:r>
            <a:r>
              <a:rPr lang="tr-TR" sz="2200" dirty="0" err="1"/>
              <a:t>and</a:t>
            </a:r>
            <a:r>
              <a:rPr lang="tr-TR" sz="2200" dirty="0"/>
              <a:t> </a:t>
            </a:r>
            <a:r>
              <a:rPr lang="tr-TR" sz="2200" dirty="0" err="1"/>
              <a:t>learning</a:t>
            </a:r>
            <a:r>
              <a:rPr lang="tr-TR" sz="2200" dirty="0"/>
              <a:t> </a:t>
            </a:r>
            <a:r>
              <a:rPr lang="tr-TR" sz="2200" dirty="0" err="1"/>
              <a:t>centre</a:t>
            </a:r>
            <a:r>
              <a:rPr lang="tr-TR" sz="2200" dirty="0"/>
              <a:t> </a:t>
            </a:r>
            <a:r>
              <a:rPr lang="tr-TR" sz="2200" dirty="0" err="1"/>
              <a:t>for</a:t>
            </a:r>
            <a:r>
              <a:rPr lang="tr-TR" sz="2200" dirty="0"/>
              <a:t> a </a:t>
            </a:r>
            <a:r>
              <a:rPr lang="tr-TR" sz="2200" dirty="0" err="1"/>
              <a:t>regenerative</a:t>
            </a:r>
            <a:r>
              <a:rPr lang="tr-TR" sz="2200" dirty="0"/>
              <a:t> </a:t>
            </a:r>
            <a:r>
              <a:rPr lang="tr-TR" sz="2200" dirty="0" err="1"/>
              <a:t>future</a:t>
            </a:r>
            <a:r>
              <a:rPr lang="tr-TR" sz="2200" dirty="0"/>
              <a:t>, a </a:t>
            </a:r>
            <a:r>
              <a:rPr lang="tr-TR" sz="2200" dirty="0" err="1"/>
              <a:t>place</a:t>
            </a:r>
            <a:r>
              <a:rPr lang="tr-TR" sz="2200" dirty="0"/>
              <a:t> of </a:t>
            </a:r>
            <a:r>
              <a:rPr lang="tr-TR" sz="2200" dirty="0" err="1"/>
              <a:t>continuous</a:t>
            </a:r>
            <a:r>
              <a:rPr lang="tr-TR" sz="2200" dirty="0"/>
              <a:t> </a:t>
            </a:r>
            <a:r>
              <a:rPr lang="tr-TR" sz="2200" dirty="0" err="1" smtClean="0"/>
              <a:t>exploration</a:t>
            </a:r>
            <a:endParaRPr lang="tr-TR" sz="2200" dirty="0" smtClean="0"/>
          </a:p>
          <a:p>
            <a:pPr marL="571500" indent="-342900" algn="just">
              <a:spcBef>
                <a:spcPts val="600"/>
              </a:spcBef>
              <a:spcAft>
                <a:spcPts val="600"/>
              </a:spcAft>
            </a:pPr>
            <a:r>
              <a:rPr lang="en-US" sz="2200" dirty="0"/>
              <a:t>In ecovillages, the understanding of not suppressing the individual and the happiness of the individual, the peace and well-being of the community in general is dominant. Since the individual is important, no one has to do the job they don't want, each individual deals with jobs that suit their abilities and preferences</a:t>
            </a:r>
            <a:r>
              <a:rPr lang="en-US" sz="2200" dirty="0" smtClean="0"/>
              <a:t>.</a:t>
            </a:r>
            <a:endParaRPr lang="tr-TR" sz="2200" dirty="0" smtClean="0"/>
          </a:p>
          <a:p>
            <a:pPr marL="571500" indent="-342900" algn="just">
              <a:spcBef>
                <a:spcPts val="600"/>
              </a:spcBef>
              <a:spcAft>
                <a:spcPts val="600"/>
              </a:spcAft>
            </a:pPr>
            <a:r>
              <a:rPr lang="en-US" sz="2200" dirty="0"/>
              <a:t>Although there are concepts such as organic agriculture, ecological tourism, a life intertwined with nature and waste-free, efficient use of resources, and protecting nature that come to mind when it comes to eco-village, there must be more: future models of life must also be designed</a:t>
            </a:r>
            <a:r>
              <a:rPr lang="en-US" sz="2200" dirty="0" smtClean="0"/>
              <a:t>.</a:t>
            </a:r>
            <a:endParaRPr lang="tr-TR" sz="2200" dirty="0" smtClean="0"/>
          </a:p>
          <a:p>
            <a:pPr indent="0" algn="just">
              <a:spcBef>
                <a:spcPts val="600"/>
              </a:spcBef>
              <a:spcAft>
                <a:spcPts val="600"/>
              </a:spcAft>
              <a:buNone/>
            </a:pPr>
            <a:endParaRPr lang="tr-TR" sz="2000" dirty="0"/>
          </a:p>
          <a:p>
            <a:pPr marL="571500" indent="-342900" algn="just">
              <a:spcBef>
                <a:spcPts val="600"/>
              </a:spcBef>
              <a:spcAft>
                <a:spcPts val="600"/>
              </a:spcAft>
            </a:pPr>
            <a:endParaRPr lang="tr-TR" sz="2000" dirty="0" smtClean="0"/>
          </a:p>
          <a:p>
            <a:pPr indent="0" algn="just">
              <a:spcBef>
                <a:spcPts val="600"/>
              </a:spcBef>
              <a:spcAft>
                <a:spcPts val="600"/>
              </a:spcAft>
              <a:buNone/>
            </a:pPr>
            <a:endParaRPr lang="tr-TR" sz="20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8219922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234176"/>
            <a:ext cx="11152910" cy="6623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80000"/>
              </a:lnSpc>
              <a:spcBef>
                <a:spcPts val="600"/>
              </a:spcBef>
              <a:spcAft>
                <a:spcPts val="600"/>
              </a:spcAft>
              <a:buNone/>
            </a:pPr>
            <a:endParaRPr lang="tr-TR" sz="2200" dirty="0"/>
          </a:p>
          <a:p>
            <a:pPr indent="0" algn="just">
              <a:lnSpc>
                <a:spcPct val="80000"/>
              </a:lnSpc>
              <a:spcBef>
                <a:spcPts val="600"/>
              </a:spcBef>
              <a:spcAft>
                <a:spcPts val="600"/>
              </a:spcAft>
              <a:buNone/>
            </a:pPr>
            <a:endParaRPr lang="tr-TR" sz="2200" dirty="0" smtClean="0"/>
          </a:p>
          <a:p>
            <a:pPr indent="0" algn="just">
              <a:lnSpc>
                <a:spcPct val="80000"/>
              </a:lnSpc>
              <a:spcBef>
                <a:spcPts val="600"/>
              </a:spcBef>
              <a:spcAft>
                <a:spcPts val="600"/>
              </a:spcAft>
              <a:buNone/>
            </a:pPr>
            <a:r>
              <a:rPr lang="tr-TR" sz="2200" dirty="0" smtClean="0"/>
              <a:t>	</a:t>
            </a:r>
          </a:p>
          <a:p>
            <a:pPr indent="0" algn="just">
              <a:lnSpc>
                <a:spcPct val="80000"/>
              </a:lnSpc>
              <a:spcBef>
                <a:spcPts val="600"/>
              </a:spcBef>
              <a:spcAft>
                <a:spcPts val="600"/>
              </a:spcAft>
              <a:buNone/>
            </a:pPr>
            <a:endParaRPr lang="tr-TR" sz="2200" dirty="0"/>
          </a:p>
          <a:p>
            <a:pPr indent="0" algn="just">
              <a:lnSpc>
                <a:spcPct val="80000"/>
              </a:lnSpc>
              <a:spcBef>
                <a:spcPts val="600"/>
              </a:spcBef>
              <a:spcAft>
                <a:spcPts val="600"/>
              </a:spcAft>
              <a:buNone/>
            </a:pPr>
            <a:endParaRPr lang="tr-TR" sz="2200" dirty="0" smtClean="0"/>
          </a:p>
          <a:p>
            <a:pPr indent="0" algn="just">
              <a:lnSpc>
                <a:spcPct val="80000"/>
              </a:lnSpc>
              <a:spcBef>
                <a:spcPts val="600"/>
              </a:spcBef>
              <a:spcAft>
                <a:spcPts val="600"/>
              </a:spcAft>
              <a:buNone/>
            </a:pPr>
            <a:r>
              <a:rPr lang="tr-TR" sz="2200" dirty="0" smtClean="0"/>
              <a:t>	</a:t>
            </a:r>
            <a:r>
              <a:rPr lang="en-US" sz="2200" dirty="0" smtClean="0"/>
              <a:t>With </a:t>
            </a:r>
            <a:r>
              <a:rPr lang="en-US" sz="2200" dirty="0"/>
              <a:t>the ecological design approach followed throughout the process from the analysis stages of the project to the individual works, </a:t>
            </a:r>
            <a:r>
              <a:rPr lang="en-US" sz="2200" dirty="0" err="1"/>
              <a:t>Bulendi</a:t>
            </a:r>
            <a:r>
              <a:rPr lang="en-US" sz="2200" dirty="0"/>
              <a:t> </a:t>
            </a:r>
            <a:r>
              <a:rPr lang="en-US" sz="2200" dirty="0" err="1"/>
              <a:t>Saglikli</a:t>
            </a:r>
            <a:r>
              <a:rPr lang="en-US" sz="2200" dirty="0"/>
              <a:t> </a:t>
            </a:r>
            <a:r>
              <a:rPr lang="en-US" sz="2200" dirty="0" err="1"/>
              <a:t>Ya§am</a:t>
            </a:r>
            <a:r>
              <a:rPr lang="en-US" sz="2200" dirty="0"/>
              <a:t> village and Ecological Anti-oxide sports village work in an integrated manner. </a:t>
            </a:r>
            <a:r>
              <a:rPr lang="en-US" sz="2200" dirty="0" err="1"/>
              <a:t>Balikesir-izmir</a:t>
            </a:r>
            <a:r>
              <a:rPr lang="en-US" sz="2200" dirty="0"/>
              <a:t> Highway offers an important opportunity in the context of creating an interconnection that will enable the development of rural tourism in the region, especially on the coastline. </a:t>
            </a:r>
            <a:endParaRPr lang="tr-TR" sz="2200" dirty="0" smtClean="0"/>
          </a:p>
          <a:p>
            <a:pPr indent="0" algn="just">
              <a:lnSpc>
                <a:spcPct val="80000"/>
              </a:lnSpc>
              <a:spcBef>
                <a:spcPts val="600"/>
              </a:spcBef>
              <a:spcAft>
                <a:spcPts val="600"/>
              </a:spcAft>
              <a:buNone/>
            </a:pPr>
            <a:r>
              <a:rPr lang="tr-TR" sz="2200" dirty="0"/>
              <a:t>	</a:t>
            </a:r>
            <a:r>
              <a:rPr lang="en-US" sz="2200" dirty="0" smtClean="0"/>
              <a:t>All </a:t>
            </a:r>
            <a:r>
              <a:rPr lang="en-US" sz="2200" dirty="0"/>
              <a:t>individual works have been created to support these resources and have been transformed into site-specific, sustainable, self-contained design models. The designed </a:t>
            </a:r>
            <a:r>
              <a:rPr lang="en-US" sz="2200" dirty="0" err="1"/>
              <a:t>Bulendi</a:t>
            </a:r>
            <a:r>
              <a:rPr lang="en-US" sz="2200" dirty="0"/>
              <a:t> Healthy Living models plan a sustainable future if the production and consumption balances are achieved. As a result, all these studies have been completed in accordance with the aims targeted throughout the process and have revealed the potentials of </a:t>
            </a:r>
            <a:r>
              <a:rPr lang="en-US" sz="2200" dirty="0" err="1"/>
              <a:t>Qanakkale</a:t>
            </a:r>
            <a:r>
              <a:rPr lang="en-US" sz="2200" dirty="0"/>
              <a:t>. “</a:t>
            </a:r>
            <a:r>
              <a:rPr lang="en-US" sz="2200" dirty="0" err="1"/>
              <a:t>Bulendi</a:t>
            </a:r>
            <a:r>
              <a:rPr lang="en-US" sz="2200" dirty="0"/>
              <a:t> Healthy Life Village and Anti-Toxic Ecological Sports Village”, designed within the framework of the elements supporting the development of the Anti-Toxic Sports Village organization and sustainable design criteria, is a guide for future studies for the sustainable development of the region.</a:t>
            </a:r>
            <a:endParaRPr lang="tr-TR" sz="2200" dirty="0"/>
          </a:p>
        </p:txBody>
      </p:sp>
      <p:sp>
        <p:nvSpPr>
          <p:cNvPr id="6" name="Dikdörtgen 5"/>
          <p:cNvSpPr/>
          <p:nvPr/>
        </p:nvSpPr>
        <p:spPr>
          <a:xfrm>
            <a:off x="5202911" y="1703317"/>
            <a:ext cx="1111266" cy="461665"/>
          </a:xfrm>
          <a:prstGeom prst="rect">
            <a:avLst/>
          </a:prstGeom>
        </p:spPr>
        <p:txBody>
          <a:bodyPr wrap="none">
            <a:spAutoFit/>
          </a:bodyPr>
          <a:lstStyle/>
          <a:p>
            <a:pPr indent="0"/>
            <a:r>
              <a:rPr lang="tr-TR" sz="2400" b="1" dirty="0" smtClean="0"/>
              <a:t>RESULT</a:t>
            </a:r>
            <a:endParaRPr lang="en-US" sz="2400" b="1" dirty="0"/>
          </a:p>
        </p:txBody>
      </p:sp>
      <p:sp>
        <p:nvSpPr>
          <p:cNvPr id="2" name="Altbilgi Yer Tutucusu 1"/>
          <p:cNvSpPr>
            <a:spLocks noGrp="1"/>
          </p:cNvSpPr>
          <p:nvPr>
            <p:ph type="ftr" sz="quarter" idx="11"/>
          </p:nvPr>
        </p:nvSpPr>
        <p:spPr>
          <a:xfrm>
            <a:off x="3818709" y="6264910"/>
            <a:ext cx="4114800" cy="365125"/>
          </a:xfrm>
        </p:spPr>
        <p:txBody>
          <a:bodyPr/>
          <a:lstStyle/>
          <a:p>
            <a:r>
              <a:rPr lang="tr-TR" sz="1400" dirty="0" smtClean="0">
                <a:solidFill>
                  <a:schemeClr val="tx1"/>
                </a:solidFill>
              </a:rPr>
              <a:t>info@bdkgrup.com.tr                                                                       bdkgrup.com.tr</a:t>
            </a:r>
            <a:endParaRPr lang="tr-TR" sz="1400" dirty="0">
              <a:solidFill>
                <a:schemeClr val="tx1"/>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09" y="309707"/>
            <a:ext cx="10806545" cy="1098118"/>
          </a:xfrm>
          <a:prstGeom prst="rect">
            <a:avLst/>
          </a:prstGeom>
        </p:spPr>
      </p:pic>
    </p:spTree>
    <p:extLst>
      <p:ext uri="{BB962C8B-B14F-4D97-AF65-F5344CB8AC3E}">
        <p14:creationId xmlns:p14="http://schemas.microsoft.com/office/powerpoint/2010/main" val="24542958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04" y="387927"/>
            <a:ext cx="6028477" cy="3543300"/>
          </a:xfrm>
          <a:prstGeom prst="rect">
            <a:avLst/>
          </a:prstGeom>
        </p:spPr>
      </p:pic>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6891" y="387927"/>
            <a:ext cx="5715000" cy="3543300"/>
          </a:xfrm>
          <a:prstGeom prst="rect">
            <a:avLst/>
          </a:prstGeom>
        </p:spPr>
      </p:pic>
      <p:sp>
        <p:nvSpPr>
          <p:cNvPr id="6" name="Unvan 1"/>
          <p:cNvSpPr txBox="1">
            <a:spLocks/>
          </p:cNvSpPr>
          <p:nvPr/>
        </p:nvSpPr>
        <p:spPr>
          <a:xfrm>
            <a:off x="4476075" y="4811279"/>
            <a:ext cx="10037618" cy="3325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800" b="1" dirty="0" smtClean="0">
                <a:solidFill>
                  <a:srgbClr val="C00000"/>
                </a:solidFill>
              </a:rPr>
              <a:t>THANK YOU</a:t>
            </a:r>
            <a:endParaRPr lang="tr-TR" sz="4800" b="1" dirty="0">
              <a:solidFill>
                <a:srgbClr val="C00000"/>
              </a:solidFill>
            </a:endParaRPr>
          </a:p>
        </p:txBody>
      </p:sp>
      <p:sp>
        <p:nvSpPr>
          <p:cNvPr id="3" name="Altbilgi Yer Tutucusu 2"/>
          <p:cNvSpPr>
            <a:spLocks noGrp="1"/>
          </p:cNvSpPr>
          <p:nvPr>
            <p:ph type="ftr" sz="quarter" idx="11"/>
          </p:nvPr>
        </p:nvSpPr>
        <p:spPr>
          <a:xfrm>
            <a:off x="4038600" y="6251847"/>
            <a:ext cx="4114800" cy="365125"/>
          </a:xfrm>
        </p:spPr>
        <p:txBody>
          <a:bodyPr/>
          <a:lstStyle/>
          <a:p>
            <a:r>
              <a:rPr lang="tr-TR" sz="1400" dirty="0" smtClean="0">
                <a:solidFill>
                  <a:schemeClr val="tx1"/>
                </a:solidFill>
              </a:rPr>
              <a:t>info@bdkgrup.com.tr                                                                       bdkgrup.com.tr</a:t>
            </a:r>
            <a:endParaRPr lang="tr-TR" sz="1400" dirty="0">
              <a:solidFill>
                <a:schemeClr val="tx1"/>
              </a:solidFill>
            </a:endParaRPr>
          </a:p>
        </p:txBody>
      </p:sp>
    </p:spTree>
    <p:extLst>
      <p:ext uri="{BB962C8B-B14F-4D97-AF65-F5344CB8AC3E}">
        <p14:creationId xmlns:p14="http://schemas.microsoft.com/office/powerpoint/2010/main" val="283655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3357" y="372381"/>
            <a:ext cx="11125199" cy="6217989"/>
          </a:xfrm>
        </p:spPr>
        <p:txBody>
          <a:bodyPr>
            <a:normAutofit/>
          </a:bodyPr>
          <a:lstStyle/>
          <a:p>
            <a:pPr indent="0" algn="just">
              <a:spcBef>
                <a:spcPts val="600"/>
              </a:spcBef>
              <a:spcAft>
                <a:spcPts val="600"/>
              </a:spcAft>
              <a:buNone/>
            </a:pPr>
            <a:r>
              <a:rPr lang="en-US" sz="2200" dirty="0" smtClean="0"/>
              <a:t>Eco-villages </a:t>
            </a:r>
            <a:r>
              <a:rPr lang="en-US" sz="2200" dirty="0"/>
              <a:t>are places that offer special services to communities seeking diversity, where environmental and cultural values gain importance in the continuation of natural life and the survival of traditional culture, and units with social experience-based activities and special design approaches</a:t>
            </a:r>
            <a:r>
              <a:rPr lang="en-US" sz="2200" dirty="0" smtClean="0"/>
              <a:t>.</a:t>
            </a:r>
            <a:endParaRPr lang="tr-TR" sz="2200" dirty="0" smtClean="0"/>
          </a:p>
          <a:p>
            <a:pPr indent="0" algn="just">
              <a:spcBef>
                <a:spcPts val="600"/>
              </a:spcBef>
              <a:spcAft>
                <a:spcPts val="600"/>
              </a:spcAft>
              <a:buNone/>
            </a:pPr>
            <a:r>
              <a:rPr lang="it-IT" sz="2200" dirty="0" smtClean="0"/>
              <a:t>8 ECO-VILLAGE SPECIFIC IDENTIFICATION CRITERIA</a:t>
            </a:r>
            <a:endParaRPr lang="tr-TR" sz="2200" dirty="0" smtClean="0"/>
          </a:p>
          <a:p>
            <a:pPr marL="571500" indent="-342900" algn="just">
              <a:spcBef>
                <a:spcPts val="600"/>
              </a:spcBef>
              <a:spcAft>
                <a:spcPts val="600"/>
              </a:spcAft>
            </a:pPr>
            <a:r>
              <a:rPr lang="tr-TR" sz="2200" dirty="0" smtClean="0"/>
              <a:t>D</a:t>
            </a:r>
            <a:r>
              <a:rPr lang="en-US" sz="2200" dirty="0" err="1" smtClean="0"/>
              <a:t>eveloping</a:t>
            </a:r>
            <a:r>
              <a:rPr lang="en-US" sz="2200" dirty="0" smtClean="0"/>
              <a:t> </a:t>
            </a:r>
            <a:r>
              <a:rPr lang="en-US" sz="2200" dirty="0"/>
              <a:t>a new </a:t>
            </a:r>
            <a:r>
              <a:rPr lang="en-US" sz="2200" dirty="0" smtClean="0"/>
              <a:t>lifestyle</a:t>
            </a:r>
            <a:endParaRPr lang="tr-TR" sz="2200" dirty="0" smtClean="0"/>
          </a:p>
          <a:p>
            <a:pPr marL="571500" indent="-342900" algn="just">
              <a:spcBef>
                <a:spcPts val="600"/>
              </a:spcBef>
              <a:spcAft>
                <a:spcPts val="600"/>
              </a:spcAft>
            </a:pPr>
            <a:r>
              <a:rPr lang="tr-TR" sz="2200" dirty="0"/>
              <a:t>C</a:t>
            </a:r>
            <a:r>
              <a:rPr lang="en-US" sz="2200" dirty="0" err="1" smtClean="0"/>
              <a:t>ommune</a:t>
            </a:r>
            <a:r>
              <a:rPr lang="en-US" sz="2200" dirty="0" smtClean="0"/>
              <a:t> </a:t>
            </a:r>
            <a:r>
              <a:rPr lang="en-US" sz="2200" dirty="0"/>
              <a:t>life </a:t>
            </a:r>
            <a:r>
              <a:rPr lang="en-US" sz="2200" dirty="0" smtClean="0"/>
              <a:t>perspective</a:t>
            </a:r>
            <a:endParaRPr lang="tr-TR" sz="2200" dirty="0" smtClean="0"/>
          </a:p>
          <a:p>
            <a:pPr marL="571500" indent="-342900" algn="just">
              <a:spcBef>
                <a:spcPts val="600"/>
              </a:spcBef>
              <a:spcAft>
                <a:spcPts val="600"/>
              </a:spcAft>
            </a:pPr>
            <a:r>
              <a:rPr lang="tr-TR" sz="2200" dirty="0"/>
              <a:t>S</a:t>
            </a:r>
            <a:r>
              <a:rPr lang="en-US" sz="2200" dirty="0" err="1" smtClean="0"/>
              <a:t>olving</a:t>
            </a:r>
            <a:r>
              <a:rPr lang="en-US" sz="2200" dirty="0" smtClean="0"/>
              <a:t> </a:t>
            </a:r>
            <a:r>
              <a:rPr lang="en-US" sz="2200" dirty="0"/>
              <a:t>urban </a:t>
            </a:r>
            <a:r>
              <a:rPr lang="en-US" sz="2200" dirty="0" smtClean="0"/>
              <a:t>problems</a:t>
            </a:r>
            <a:endParaRPr lang="tr-TR" sz="2200" dirty="0" smtClean="0"/>
          </a:p>
          <a:p>
            <a:pPr marL="571500" indent="-342900" algn="just">
              <a:spcBef>
                <a:spcPts val="600"/>
              </a:spcBef>
              <a:spcAft>
                <a:spcPts val="600"/>
              </a:spcAft>
            </a:pPr>
            <a:r>
              <a:rPr lang="tr-TR" sz="2200" dirty="0"/>
              <a:t>P</a:t>
            </a:r>
            <a:r>
              <a:rPr lang="en-US" sz="2200" dirty="0" err="1" smtClean="0"/>
              <a:t>roposing</a:t>
            </a:r>
            <a:r>
              <a:rPr lang="en-US" sz="2200" dirty="0" smtClean="0"/>
              <a:t> </a:t>
            </a:r>
            <a:r>
              <a:rPr lang="en-US" sz="2200" dirty="0"/>
              <a:t>a </a:t>
            </a:r>
            <a:r>
              <a:rPr lang="en-US" sz="2200" dirty="0" smtClean="0"/>
              <a:t>settlement</a:t>
            </a:r>
            <a:endParaRPr lang="tr-TR" sz="2200" dirty="0" smtClean="0"/>
          </a:p>
          <a:p>
            <a:pPr marL="571500" indent="-342900" algn="just">
              <a:spcBef>
                <a:spcPts val="600"/>
              </a:spcBef>
              <a:spcAft>
                <a:spcPts val="600"/>
              </a:spcAft>
            </a:pPr>
            <a:r>
              <a:rPr lang="tr-TR" sz="2200" dirty="0"/>
              <a:t>C</a:t>
            </a:r>
            <a:r>
              <a:rPr lang="en-US" sz="2200" dirty="0" err="1" smtClean="0"/>
              <a:t>reating</a:t>
            </a:r>
            <a:r>
              <a:rPr lang="en-US" sz="2200" dirty="0" smtClean="0"/>
              <a:t> </a:t>
            </a:r>
            <a:r>
              <a:rPr lang="en-US" sz="2200" dirty="0"/>
              <a:t>a holistic </a:t>
            </a:r>
            <a:r>
              <a:rPr lang="en-US" sz="2200" dirty="0" smtClean="0"/>
              <a:t>system </a:t>
            </a:r>
            <a:endParaRPr lang="tr-TR" sz="2200" dirty="0" smtClean="0"/>
          </a:p>
          <a:p>
            <a:pPr marL="571500" indent="-342900" algn="just">
              <a:spcBef>
                <a:spcPts val="600"/>
              </a:spcBef>
              <a:spcAft>
                <a:spcPts val="600"/>
              </a:spcAft>
            </a:pPr>
            <a:r>
              <a:rPr lang="tr-TR" sz="2200" dirty="0"/>
              <a:t>I</a:t>
            </a:r>
            <a:r>
              <a:rPr lang="en-US" sz="2200" dirty="0" err="1" smtClean="0"/>
              <a:t>nterpretation</a:t>
            </a:r>
            <a:r>
              <a:rPr lang="en-US" sz="2200" dirty="0" smtClean="0"/>
              <a:t> </a:t>
            </a:r>
            <a:r>
              <a:rPr lang="en-US" sz="2200" dirty="0"/>
              <a:t>of eco-village </a:t>
            </a:r>
            <a:r>
              <a:rPr lang="en-US" sz="2200" dirty="0" smtClean="0"/>
              <a:t>formation</a:t>
            </a:r>
            <a:endParaRPr lang="tr-TR" sz="2200" dirty="0" smtClean="0"/>
          </a:p>
          <a:p>
            <a:pPr marL="571500" indent="-342900" algn="just">
              <a:spcBef>
                <a:spcPts val="600"/>
              </a:spcBef>
              <a:spcAft>
                <a:spcPts val="600"/>
              </a:spcAft>
            </a:pPr>
            <a:r>
              <a:rPr lang="tr-TR" sz="2200" dirty="0"/>
              <a:t>S</a:t>
            </a:r>
            <a:r>
              <a:rPr lang="en-US" sz="2200" dirty="0" err="1" smtClean="0"/>
              <a:t>tructural</a:t>
            </a:r>
            <a:r>
              <a:rPr lang="en-US" sz="2200" dirty="0" smtClean="0"/>
              <a:t> structure</a:t>
            </a:r>
            <a:endParaRPr lang="tr-TR" sz="2200" dirty="0" smtClean="0"/>
          </a:p>
          <a:p>
            <a:pPr marL="571500" indent="-342900" algn="just">
              <a:spcBef>
                <a:spcPts val="600"/>
              </a:spcBef>
              <a:spcAft>
                <a:spcPts val="600"/>
              </a:spcAft>
            </a:pPr>
            <a:r>
              <a:rPr lang="tr-TR" sz="2200" dirty="0"/>
              <a:t>C</a:t>
            </a:r>
            <a:r>
              <a:rPr lang="en-US" sz="2200" dirty="0" err="1" smtClean="0"/>
              <a:t>reating</a:t>
            </a:r>
            <a:r>
              <a:rPr lang="en-US" sz="2200" dirty="0" smtClean="0"/>
              <a:t> </a:t>
            </a:r>
            <a:r>
              <a:rPr lang="en-US" sz="2200" dirty="0"/>
              <a:t>a common vision</a:t>
            </a:r>
            <a:endParaRPr lang="tr-TR" sz="2200" dirty="0"/>
          </a:p>
        </p:txBody>
      </p:sp>
      <p:sp>
        <p:nvSpPr>
          <p:cNvPr id="2" name="Altbilgi Yer Tutucusu 1"/>
          <p:cNvSpPr>
            <a:spLocks noGrp="1"/>
          </p:cNvSpPr>
          <p:nvPr>
            <p:ph type="ftr" sz="quarter" idx="11"/>
          </p:nvPr>
        </p:nvSpPr>
        <p:spPr/>
        <p:txBody>
          <a:bodyPr/>
          <a:lstStyle/>
          <a:p>
            <a:r>
              <a:rPr lang="tr-TR" sz="1600" smtClean="0">
                <a:solidFill>
                  <a:schemeClr val="tx1"/>
                </a:solidFill>
              </a:rPr>
              <a:t>info@bdkgrup.com.tr                                                                       bdkgrup.com.tr</a:t>
            </a:r>
            <a:endParaRPr lang="tr-TR" sz="1600" dirty="0">
              <a:solidFill>
                <a:schemeClr val="tx1"/>
              </a:solidFill>
            </a:endParaRPr>
          </a:p>
        </p:txBody>
      </p:sp>
    </p:spTree>
    <p:extLst>
      <p:ext uri="{BB962C8B-B14F-4D97-AF65-F5344CB8AC3E}">
        <p14:creationId xmlns:p14="http://schemas.microsoft.com/office/powerpoint/2010/main" val="5611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6582" y="1108363"/>
            <a:ext cx="10889672" cy="5426252"/>
          </a:xfrm>
        </p:spPr>
        <p:txBody>
          <a:bodyPr>
            <a:normAutofit/>
          </a:bodyPr>
          <a:lstStyle/>
          <a:p>
            <a:pPr indent="0">
              <a:spcAft>
                <a:spcPts val="630"/>
              </a:spcAft>
              <a:buNone/>
            </a:pPr>
            <a:endParaRPr lang="tr-TR" sz="2400" b="1" dirty="0" smtClean="0">
              <a:solidFill>
                <a:schemeClr val="accent6">
                  <a:lumMod val="50000"/>
                </a:schemeClr>
              </a:solidFill>
            </a:endParaRPr>
          </a:p>
          <a:p>
            <a:pPr indent="0" algn="just">
              <a:spcBef>
                <a:spcPts val="600"/>
              </a:spcBef>
              <a:spcAft>
                <a:spcPts val="600"/>
              </a:spcAft>
              <a:buNone/>
            </a:pPr>
            <a:r>
              <a:rPr lang="tr-TR" sz="2400" dirty="0"/>
              <a:t> </a:t>
            </a:r>
            <a:r>
              <a:rPr lang="tr-TR" sz="2400" dirty="0" smtClean="0"/>
              <a:t>      </a:t>
            </a:r>
            <a:r>
              <a:rPr lang="en-US" sz="2400" b="1" dirty="0" smtClean="0"/>
              <a:t>OUR CRITERIA</a:t>
            </a:r>
            <a:r>
              <a:rPr lang="tr-TR" sz="2400" b="1" dirty="0" smtClean="0"/>
              <a:t>S</a:t>
            </a:r>
            <a:r>
              <a:rPr lang="en-US" sz="2400" b="1" dirty="0" smtClean="0"/>
              <a:t> </a:t>
            </a:r>
            <a:r>
              <a:rPr lang="en-US" sz="2400" b="1" dirty="0"/>
              <a:t>FOR DETERMINING THE PROJECT </a:t>
            </a:r>
            <a:r>
              <a:rPr lang="tr-TR" sz="2400" b="1" dirty="0" smtClean="0"/>
              <a:t>	</a:t>
            </a:r>
          </a:p>
          <a:p>
            <a:pPr marL="0" indent="0" algn="just">
              <a:buNone/>
            </a:pPr>
            <a:r>
              <a:rPr lang="tr-TR" sz="2000" b="1" dirty="0"/>
              <a:t> </a:t>
            </a:r>
            <a:r>
              <a:rPr lang="tr-TR" sz="2000" b="1" dirty="0" smtClean="0"/>
              <a:t>            </a:t>
            </a:r>
            <a:r>
              <a:rPr lang="en-US" sz="2200" dirty="0" smtClean="0"/>
              <a:t>In </a:t>
            </a:r>
            <a:r>
              <a:rPr lang="en-US" sz="2200" dirty="0"/>
              <a:t>our project, we imagined an area where individuals of today and tomorrow can continue their individual and social development in a clean atmosphere and healthy environment, in harmony with nature, for a sustainable life. With this approach, it is aimed to design a “living” ecovillage </a:t>
            </a:r>
            <a:r>
              <a:rPr lang="en-US" sz="2200" dirty="0" smtClean="0"/>
              <a:t>project.</a:t>
            </a:r>
            <a:endParaRPr lang="tr-TR" sz="2200" dirty="0"/>
          </a:p>
          <a:p>
            <a:pPr marL="0" indent="0" algn="just">
              <a:buNone/>
            </a:pPr>
            <a:r>
              <a:rPr lang="tr-TR" sz="2200" dirty="0"/>
              <a:t> </a:t>
            </a:r>
            <a:r>
              <a:rPr lang="tr-TR" sz="2200" dirty="0" smtClean="0"/>
              <a:t>          S</a:t>
            </a:r>
            <a:r>
              <a:rPr lang="en-US" sz="2200" dirty="0" err="1" smtClean="0"/>
              <a:t>ome</a:t>
            </a:r>
            <a:r>
              <a:rPr lang="en-US" sz="2200" dirty="0" smtClean="0"/>
              <a:t> </a:t>
            </a:r>
            <a:r>
              <a:rPr lang="en-US" sz="2200" dirty="0"/>
              <a:t>of the ideas that inspired us were</a:t>
            </a:r>
            <a:r>
              <a:rPr lang="en-US" sz="2200" dirty="0" smtClean="0"/>
              <a:t>:</a:t>
            </a:r>
            <a:endParaRPr lang="tr-TR" sz="2200" dirty="0" smtClean="0"/>
          </a:p>
          <a:p>
            <a:pPr lvl="1" fontAlgn="base"/>
            <a:r>
              <a:rPr lang="tr-TR" sz="2200" dirty="0" smtClean="0"/>
              <a:t>Connect</a:t>
            </a:r>
            <a:r>
              <a:rPr lang="tr-TR" sz="2200" dirty="0"/>
              <a:t>: </a:t>
            </a:r>
            <a:r>
              <a:rPr lang="tr-TR" sz="2200" dirty="0" err="1" smtClean="0"/>
              <a:t>Society</a:t>
            </a:r>
            <a:r>
              <a:rPr lang="tr-TR" sz="2200" dirty="0" smtClean="0"/>
              <a:t>-Nature-</a:t>
            </a:r>
            <a:r>
              <a:rPr lang="tr-TR" sz="2200" dirty="0" err="1" smtClean="0"/>
              <a:t>Technology</a:t>
            </a:r>
            <a:endParaRPr lang="tr-TR" sz="2200" dirty="0"/>
          </a:p>
          <a:p>
            <a:pPr lvl="1" fontAlgn="base"/>
            <a:r>
              <a:rPr lang="tr-TR" sz="2200" dirty="0" err="1"/>
              <a:t>Antitoxic</a:t>
            </a:r>
            <a:r>
              <a:rPr lang="tr-TR" sz="2200" dirty="0"/>
              <a:t>: </a:t>
            </a:r>
            <a:r>
              <a:rPr lang="tr-TR" sz="2200" dirty="0" err="1" smtClean="0"/>
              <a:t>Sport</a:t>
            </a:r>
            <a:r>
              <a:rPr lang="tr-TR" sz="2200" dirty="0" smtClean="0"/>
              <a:t> </a:t>
            </a:r>
            <a:r>
              <a:rPr lang="tr-TR" sz="2200" dirty="0" err="1" smtClean="0"/>
              <a:t>Village</a:t>
            </a:r>
            <a:r>
              <a:rPr lang="tr-TR" sz="2200" dirty="0" smtClean="0"/>
              <a:t> , </a:t>
            </a:r>
            <a:r>
              <a:rPr lang="tr-TR" sz="2200" dirty="0" err="1" smtClean="0"/>
              <a:t>Wellness</a:t>
            </a:r>
            <a:r>
              <a:rPr lang="tr-TR" sz="2200" dirty="0" smtClean="0"/>
              <a:t> </a:t>
            </a:r>
            <a:r>
              <a:rPr lang="tr-TR" sz="2200" dirty="0" err="1"/>
              <a:t>C</a:t>
            </a:r>
            <a:r>
              <a:rPr lang="tr-TR" sz="2200" dirty="0" err="1" smtClean="0"/>
              <a:t>oming</a:t>
            </a:r>
            <a:r>
              <a:rPr lang="tr-TR" sz="2200" dirty="0" smtClean="0"/>
              <a:t> </a:t>
            </a:r>
            <a:r>
              <a:rPr lang="tr-TR" sz="2200" dirty="0" err="1" smtClean="0"/>
              <a:t>from</a:t>
            </a:r>
            <a:r>
              <a:rPr lang="tr-TR" sz="2200" dirty="0" smtClean="0"/>
              <a:t> Nature</a:t>
            </a:r>
            <a:endParaRPr lang="tr-TR" sz="2200" dirty="0"/>
          </a:p>
          <a:p>
            <a:pPr lvl="1" fontAlgn="base"/>
            <a:r>
              <a:rPr lang="tr-TR" sz="2200" dirty="0" err="1"/>
              <a:t>Symbiosis</a:t>
            </a:r>
            <a:r>
              <a:rPr lang="tr-TR" sz="2200" dirty="0"/>
              <a:t>: </a:t>
            </a:r>
            <a:r>
              <a:rPr lang="tr-TR" sz="2200" dirty="0" err="1" smtClean="0"/>
              <a:t>Living</a:t>
            </a:r>
            <a:r>
              <a:rPr lang="tr-TR" sz="2200" dirty="0" smtClean="0"/>
              <a:t> </a:t>
            </a:r>
            <a:r>
              <a:rPr lang="tr-TR" sz="2200" dirty="0" err="1" smtClean="0"/>
              <a:t>Together</a:t>
            </a:r>
            <a:r>
              <a:rPr lang="tr-TR" sz="2200" dirty="0" smtClean="0"/>
              <a:t> </a:t>
            </a:r>
            <a:r>
              <a:rPr lang="tr-TR" sz="2200" dirty="0" err="1" smtClean="0"/>
              <a:t>with</a:t>
            </a:r>
            <a:r>
              <a:rPr lang="tr-TR" sz="2200" dirty="0" smtClean="0"/>
              <a:t> </a:t>
            </a:r>
            <a:r>
              <a:rPr lang="tr-TR" sz="2200" dirty="0" err="1"/>
              <a:t>R</a:t>
            </a:r>
            <a:r>
              <a:rPr lang="tr-TR" sz="2200" dirty="0" err="1" smtClean="0"/>
              <a:t>especting</a:t>
            </a:r>
            <a:r>
              <a:rPr lang="tr-TR" sz="2200" dirty="0" smtClean="0"/>
              <a:t> Personel </a:t>
            </a:r>
            <a:r>
              <a:rPr lang="tr-TR" sz="2200" dirty="0" err="1" smtClean="0"/>
              <a:t>Lifes</a:t>
            </a:r>
            <a:endParaRPr lang="tr-TR" sz="2200" dirty="0"/>
          </a:p>
          <a:p>
            <a:pPr lvl="1" fontAlgn="base"/>
            <a:r>
              <a:rPr lang="tr-TR" sz="2200" dirty="0" err="1"/>
              <a:t>Ecowill</a:t>
            </a:r>
            <a:r>
              <a:rPr lang="tr-TR" sz="2200" dirty="0"/>
              <a:t>: </a:t>
            </a:r>
            <a:r>
              <a:rPr lang="tr-TR" sz="2200" dirty="0" smtClean="0"/>
              <a:t>A </a:t>
            </a:r>
            <a:r>
              <a:rPr lang="tr-TR" sz="2200" dirty="0" err="1" smtClean="0"/>
              <a:t>Sustainable</a:t>
            </a:r>
            <a:r>
              <a:rPr lang="tr-TR" sz="2200" dirty="0" smtClean="0"/>
              <a:t> </a:t>
            </a:r>
            <a:r>
              <a:rPr lang="tr-TR" sz="2200" dirty="0" err="1" smtClean="0"/>
              <a:t>Future</a:t>
            </a:r>
            <a:endParaRPr lang="tr-TR" sz="2200" dirty="0" smtClean="0"/>
          </a:p>
          <a:p>
            <a:pPr lvl="1" fontAlgn="base"/>
            <a:r>
              <a:rPr lang="tr-TR" sz="2200" dirty="0" err="1" smtClean="0"/>
              <a:t>Rehabilitation</a:t>
            </a:r>
            <a:r>
              <a:rPr lang="tr-TR" sz="2200" dirty="0" smtClean="0"/>
              <a:t>: </a:t>
            </a:r>
            <a:r>
              <a:rPr lang="tr-TR" sz="2200" dirty="0" err="1" smtClean="0"/>
              <a:t>Refreshing</a:t>
            </a:r>
            <a:r>
              <a:rPr lang="tr-TR" sz="2200" dirty="0" smtClean="0"/>
              <a:t> </a:t>
            </a:r>
            <a:r>
              <a:rPr lang="tr-TR" sz="2200" dirty="0"/>
              <a:t>Y</a:t>
            </a:r>
            <a:r>
              <a:rPr lang="tr-TR" sz="2200" dirty="0" smtClean="0"/>
              <a:t>ourself</a:t>
            </a:r>
          </a:p>
          <a:p>
            <a:pPr lvl="1" fontAlgn="base"/>
            <a:r>
              <a:rPr lang="tr-TR" sz="2200" dirty="0" err="1" smtClean="0"/>
              <a:t>Enjoy</a:t>
            </a:r>
            <a:r>
              <a:rPr lang="tr-TR" sz="2200" dirty="0" smtClean="0"/>
              <a:t>: </a:t>
            </a:r>
            <a:r>
              <a:rPr lang="tr-TR" sz="2200" dirty="0" err="1" smtClean="0"/>
              <a:t>Feeling</a:t>
            </a:r>
            <a:r>
              <a:rPr lang="tr-TR" sz="2200" dirty="0" smtClean="0"/>
              <a:t> </a:t>
            </a:r>
            <a:r>
              <a:rPr lang="tr-TR" sz="2200" dirty="0" err="1" smtClean="0"/>
              <a:t>the</a:t>
            </a:r>
            <a:r>
              <a:rPr lang="tr-TR" sz="2200" dirty="0" smtClean="0"/>
              <a:t> Real </a:t>
            </a:r>
            <a:r>
              <a:rPr lang="tr-TR" sz="2200" dirty="0" err="1"/>
              <a:t>T</a:t>
            </a:r>
            <a:r>
              <a:rPr lang="tr-TR" sz="2200" dirty="0" err="1" smtClean="0"/>
              <a:t>aste</a:t>
            </a:r>
            <a:r>
              <a:rPr lang="tr-TR" sz="2200" dirty="0" smtClean="0"/>
              <a:t> of </a:t>
            </a:r>
            <a:r>
              <a:rPr lang="tr-TR" sz="2200" dirty="0" err="1" smtClean="0"/>
              <a:t>the</a:t>
            </a:r>
            <a:r>
              <a:rPr lang="tr-TR" sz="2200" dirty="0" smtClean="0"/>
              <a:t> Life, </a:t>
            </a:r>
            <a:r>
              <a:rPr lang="tr-TR" sz="2200" dirty="0" err="1" smtClean="0"/>
              <a:t>Peace</a:t>
            </a:r>
            <a:r>
              <a:rPr lang="tr-TR" sz="2200" dirty="0" smtClean="0"/>
              <a:t> </a:t>
            </a:r>
            <a:r>
              <a:rPr lang="tr-TR" sz="2200" dirty="0" err="1" smtClean="0"/>
              <a:t>and</a:t>
            </a:r>
            <a:r>
              <a:rPr lang="tr-TR" sz="2200" dirty="0" smtClean="0"/>
              <a:t> </a:t>
            </a:r>
            <a:r>
              <a:rPr lang="tr-TR" sz="2200" dirty="0" err="1"/>
              <a:t>S</a:t>
            </a:r>
            <a:r>
              <a:rPr lang="tr-TR" sz="2200" dirty="0" err="1" smtClean="0"/>
              <a:t>mile</a:t>
            </a:r>
            <a:endParaRPr lang="tr-TR" sz="2200" dirty="0"/>
          </a:p>
          <a:p>
            <a:pPr marL="0" indent="0" algn="just">
              <a:buNone/>
            </a:pPr>
            <a:endParaRPr lang="tr-TR" sz="24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365125"/>
            <a:ext cx="10758055" cy="1098118"/>
          </a:xfrm>
          <a:prstGeom prst="rect">
            <a:avLst/>
          </a:prstGeom>
        </p:spPr>
      </p:pic>
    </p:spTree>
    <p:extLst>
      <p:ext uri="{BB962C8B-B14F-4D97-AF65-F5344CB8AC3E}">
        <p14:creationId xmlns:p14="http://schemas.microsoft.com/office/powerpoint/2010/main" val="367269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5827795" y="3483429"/>
            <a:ext cx="2220685" cy="211908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5854300" y="391887"/>
            <a:ext cx="2220685" cy="211908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p:cNvSpPr/>
          <p:nvPr/>
        </p:nvSpPr>
        <p:spPr>
          <a:xfrm>
            <a:off x="3945853" y="388061"/>
            <a:ext cx="2220685" cy="211908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p:cNvSpPr/>
          <p:nvPr/>
        </p:nvSpPr>
        <p:spPr>
          <a:xfrm>
            <a:off x="3914431" y="3483429"/>
            <a:ext cx="2220685" cy="211908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2912635" y="1879603"/>
            <a:ext cx="2220685" cy="211908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6890789" y="1879603"/>
            <a:ext cx="2220685" cy="211908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4871113" y="2013858"/>
            <a:ext cx="2220685" cy="2119086"/>
          </a:xfrm>
          <a:prstGeom prst="ellipse">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Unvan 1"/>
          <p:cNvSpPr txBox="1">
            <a:spLocks/>
          </p:cNvSpPr>
          <p:nvPr/>
        </p:nvSpPr>
        <p:spPr>
          <a:xfrm>
            <a:off x="4993523" y="2486852"/>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smtClean="0">
                <a:solidFill>
                  <a:schemeClr val="bg1"/>
                </a:solidFill>
              </a:rPr>
              <a:t>BULENDI ECOVILLAGE</a:t>
            </a:r>
            <a:endParaRPr lang="tr-TR" sz="1600" b="1" dirty="0">
              <a:solidFill>
                <a:schemeClr val="bg1"/>
              </a:solidFill>
            </a:endParaRPr>
          </a:p>
        </p:txBody>
      </p:sp>
      <p:sp>
        <p:nvSpPr>
          <p:cNvPr id="25" name="Unvan 1"/>
          <p:cNvSpPr txBox="1">
            <a:spLocks/>
          </p:cNvSpPr>
          <p:nvPr/>
        </p:nvSpPr>
        <p:spPr>
          <a:xfrm>
            <a:off x="4943891" y="3035355"/>
            <a:ext cx="2075127"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400" b="1" dirty="0" err="1" smtClean="0">
                <a:solidFill>
                  <a:schemeClr val="bg1"/>
                </a:solidFill>
              </a:rPr>
              <a:t>Developing</a:t>
            </a:r>
            <a:r>
              <a:rPr lang="tr-TR" sz="1400" b="1" dirty="0" smtClean="0">
                <a:solidFill>
                  <a:schemeClr val="bg1"/>
                </a:solidFill>
              </a:rPr>
              <a:t> </a:t>
            </a:r>
            <a:r>
              <a:rPr lang="tr-TR" sz="1400" b="1" dirty="0" err="1" smtClean="0">
                <a:solidFill>
                  <a:schemeClr val="bg1"/>
                </a:solidFill>
              </a:rPr>
              <a:t>the</a:t>
            </a:r>
            <a:r>
              <a:rPr lang="tr-TR" sz="1400" b="1" dirty="0" smtClean="0">
                <a:solidFill>
                  <a:schemeClr val="bg1"/>
                </a:solidFill>
              </a:rPr>
              <a:t> </a:t>
            </a:r>
            <a:r>
              <a:rPr lang="tr-TR" sz="1400" b="1" dirty="0" err="1" smtClean="0">
                <a:solidFill>
                  <a:schemeClr val="bg1"/>
                </a:solidFill>
              </a:rPr>
              <a:t>ecological,health,rehabilitation</a:t>
            </a:r>
            <a:r>
              <a:rPr lang="tr-TR" sz="1400" b="1" dirty="0">
                <a:solidFill>
                  <a:schemeClr val="bg1"/>
                </a:solidFill>
              </a:rPr>
              <a:t> </a:t>
            </a:r>
            <a:r>
              <a:rPr lang="tr-TR" sz="1400" b="1" dirty="0" err="1" smtClean="0">
                <a:solidFill>
                  <a:schemeClr val="bg1"/>
                </a:solidFill>
              </a:rPr>
              <a:t>and</a:t>
            </a:r>
            <a:r>
              <a:rPr lang="tr-TR" sz="1400" b="1" dirty="0" smtClean="0">
                <a:solidFill>
                  <a:schemeClr val="bg1"/>
                </a:solidFill>
              </a:rPr>
              <a:t> </a:t>
            </a:r>
            <a:r>
              <a:rPr lang="tr-TR" sz="1400" b="1" dirty="0" err="1" smtClean="0">
                <a:solidFill>
                  <a:schemeClr val="bg1"/>
                </a:solidFill>
              </a:rPr>
              <a:t>sport</a:t>
            </a:r>
            <a:r>
              <a:rPr lang="tr-TR" sz="1400" b="1" dirty="0" smtClean="0">
                <a:solidFill>
                  <a:schemeClr val="bg1"/>
                </a:solidFill>
              </a:rPr>
              <a:t> </a:t>
            </a:r>
            <a:r>
              <a:rPr lang="tr-TR" sz="1400" b="1" dirty="0" err="1" smtClean="0">
                <a:solidFill>
                  <a:schemeClr val="bg1"/>
                </a:solidFill>
              </a:rPr>
              <a:t>capacity</a:t>
            </a:r>
            <a:r>
              <a:rPr lang="tr-TR" sz="1400" b="1" dirty="0" smtClean="0">
                <a:solidFill>
                  <a:schemeClr val="bg1"/>
                </a:solidFill>
              </a:rPr>
              <a:t> of </a:t>
            </a:r>
            <a:r>
              <a:rPr lang="tr-TR" sz="1400" b="1" dirty="0" err="1" smtClean="0">
                <a:solidFill>
                  <a:schemeClr val="bg1"/>
                </a:solidFill>
              </a:rPr>
              <a:t>society</a:t>
            </a:r>
            <a:endParaRPr lang="tr-TR" sz="1400" b="1" dirty="0">
              <a:solidFill>
                <a:schemeClr val="bg1"/>
              </a:solidFill>
            </a:endParaRPr>
          </a:p>
        </p:txBody>
      </p:sp>
      <p:sp>
        <p:nvSpPr>
          <p:cNvPr id="27" name="Unvan 1"/>
          <p:cNvSpPr txBox="1">
            <a:spLocks/>
          </p:cNvSpPr>
          <p:nvPr/>
        </p:nvSpPr>
        <p:spPr>
          <a:xfrm>
            <a:off x="7270946" y="2328370"/>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err="1" smtClean="0">
                <a:solidFill>
                  <a:schemeClr val="accent2"/>
                </a:solidFill>
              </a:rPr>
              <a:t>Ecologic</a:t>
            </a:r>
            <a:r>
              <a:rPr lang="tr-TR" sz="1600" b="1" dirty="0" smtClean="0">
                <a:solidFill>
                  <a:schemeClr val="accent2"/>
                </a:solidFill>
              </a:rPr>
              <a:t> </a:t>
            </a:r>
            <a:r>
              <a:rPr lang="tr-TR" sz="1600" b="1" dirty="0" err="1" smtClean="0">
                <a:solidFill>
                  <a:schemeClr val="accent2"/>
                </a:solidFill>
              </a:rPr>
              <a:t>Farming</a:t>
            </a:r>
            <a:endParaRPr lang="tr-TR" sz="1600" b="1" dirty="0">
              <a:solidFill>
                <a:schemeClr val="accent2"/>
              </a:solidFill>
            </a:endParaRPr>
          </a:p>
        </p:txBody>
      </p:sp>
      <p:sp>
        <p:nvSpPr>
          <p:cNvPr id="28" name="Unvan 1"/>
          <p:cNvSpPr txBox="1">
            <a:spLocks/>
          </p:cNvSpPr>
          <p:nvPr/>
        </p:nvSpPr>
        <p:spPr>
          <a:xfrm>
            <a:off x="2973847" y="2357838"/>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err="1" smtClean="0">
                <a:solidFill>
                  <a:schemeClr val="accent2"/>
                </a:solidFill>
              </a:rPr>
              <a:t>Health</a:t>
            </a:r>
            <a:r>
              <a:rPr lang="tr-TR" sz="1600" b="1" dirty="0" smtClean="0">
                <a:solidFill>
                  <a:schemeClr val="accent2"/>
                </a:solidFill>
              </a:rPr>
              <a:t> Development</a:t>
            </a:r>
            <a:endParaRPr lang="tr-TR" sz="1600" b="1" dirty="0">
              <a:solidFill>
                <a:schemeClr val="accent2"/>
              </a:solidFill>
            </a:endParaRPr>
          </a:p>
        </p:txBody>
      </p:sp>
      <p:sp>
        <p:nvSpPr>
          <p:cNvPr id="29" name="Unvan 1"/>
          <p:cNvSpPr txBox="1">
            <a:spLocks/>
          </p:cNvSpPr>
          <p:nvPr/>
        </p:nvSpPr>
        <p:spPr>
          <a:xfrm>
            <a:off x="4064507" y="3998689"/>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err="1" smtClean="0">
                <a:solidFill>
                  <a:schemeClr val="accent2"/>
                </a:solidFill>
              </a:rPr>
              <a:t>Rehabilitation</a:t>
            </a:r>
            <a:endParaRPr lang="tr-TR" sz="1600" b="1" dirty="0">
              <a:solidFill>
                <a:schemeClr val="accent2"/>
              </a:solidFill>
            </a:endParaRPr>
          </a:p>
        </p:txBody>
      </p:sp>
      <p:sp>
        <p:nvSpPr>
          <p:cNvPr id="30" name="Unvan 1"/>
          <p:cNvSpPr txBox="1">
            <a:spLocks/>
          </p:cNvSpPr>
          <p:nvPr/>
        </p:nvSpPr>
        <p:spPr>
          <a:xfrm>
            <a:off x="6408432" y="3985333"/>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smtClean="0">
                <a:solidFill>
                  <a:schemeClr val="accent2"/>
                </a:solidFill>
              </a:rPr>
              <a:t>SPA</a:t>
            </a:r>
            <a:endParaRPr lang="tr-TR" sz="1600" b="1" dirty="0">
              <a:solidFill>
                <a:schemeClr val="accent2"/>
              </a:solidFill>
            </a:endParaRPr>
          </a:p>
        </p:txBody>
      </p:sp>
      <p:sp>
        <p:nvSpPr>
          <p:cNvPr id="31" name="Unvan 1"/>
          <p:cNvSpPr txBox="1">
            <a:spLocks/>
          </p:cNvSpPr>
          <p:nvPr/>
        </p:nvSpPr>
        <p:spPr>
          <a:xfrm>
            <a:off x="6132207" y="632652"/>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err="1" smtClean="0">
                <a:solidFill>
                  <a:schemeClr val="accent2"/>
                </a:solidFill>
              </a:rPr>
              <a:t>Social</a:t>
            </a:r>
            <a:r>
              <a:rPr lang="tr-TR" sz="1600" b="1" dirty="0" smtClean="0">
                <a:solidFill>
                  <a:schemeClr val="accent2"/>
                </a:solidFill>
              </a:rPr>
              <a:t> Development</a:t>
            </a:r>
            <a:endParaRPr lang="tr-TR" sz="1600" b="1" dirty="0">
              <a:solidFill>
                <a:schemeClr val="accent2"/>
              </a:solidFill>
            </a:endParaRPr>
          </a:p>
        </p:txBody>
      </p:sp>
      <p:sp>
        <p:nvSpPr>
          <p:cNvPr id="32" name="Unvan 1"/>
          <p:cNvSpPr txBox="1">
            <a:spLocks/>
          </p:cNvSpPr>
          <p:nvPr/>
        </p:nvSpPr>
        <p:spPr>
          <a:xfrm>
            <a:off x="4064507" y="707355"/>
            <a:ext cx="2025495" cy="426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err="1" smtClean="0">
                <a:solidFill>
                  <a:schemeClr val="accent2"/>
                </a:solidFill>
              </a:rPr>
              <a:t>Sportive</a:t>
            </a:r>
            <a:r>
              <a:rPr lang="tr-TR" sz="1600" b="1" dirty="0" smtClean="0">
                <a:solidFill>
                  <a:schemeClr val="accent2"/>
                </a:solidFill>
              </a:rPr>
              <a:t> Development</a:t>
            </a:r>
            <a:endParaRPr lang="tr-TR" sz="1600" b="1" dirty="0">
              <a:solidFill>
                <a:schemeClr val="accent2"/>
              </a:solidFill>
            </a:endParaRPr>
          </a:p>
        </p:txBody>
      </p:sp>
      <p:sp>
        <p:nvSpPr>
          <p:cNvPr id="33" name="Unvan 1"/>
          <p:cNvSpPr txBox="1">
            <a:spLocks/>
          </p:cNvSpPr>
          <p:nvPr/>
        </p:nvSpPr>
        <p:spPr>
          <a:xfrm>
            <a:off x="7265127" y="2586973"/>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smtClean="0"/>
              <a:t>Learning </a:t>
            </a:r>
            <a:r>
              <a:rPr lang="tr-TR" sz="1200" b="1" dirty="0" err="1" smtClean="0"/>
              <a:t>Farms</a:t>
            </a:r>
            <a:endParaRPr lang="tr-TR" sz="1200" b="1" dirty="0"/>
          </a:p>
        </p:txBody>
      </p:sp>
      <p:sp>
        <p:nvSpPr>
          <p:cNvPr id="34" name="Unvan 1"/>
          <p:cNvSpPr txBox="1">
            <a:spLocks/>
          </p:cNvSpPr>
          <p:nvPr/>
        </p:nvSpPr>
        <p:spPr>
          <a:xfrm>
            <a:off x="7259306" y="2874481"/>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Ecologic</a:t>
            </a:r>
            <a:r>
              <a:rPr lang="tr-TR" sz="1200" b="1" dirty="0" smtClean="0"/>
              <a:t> </a:t>
            </a:r>
            <a:r>
              <a:rPr lang="tr-TR" sz="1200" b="1" dirty="0" err="1" smtClean="0"/>
              <a:t>Farming</a:t>
            </a:r>
            <a:r>
              <a:rPr lang="tr-TR" sz="1200" b="1" dirty="0" smtClean="0"/>
              <a:t> </a:t>
            </a:r>
            <a:r>
              <a:rPr lang="tr-TR" sz="1200" b="1" dirty="0" err="1" smtClean="0"/>
              <a:t>training</a:t>
            </a:r>
            <a:r>
              <a:rPr lang="tr-TR" sz="1200" b="1" dirty="0" smtClean="0"/>
              <a:t> </a:t>
            </a:r>
            <a:r>
              <a:rPr lang="tr-TR" sz="1200" b="1" dirty="0" err="1" smtClean="0"/>
              <a:t>courses</a:t>
            </a:r>
            <a:endParaRPr lang="tr-TR" sz="1200" b="1" dirty="0"/>
          </a:p>
        </p:txBody>
      </p:sp>
      <p:sp>
        <p:nvSpPr>
          <p:cNvPr id="35" name="Unvan 1"/>
          <p:cNvSpPr txBox="1">
            <a:spLocks/>
          </p:cNvSpPr>
          <p:nvPr/>
        </p:nvSpPr>
        <p:spPr>
          <a:xfrm>
            <a:off x="7259305" y="3177961"/>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Animal</a:t>
            </a:r>
            <a:r>
              <a:rPr lang="tr-TR" sz="1200" b="1" dirty="0" smtClean="0"/>
              <a:t> </a:t>
            </a:r>
            <a:r>
              <a:rPr lang="tr-TR" sz="1200" b="1" dirty="0" err="1" smtClean="0"/>
              <a:t>husbandry</a:t>
            </a:r>
            <a:endParaRPr lang="tr-TR" sz="1200" b="1" dirty="0"/>
          </a:p>
        </p:txBody>
      </p:sp>
      <p:sp>
        <p:nvSpPr>
          <p:cNvPr id="39" name="Unvan 1"/>
          <p:cNvSpPr txBox="1">
            <a:spLocks/>
          </p:cNvSpPr>
          <p:nvPr/>
        </p:nvSpPr>
        <p:spPr>
          <a:xfrm>
            <a:off x="2933988" y="2836073"/>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Building</a:t>
            </a:r>
            <a:r>
              <a:rPr lang="tr-TR" sz="1200" b="1" dirty="0" smtClean="0"/>
              <a:t> a </a:t>
            </a:r>
            <a:r>
              <a:rPr lang="tr-TR" sz="1200" b="1" dirty="0" err="1" smtClean="0"/>
              <a:t>Healthy</a:t>
            </a:r>
            <a:r>
              <a:rPr lang="tr-TR" sz="1200" b="1" dirty="0" smtClean="0"/>
              <a:t> </a:t>
            </a:r>
            <a:r>
              <a:rPr lang="tr-TR" sz="1200" b="1" dirty="0" err="1" smtClean="0"/>
              <a:t>Future</a:t>
            </a:r>
            <a:endParaRPr lang="tr-TR" sz="1200" b="1" dirty="0"/>
          </a:p>
        </p:txBody>
      </p:sp>
      <p:sp>
        <p:nvSpPr>
          <p:cNvPr id="40" name="Unvan 1"/>
          <p:cNvSpPr txBox="1">
            <a:spLocks/>
          </p:cNvSpPr>
          <p:nvPr/>
        </p:nvSpPr>
        <p:spPr>
          <a:xfrm>
            <a:off x="2950902" y="2596956"/>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İmproving</a:t>
            </a:r>
            <a:r>
              <a:rPr lang="tr-TR" sz="1200" b="1" dirty="0" smtClean="0"/>
              <a:t> </a:t>
            </a:r>
            <a:r>
              <a:rPr lang="tr-TR" sz="1200" b="1" dirty="0" err="1" smtClean="0"/>
              <a:t>Healthy</a:t>
            </a:r>
            <a:endParaRPr lang="tr-TR" sz="1200" b="1" dirty="0"/>
          </a:p>
        </p:txBody>
      </p:sp>
      <p:sp>
        <p:nvSpPr>
          <p:cNvPr id="41" name="Unvan 1"/>
          <p:cNvSpPr txBox="1">
            <a:spLocks/>
          </p:cNvSpPr>
          <p:nvPr/>
        </p:nvSpPr>
        <p:spPr>
          <a:xfrm>
            <a:off x="2942445" y="3052812"/>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Emergency</a:t>
            </a:r>
            <a:r>
              <a:rPr lang="tr-TR" sz="1200" b="1" dirty="0" smtClean="0"/>
              <a:t> </a:t>
            </a:r>
            <a:r>
              <a:rPr lang="tr-TR" sz="1200" b="1" dirty="0" err="1" smtClean="0"/>
              <a:t>Response</a:t>
            </a:r>
            <a:endParaRPr lang="tr-TR" sz="1200" b="1" dirty="0"/>
          </a:p>
        </p:txBody>
      </p:sp>
      <p:sp>
        <p:nvSpPr>
          <p:cNvPr id="42" name="Unvan 1"/>
          <p:cNvSpPr txBox="1">
            <a:spLocks/>
          </p:cNvSpPr>
          <p:nvPr/>
        </p:nvSpPr>
        <p:spPr>
          <a:xfrm>
            <a:off x="4000924" y="4284497"/>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smtClean="0"/>
              <a:t>Personel </a:t>
            </a:r>
            <a:r>
              <a:rPr lang="tr-TR" sz="1200" b="1" dirty="0" err="1" smtClean="0"/>
              <a:t>Issues</a:t>
            </a:r>
            <a:endParaRPr lang="tr-TR" sz="1200" b="1" dirty="0"/>
          </a:p>
        </p:txBody>
      </p:sp>
      <p:sp>
        <p:nvSpPr>
          <p:cNvPr id="43" name="Unvan 1"/>
          <p:cNvSpPr txBox="1">
            <a:spLocks/>
          </p:cNvSpPr>
          <p:nvPr/>
        </p:nvSpPr>
        <p:spPr>
          <a:xfrm>
            <a:off x="4002110" y="4504945"/>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Behaviour</a:t>
            </a:r>
            <a:r>
              <a:rPr lang="tr-TR" sz="1200" b="1" dirty="0" smtClean="0"/>
              <a:t> </a:t>
            </a:r>
            <a:r>
              <a:rPr lang="tr-TR" sz="1200" b="1" dirty="0" err="1" smtClean="0"/>
              <a:t>Issues</a:t>
            </a:r>
            <a:endParaRPr lang="tr-TR" sz="1200" b="1" dirty="0"/>
          </a:p>
        </p:txBody>
      </p:sp>
      <p:sp>
        <p:nvSpPr>
          <p:cNvPr id="44" name="Unvan 1"/>
          <p:cNvSpPr txBox="1">
            <a:spLocks/>
          </p:cNvSpPr>
          <p:nvPr/>
        </p:nvSpPr>
        <p:spPr>
          <a:xfrm>
            <a:off x="4000924" y="4725393"/>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smtClean="0"/>
              <a:t>Development </a:t>
            </a:r>
            <a:r>
              <a:rPr lang="tr-TR" sz="1200" b="1" dirty="0" err="1" smtClean="0"/>
              <a:t>Issues</a:t>
            </a:r>
            <a:endParaRPr lang="tr-TR" sz="1200" b="1" dirty="0"/>
          </a:p>
        </p:txBody>
      </p:sp>
      <p:sp>
        <p:nvSpPr>
          <p:cNvPr id="45" name="Unvan 1"/>
          <p:cNvSpPr txBox="1">
            <a:spLocks/>
          </p:cNvSpPr>
          <p:nvPr/>
        </p:nvSpPr>
        <p:spPr>
          <a:xfrm>
            <a:off x="6132206" y="4232199"/>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Bath</a:t>
            </a:r>
            <a:r>
              <a:rPr lang="tr-TR" sz="1200" b="1" dirty="0" smtClean="0"/>
              <a:t> </a:t>
            </a:r>
            <a:r>
              <a:rPr lang="tr-TR" sz="1200" b="1" dirty="0" err="1" smtClean="0"/>
              <a:t>and</a:t>
            </a:r>
            <a:r>
              <a:rPr lang="tr-TR" sz="1200" b="1" dirty="0" smtClean="0"/>
              <a:t> </a:t>
            </a:r>
            <a:r>
              <a:rPr lang="tr-TR" sz="1200" b="1" dirty="0" err="1" smtClean="0"/>
              <a:t>Relax</a:t>
            </a:r>
            <a:endParaRPr lang="tr-TR" sz="1200" b="1" dirty="0"/>
          </a:p>
        </p:txBody>
      </p:sp>
      <p:sp>
        <p:nvSpPr>
          <p:cNvPr id="46" name="Unvan 1"/>
          <p:cNvSpPr txBox="1">
            <a:spLocks/>
          </p:cNvSpPr>
          <p:nvPr/>
        </p:nvSpPr>
        <p:spPr>
          <a:xfrm>
            <a:off x="6132207" y="4430873"/>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Saunas</a:t>
            </a:r>
            <a:r>
              <a:rPr lang="tr-TR" sz="1200" b="1" dirty="0" smtClean="0"/>
              <a:t> </a:t>
            </a:r>
            <a:r>
              <a:rPr lang="tr-TR" sz="1200" b="1" dirty="0" err="1" smtClean="0"/>
              <a:t>and</a:t>
            </a:r>
            <a:r>
              <a:rPr lang="tr-TR" sz="1200" b="1" dirty="0" smtClean="0"/>
              <a:t> </a:t>
            </a:r>
            <a:r>
              <a:rPr lang="tr-TR" sz="1200" b="1" dirty="0" err="1" smtClean="0"/>
              <a:t>weight</a:t>
            </a:r>
            <a:r>
              <a:rPr lang="tr-TR" sz="1200" b="1" dirty="0" smtClean="0"/>
              <a:t> </a:t>
            </a:r>
            <a:r>
              <a:rPr lang="tr-TR" sz="1200" b="1" dirty="0" err="1" smtClean="0"/>
              <a:t>control</a:t>
            </a:r>
            <a:endParaRPr lang="tr-TR" sz="1200" b="1" dirty="0"/>
          </a:p>
        </p:txBody>
      </p:sp>
      <p:sp>
        <p:nvSpPr>
          <p:cNvPr id="47" name="Unvan 1"/>
          <p:cNvSpPr txBox="1">
            <a:spLocks/>
          </p:cNvSpPr>
          <p:nvPr/>
        </p:nvSpPr>
        <p:spPr>
          <a:xfrm>
            <a:off x="6124164" y="4678792"/>
            <a:ext cx="2229261"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Massage</a:t>
            </a:r>
            <a:r>
              <a:rPr lang="tr-TR" sz="1200" b="1" dirty="0" smtClean="0"/>
              <a:t> </a:t>
            </a:r>
            <a:r>
              <a:rPr lang="tr-TR" sz="1200" b="1" dirty="0" err="1" smtClean="0"/>
              <a:t>and</a:t>
            </a:r>
            <a:r>
              <a:rPr lang="tr-TR" sz="1200" b="1" dirty="0" smtClean="0"/>
              <a:t> </a:t>
            </a:r>
            <a:r>
              <a:rPr lang="tr-TR" sz="1200" b="1" dirty="0" err="1" smtClean="0"/>
              <a:t>teraphy</a:t>
            </a:r>
            <a:endParaRPr lang="tr-TR" sz="1200" b="1" dirty="0"/>
          </a:p>
        </p:txBody>
      </p:sp>
      <p:sp>
        <p:nvSpPr>
          <p:cNvPr id="48" name="Unvan 1"/>
          <p:cNvSpPr txBox="1">
            <a:spLocks/>
          </p:cNvSpPr>
          <p:nvPr/>
        </p:nvSpPr>
        <p:spPr>
          <a:xfrm>
            <a:off x="3945853" y="1202888"/>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Increasing</a:t>
            </a:r>
            <a:r>
              <a:rPr lang="tr-TR" sz="1200" b="1" dirty="0" smtClean="0"/>
              <a:t> </a:t>
            </a:r>
            <a:r>
              <a:rPr lang="tr-TR" sz="1200" b="1" dirty="0" err="1" smtClean="0"/>
              <a:t>Performance</a:t>
            </a:r>
            <a:endParaRPr lang="tr-TR" sz="1200" b="1" dirty="0"/>
          </a:p>
        </p:txBody>
      </p:sp>
      <p:sp>
        <p:nvSpPr>
          <p:cNvPr id="49" name="Unvan 1"/>
          <p:cNvSpPr txBox="1">
            <a:spLocks/>
          </p:cNvSpPr>
          <p:nvPr/>
        </p:nvSpPr>
        <p:spPr>
          <a:xfrm>
            <a:off x="3931143" y="954371"/>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Increasing</a:t>
            </a:r>
            <a:r>
              <a:rPr lang="tr-TR" sz="1200" b="1" dirty="0" smtClean="0"/>
              <a:t> General </a:t>
            </a:r>
            <a:r>
              <a:rPr lang="tr-TR" sz="1200" b="1" dirty="0" err="1" smtClean="0"/>
              <a:t>Capacity</a:t>
            </a:r>
            <a:endParaRPr lang="tr-TR" sz="1200" b="1" dirty="0"/>
          </a:p>
        </p:txBody>
      </p:sp>
      <p:sp>
        <p:nvSpPr>
          <p:cNvPr id="50" name="Unvan 1"/>
          <p:cNvSpPr txBox="1">
            <a:spLocks/>
          </p:cNvSpPr>
          <p:nvPr/>
        </p:nvSpPr>
        <p:spPr>
          <a:xfrm>
            <a:off x="3939439" y="1508193"/>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Increasing</a:t>
            </a:r>
            <a:r>
              <a:rPr lang="tr-TR" sz="1200" b="1" dirty="0" smtClean="0"/>
              <a:t> </a:t>
            </a:r>
            <a:r>
              <a:rPr lang="tr-TR" sz="1200" b="1" dirty="0" err="1" smtClean="0"/>
              <a:t>Concantrate</a:t>
            </a:r>
            <a:r>
              <a:rPr lang="tr-TR" sz="1200" b="1" dirty="0" smtClean="0"/>
              <a:t> </a:t>
            </a:r>
            <a:r>
              <a:rPr lang="tr-TR" sz="1200" b="1" dirty="0" err="1" smtClean="0"/>
              <a:t>and</a:t>
            </a:r>
            <a:r>
              <a:rPr lang="tr-TR" sz="1200" b="1" dirty="0" smtClean="0"/>
              <a:t>  </a:t>
            </a:r>
            <a:r>
              <a:rPr lang="tr-TR" sz="1200" b="1" dirty="0" err="1" smtClean="0"/>
              <a:t>Tactics</a:t>
            </a:r>
            <a:endParaRPr lang="tr-TR" sz="1200" b="1" dirty="0"/>
          </a:p>
        </p:txBody>
      </p:sp>
      <p:sp>
        <p:nvSpPr>
          <p:cNvPr id="51" name="Unvan 1"/>
          <p:cNvSpPr txBox="1">
            <a:spLocks/>
          </p:cNvSpPr>
          <p:nvPr/>
        </p:nvSpPr>
        <p:spPr>
          <a:xfrm>
            <a:off x="6116045" y="954371"/>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Social</a:t>
            </a:r>
            <a:r>
              <a:rPr lang="tr-TR" sz="1200" b="1" dirty="0" smtClean="0"/>
              <a:t> </a:t>
            </a:r>
            <a:r>
              <a:rPr lang="tr-TR" sz="1200" b="1" dirty="0" err="1" smtClean="0"/>
              <a:t>Activities</a:t>
            </a:r>
            <a:endParaRPr lang="tr-TR" sz="1200" b="1" dirty="0"/>
          </a:p>
        </p:txBody>
      </p:sp>
      <p:sp>
        <p:nvSpPr>
          <p:cNvPr id="52" name="Unvan 1"/>
          <p:cNvSpPr txBox="1">
            <a:spLocks/>
          </p:cNvSpPr>
          <p:nvPr/>
        </p:nvSpPr>
        <p:spPr>
          <a:xfrm>
            <a:off x="6126026" y="1219978"/>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err="1" smtClean="0"/>
              <a:t>Organizations</a:t>
            </a:r>
            <a:endParaRPr lang="tr-TR" sz="1200" b="1" dirty="0"/>
          </a:p>
        </p:txBody>
      </p:sp>
      <p:sp>
        <p:nvSpPr>
          <p:cNvPr id="53" name="Unvan 1"/>
          <p:cNvSpPr txBox="1">
            <a:spLocks/>
          </p:cNvSpPr>
          <p:nvPr/>
        </p:nvSpPr>
        <p:spPr>
          <a:xfrm>
            <a:off x="6139064" y="1487543"/>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1450" indent="-171450">
              <a:buFont typeface="Arial" panose="020B0604020202020204" pitchFamily="34" charset="0"/>
              <a:buChar char="•"/>
            </a:pPr>
            <a:r>
              <a:rPr lang="tr-TR" sz="1200" b="1" dirty="0" smtClean="0"/>
              <a:t>Learning natüre in </a:t>
            </a:r>
            <a:r>
              <a:rPr lang="tr-TR" sz="1200" b="1" dirty="0" err="1" smtClean="0"/>
              <a:t>society</a:t>
            </a:r>
            <a:endParaRPr lang="tr-TR" sz="1200" b="1" dirty="0"/>
          </a:p>
        </p:txBody>
      </p:sp>
      <p:sp>
        <p:nvSpPr>
          <p:cNvPr id="36" name="Unvan 1"/>
          <p:cNvSpPr txBox="1">
            <a:spLocks/>
          </p:cNvSpPr>
          <p:nvPr/>
        </p:nvSpPr>
        <p:spPr>
          <a:xfrm>
            <a:off x="4066223" y="5824442"/>
            <a:ext cx="4047557"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800" b="1" dirty="0" smtClean="0"/>
              <a:t>    </a:t>
            </a:r>
            <a:r>
              <a:rPr lang="tr-TR" sz="1800" b="1" u="sng" dirty="0" smtClean="0"/>
              <a:t>Development of </a:t>
            </a:r>
            <a:r>
              <a:rPr lang="tr-TR" sz="1800" b="1" u="sng" dirty="0" err="1" smtClean="0"/>
              <a:t>Functions</a:t>
            </a:r>
            <a:r>
              <a:rPr lang="tr-TR" sz="1800" b="1" u="sng" dirty="0" smtClean="0"/>
              <a:t> in </a:t>
            </a:r>
            <a:r>
              <a:rPr lang="tr-TR" sz="1800" b="1" u="sng" dirty="0" err="1" smtClean="0"/>
              <a:t>Bulendi</a:t>
            </a:r>
            <a:endParaRPr lang="tr-TR" sz="1800" b="1" u="sng"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9595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345688"/>
            <a:ext cx="11125199" cy="6188927"/>
          </a:xfrm>
        </p:spPr>
        <p:txBody>
          <a:bodyPr>
            <a:normAutofit/>
          </a:bodyPr>
          <a:lstStyle/>
          <a:p>
            <a:pPr marL="0" indent="0" algn="just">
              <a:buNone/>
            </a:pPr>
            <a:r>
              <a:rPr lang="tr-TR" sz="2400" dirty="0"/>
              <a:t>	</a:t>
            </a:r>
            <a:r>
              <a:rPr lang="en-US" sz="2400" dirty="0" smtClean="0"/>
              <a:t>We </a:t>
            </a:r>
            <a:r>
              <a:rPr lang="en-US" sz="2400" dirty="0"/>
              <a:t>thought and designed to create compact living spaces in nature and with as </a:t>
            </a:r>
            <a:r>
              <a:rPr lang="en-US" sz="2400" dirty="0" smtClean="0"/>
              <a:t>little </a:t>
            </a:r>
            <a:r>
              <a:rPr lang="en-US" sz="2400" dirty="0"/>
              <a:t>interference as possible, and to accommodate all private and public spaces to meet all the needs of the people in this residential area</a:t>
            </a:r>
            <a:r>
              <a:rPr lang="en-US" sz="2400" dirty="0" smtClean="0"/>
              <a:t>.</a:t>
            </a:r>
            <a:endParaRPr lang="tr-TR" sz="2400" dirty="0" smtClean="0"/>
          </a:p>
          <a:p>
            <a:pPr marL="0" indent="0" algn="just">
              <a:buNone/>
            </a:pPr>
            <a:r>
              <a:rPr lang="tr-TR" sz="2400" dirty="0" smtClean="0"/>
              <a:t>	</a:t>
            </a:r>
            <a:r>
              <a:rPr lang="en-US" sz="2400" dirty="0" smtClean="0"/>
              <a:t>In </a:t>
            </a:r>
            <a:r>
              <a:rPr lang="en-US" sz="2400" dirty="0"/>
              <a:t>project scope; permanent and temporary (tourist) residences, hospitals and rehabilitation centers, sports fields, Turkish baths and saunas, shopping malls, design and production workshops, seminar halls, restaurants, places of worship, agricultural and animal production areas, playgrounds, greenhouses, solar energy panels, There </a:t>
            </a:r>
            <a:r>
              <a:rPr lang="en-US" sz="2400" dirty="0" smtClean="0"/>
              <a:t>are</a:t>
            </a:r>
            <a:r>
              <a:rPr lang="tr-TR" sz="2400" dirty="0" smtClean="0"/>
              <a:t> </a:t>
            </a:r>
            <a:r>
              <a:rPr lang="tr-TR" sz="2400" dirty="0" err="1" smtClean="0"/>
              <a:t>also</a:t>
            </a:r>
            <a:r>
              <a:rPr lang="tr-TR" sz="2400" dirty="0" smtClean="0"/>
              <a:t> </a:t>
            </a:r>
            <a:r>
              <a:rPr lang="en-US" sz="2400" dirty="0" smtClean="0"/>
              <a:t> </a:t>
            </a:r>
            <a:r>
              <a:rPr lang="en-US" sz="2400" dirty="0"/>
              <a:t>water tanks, pastures, biofuel production center, petrol station and landscaping</a:t>
            </a:r>
            <a:r>
              <a:rPr lang="en-US" sz="2400" dirty="0" smtClean="0"/>
              <a:t>.</a:t>
            </a:r>
            <a:endParaRPr lang="tr-TR" sz="2400" dirty="0" smtClean="0"/>
          </a:p>
          <a:p>
            <a:pPr marL="0" indent="0" algn="just">
              <a:buNone/>
            </a:pPr>
            <a:endParaRPr lang="tr-TR" sz="2400" dirty="0"/>
          </a:p>
          <a:p>
            <a:pPr marL="0" indent="0" algn="just">
              <a:buNone/>
            </a:pPr>
            <a:r>
              <a:rPr lang="tr-TR" sz="2400" dirty="0" smtClean="0"/>
              <a:t>	</a:t>
            </a:r>
            <a:r>
              <a:rPr lang="tr-TR" sz="2400" b="1" dirty="0" smtClean="0"/>
              <a:t>PROJECT AREA (</a:t>
            </a:r>
            <a:r>
              <a:rPr lang="tr-TR" sz="2400" b="1" dirty="0" err="1" smtClean="0"/>
              <a:t>Neighbourhood</a:t>
            </a:r>
            <a:r>
              <a:rPr lang="tr-TR" sz="2400" b="1" dirty="0" smtClean="0"/>
              <a:t> of Kaz </a:t>
            </a:r>
            <a:r>
              <a:rPr lang="tr-TR" sz="2400" b="1" dirty="0" err="1" smtClean="0"/>
              <a:t>Mountains</a:t>
            </a:r>
            <a:r>
              <a:rPr lang="tr-TR" sz="2400" b="1" dirty="0" smtClean="0"/>
              <a:t>)</a:t>
            </a:r>
          </a:p>
          <a:p>
            <a:pPr indent="0" algn="just">
              <a:spcAft>
                <a:spcPts val="630"/>
              </a:spcAft>
              <a:buNone/>
            </a:pPr>
            <a:r>
              <a:rPr lang="tr-TR" sz="2400" dirty="0" smtClean="0"/>
              <a:t>	</a:t>
            </a:r>
            <a:r>
              <a:rPr lang="tr-TR" sz="2400" dirty="0"/>
              <a:t>I</a:t>
            </a:r>
            <a:r>
              <a:rPr lang="en-US" sz="2400" dirty="0"/>
              <a:t>n our </a:t>
            </a:r>
            <a:r>
              <a:rPr lang="en-US" sz="2400" dirty="0" err="1"/>
              <a:t>countr</a:t>
            </a:r>
            <a:r>
              <a:rPr lang="tr-TR" sz="2400" dirty="0"/>
              <a:t>y </a:t>
            </a:r>
            <a:r>
              <a:rPr lang="tr-TR" sz="2400" dirty="0" err="1"/>
              <a:t>and</a:t>
            </a:r>
            <a:r>
              <a:rPr lang="tr-TR" sz="2400" dirty="0"/>
              <a:t> i</a:t>
            </a:r>
            <a:r>
              <a:rPr lang="en-US" sz="2400" dirty="0"/>
              <a:t>n the neighborhood of </a:t>
            </a:r>
            <a:r>
              <a:rPr lang="en-US" sz="2400" dirty="0" err="1"/>
              <a:t>Kaz</a:t>
            </a:r>
            <a:r>
              <a:rPr lang="en-US" sz="2400" dirty="0"/>
              <a:t> Mountains</a:t>
            </a:r>
            <a:r>
              <a:rPr lang="tr-TR" sz="2400" dirty="0"/>
              <a:t> </a:t>
            </a:r>
            <a:r>
              <a:rPr lang="tr-TR" sz="2400" dirty="0" err="1"/>
              <a:t>where</a:t>
            </a:r>
            <a:r>
              <a:rPr lang="tr-TR" sz="2400" dirty="0"/>
              <a:t> is </a:t>
            </a:r>
            <a:r>
              <a:rPr lang="en-US" sz="2400" dirty="0"/>
              <a:t>the project are</a:t>
            </a:r>
            <a:r>
              <a:rPr lang="tr-TR" sz="2400" dirty="0"/>
              <a:t>a </a:t>
            </a:r>
            <a:r>
              <a:rPr lang="tr-TR" sz="2400" dirty="0" err="1"/>
              <a:t>its</a:t>
            </a:r>
            <a:r>
              <a:rPr lang="tr-TR" sz="2400" dirty="0"/>
              <a:t> </a:t>
            </a:r>
            <a:r>
              <a:rPr lang="en-US" sz="2400" dirty="0"/>
              <a:t>clearly visible the ecological tourism potential has been determined and it has been set out with the aim of spreading these activities throughout the year. </a:t>
            </a:r>
            <a:r>
              <a:rPr lang="tr-TR" sz="2400" dirty="0" err="1"/>
              <a:t>There</a:t>
            </a:r>
            <a:r>
              <a:rPr lang="tr-TR" sz="2400" dirty="0"/>
              <a:t> is not </a:t>
            </a:r>
            <a:r>
              <a:rPr lang="tr-TR" sz="2400" dirty="0" err="1"/>
              <a:t>another</a:t>
            </a:r>
            <a:r>
              <a:rPr lang="tr-TR" sz="2400" dirty="0"/>
              <a:t> </a:t>
            </a:r>
            <a:r>
              <a:rPr lang="tr-TR" sz="2400" dirty="0" err="1"/>
              <a:t>big</a:t>
            </a:r>
            <a:r>
              <a:rPr lang="tr-TR" sz="2400" dirty="0"/>
              <a:t> </a:t>
            </a:r>
            <a:r>
              <a:rPr lang="tr-TR" sz="2400" dirty="0" err="1"/>
              <a:t>eco-village</a:t>
            </a:r>
            <a:r>
              <a:rPr lang="tr-TR" sz="2400" dirty="0"/>
              <a:t> </a:t>
            </a:r>
            <a:r>
              <a:rPr lang="tr-TR" sz="2400" dirty="0" err="1"/>
              <a:t>like</a:t>
            </a:r>
            <a:r>
              <a:rPr lang="tr-TR" sz="2400" dirty="0"/>
              <a:t> </a:t>
            </a:r>
            <a:r>
              <a:rPr lang="tr-TR" sz="2400" dirty="0" err="1"/>
              <a:t>we</a:t>
            </a:r>
            <a:r>
              <a:rPr lang="tr-TR" sz="2400" dirty="0"/>
              <a:t> </a:t>
            </a:r>
            <a:r>
              <a:rPr lang="tr-TR" sz="2400" dirty="0" err="1"/>
              <a:t>designed</a:t>
            </a:r>
            <a:r>
              <a:rPr lang="tr-TR" sz="2400" dirty="0"/>
              <a:t> in </a:t>
            </a:r>
            <a:r>
              <a:rPr lang="tr-TR" sz="2400" dirty="0" err="1"/>
              <a:t>Turkey</a:t>
            </a:r>
            <a:r>
              <a:rPr lang="tr-TR" sz="2400" dirty="0"/>
              <a:t>. </a:t>
            </a:r>
            <a:r>
              <a:rPr lang="en-US" sz="2400" dirty="0"/>
              <a:t>The theme of “Anti-</a:t>
            </a:r>
            <a:r>
              <a:rPr lang="tr-TR" sz="2400" dirty="0"/>
              <a:t>T</a:t>
            </a:r>
            <a:r>
              <a:rPr lang="en-US" sz="2400" dirty="0" err="1"/>
              <a:t>oxic</a:t>
            </a:r>
            <a:r>
              <a:rPr lang="en-US" sz="2400" dirty="0"/>
              <a:t> Ecological Sports Village” has been adopted, taking into account the convenience of the natural structure and the oxygen reservoir of </a:t>
            </a:r>
            <a:r>
              <a:rPr lang="en-US" sz="2400" dirty="0" err="1"/>
              <a:t>Kaz</a:t>
            </a:r>
            <a:r>
              <a:rPr lang="en-US" sz="2400" dirty="0"/>
              <a:t> Mountains.</a:t>
            </a:r>
            <a:endParaRPr lang="tr-TR" sz="2400" dirty="0"/>
          </a:p>
          <a:p>
            <a:pPr marL="0" indent="0" algn="just">
              <a:buNone/>
            </a:pPr>
            <a:endParaRPr lang="tr-TR" sz="2400" dirty="0" smtClean="0"/>
          </a:p>
          <a:p>
            <a:pPr marL="0" indent="0" algn="just">
              <a:buNone/>
            </a:pPr>
            <a:endParaRPr lang="tr-TR" sz="24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544761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350" y="609923"/>
            <a:ext cx="5208378" cy="3410593"/>
          </a:xfrm>
          <a:prstGeom prst="rect">
            <a:avLst/>
          </a:prstGeom>
        </p:spPr>
      </p:pic>
      <p:sp>
        <p:nvSpPr>
          <p:cNvPr id="7" name="Unvan 1"/>
          <p:cNvSpPr txBox="1">
            <a:spLocks/>
          </p:cNvSpPr>
          <p:nvPr/>
        </p:nvSpPr>
        <p:spPr>
          <a:xfrm>
            <a:off x="5226049" y="4058545"/>
            <a:ext cx="235346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smtClean="0"/>
              <a:t>KAZ MOUNTAINS</a:t>
            </a:r>
            <a:endParaRPr lang="tr-TR" sz="1600" b="1"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53" y="609864"/>
            <a:ext cx="5254171" cy="3410652"/>
          </a:xfrm>
          <a:prstGeom prst="rect">
            <a:avLst/>
          </a:prstGeom>
        </p:spPr>
      </p:pic>
      <p:sp>
        <p:nvSpPr>
          <p:cNvPr id="8" name="Unvan 1"/>
          <p:cNvSpPr txBox="1">
            <a:spLocks/>
          </p:cNvSpPr>
          <p:nvPr/>
        </p:nvSpPr>
        <p:spPr>
          <a:xfrm>
            <a:off x="588735" y="6162596"/>
            <a:ext cx="1089206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1600" b="1" dirty="0"/>
          </a:p>
        </p:txBody>
      </p:sp>
      <p:sp>
        <p:nvSpPr>
          <p:cNvPr id="9" name="Unvan 1"/>
          <p:cNvSpPr txBox="1">
            <a:spLocks/>
          </p:cNvSpPr>
          <p:nvPr/>
        </p:nvSpPr>
        <p:spPr>
          <a:xfrm>
            <a:off x="588735" y="2946401"/>
            <a:ext cx="10849428" cy="35882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200" dirty="0" smtClean="0">
              <a:latin typeface="+mn-lt"/>
            </a:endParaRPr>
          </a:p>
          <a:p>
            <a:endParaRPr lang="tr-TR" sz="2200" dirty="0">
              <a:latin typeface="+mn-lt"/>
            </a:endParaRPr>
          </a:p>
          <a:p>
            <a:endParaRPr lang="tr-TR" sz="2200" dirty="0" smtClean="0">
              <a:latin typeface="+mn-lt"/>
            </a:endParaRPr>
          </a:p>
          <a:p>
            <a:pPr algn="just"/>
            <a:r>
              <a:rPr lang="tr-TR" sz="2200" dirty="0" smtClean="0">
                <a:latin typeface="+mn-lt"/>
              </a:rPr>
              <a:t>	</a:t>
            </a:r>
          </a:p>
          <a:p>
            <a:pPr algn="just"/>
            <a:endParaRPr lang="tr-TR" sz="2200" dirty="0">
              <a:latin typeface="+mn-lt"/>
            </a:endParaRPr>
          </a:p>
          <a:p>
            <a:pPr algn="just"/>
            <a:r>
              <a:rPr lang="tr-TR" sz="2200" dirty="0" smtClean="0">
                <a:latin typeface="+mn-lt"/>
              </a:rPr>
              <a:t>	Kaz </a:t>
            </a:r>
            <a:r>
              <a:rPr lang="tr-TR" sz="2200" dirty="0" err="1" smtClean="0">
                <a:latin typeface="+mn-lt"/>
              </a:rPr>
              <a:t>Mountains</a:t>
            </a:r>
            <a:r>
              <a:rPr lang="tr-TR" sz="2200" dirty="0" smtClean="0">
                <a:latin typeface="+mn-lt"/>
              </a:rPr>
              <a:t> </a:t>
            </a:r>
            <a:r>
              <a:rPr lang="en-US" sz="2200" dirty="0" smtClean="0">
                <a:latin typeface="+mn-lt"/>
              </a:rPr>
              <a:t>has </a:t>
            </a:r>
            <a:r>
              <a:rPr lang="en-US" sz="2200" dirty="0">
                <a:latin typeface="+mn-lt"/>
              </a:rPr>
              <a:t>the second cleanest air in the world with the second highest oxygen rate</a:t>
            </a:r>
            <a:r>
              <a:rPr lang="en-US" sz="2200" b="1" dirty="0" smtClean="0">
                <a:latin typeface="+mn-lt"/>
              </a:rPr>
              <a:t>.</a:t>
            </a:r>
            <a:r>
              <a:rPr lang="en-US" sz="2200" dirty="0">
                <a:latin typeface="+mn-lt"/>
              </a:rPr>
              <a:t> Potential areas have been identified with agro-tourism and accommodation areas, hiking routes, natural rehabilitation and contemporary treatment. With the sports village theme, it is also aimed to create an eco-vi</a:t>
            </a:r>
            <a:r>
              <a:rPr lang="tr-TR" sz="2200" dirty="0" err="1">
                <a:latin typeface="+mn-lt"/>
              </a:rPr>
              <a:t>llage</a:t>
            </a:r>
            <a:r>
              <a:rPr lang="tr-TR" sz="2200" dirty="0" smtClean="0">
                <a:latin typeface="+mn-lt"/>
              </a:rPr>
              <a:t>.</a:t>
            </a:r>
            <a:r>
              <a:rPr lang="en-US" sz="2400" dirty="0"/>
              <a:t> </a:t>
            </a:r>
            <a:r>
              <a:rPr lang="en-US" sz="2200" dirty="0">
                <a:latin typeface="+mn-lt"/>
              </a:rPr>
              <a:t>Agricultural areas, which are important in terms of collective living and productivity awareness, are another common area to be considered. </a:t>
            </a:r>
            <a:endParaRPr lang="tr-TR" sz="2200" dirty="0">
              <a:latin typeface="+mn-lt"/>
            </a:endParaRPr>
          </a:p>
          <a:p>
            <a:endParaRPr lang="tr-TR" sz="1600" b="1" dirty="0"/>
          </a:p>
        </p:txBody>
      </p:sp>
      <p:sp>
        <p:nvSpPr>
          <p:cNvPr id="3" name="Altbilgi Yer Tutucusu 2"/>
          <p:cNvSpPr>
            <a:spLocks noGrp="1"/>
          </p:cNvSpPr>
          <p:nvPr>
            <p:ph type="ftr" sz="quarter" idx="11"/>
          </p:nvPr>
        </p:nvSpPr>
        <p:spPr/>
        <p:txBody>
          <a:bodyPr/>
          <a:lstStyle/>
          <a:p>
            <a:r>
              <a:rPr lang="tr-TR" smtClean="0"/>
              <a:t>info@bdkgrup.com.tr                                                                       bdkgrup.com.tr</a:t>
            </a:r>
            <a:endParaRPr lang="tr-TR" dirty="0"/>
          </a:p>
        </p:txBody>
      </p:sp>
    </p:spTree>
    <p:extLst>
      <p:ext uri="{BB962C8B-B14F-4D97-AF65-F5344CB8AC3E}">
        <p14:creationId xmlns:p14="http://schemas.microsoft.com/office/powerpoint/2010/main" val="7788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8140" y="345689"/>
            <a:ext cx="11125199" cy="6188927"/>
          </a:xfrm>
        </p:spPr>
        <p:txBody>
          <a:bodyPr>
            <a:normAutofit/>
          </a:bodyPr>
          <a:lstStyle/>
          <a:p>
            <a:pPr indent="0" algn="just">
              <a:spcAft>
                <a:spcPts val="630"/>
              </a:spcAft>
              <a:buNone/>
            </a:pPr>
            <a:r>
              <a:rPr lang="tr-TR" sz="2200" dirty="0" smtClean="0"/>
              <a:t>	</a:t>
            </a:r>
            <a:r>
              <a:rPr lang="en-US" sz="2200" dirty="0" smtClean="0"/>
              <a:t>Workshops</a:t>
            </a:r>
            <a:r>
              <a:rPr lang="en-US" sz="2200" dirty="0"/>
              <a:t>, hobby gardens, health facility, sports facility, school, festival area, art centers, education centers, spiritual education unit demanded by the participants are located in the eco-village, bicycles, non-motorized vehicles and public transportation are developed as priority transportation models. - Parking lot will be solved at the entrances of the village or residential clusters. Pedestrian, bicycle and public transportation-oriented transportation plans are </a:t>
            </a:r>
            <a:r>
              <a:rPr lang="en-US" sz="2200" dirty="0" smtClean="0"/>
              <a:t>made.</a:t>
            </a:r>
            <a:r>
              <a:rPr lang="tr-TR" sz="2200" dirty="0" err="1" smtClean="0"/>
              <a:t>Vi</a:t>
            </a:r>
            <a:r>
              <a:rPr lang="en-US" sz="2200" dirty="0" err="1" smtClean="0"/>
              <a:t>llage</a:t>
            </a:r>
            <a:r>
              <a:rPr lang="tr-TR" sz="2200" dirty="0" smtClean="0"/>
              <a:t>’s</a:t>
            </a:r>
            <a:r>
              <a:rPr lang="en-US" sz="2200" dirty="0" smtClean="0"/>
              <a:t> </a:t>
            </a:r>
            <a:r>
              <a:rPr lang="en-US" sz="2200" dirty="0"/>
              <a:t>living space that is zero waste, self-sufficient and free from all bad energies.</a:t>
            </a:r>
            <a:endParaRPr lang="tr-TR" sz="2200" dirty="0"/>
          </a:p>
          <a:p>
            <a:pPr indent="0" algn="just">
              <a:spcAft>
                <a:spcPts val="630"/>
              </a:spcAft>
              <a:buNone/>
            </a:pPr>
            <a:r>
              <a:rPr lang="tr-TR" sz="2200" dirty="0" smtClean="0"/>
              <a:t>	</a:t>
            </a:r>
            <a:r>
              <a:rPr lang="en-US" sz="2200" dirty="0" smtClean="0"/>
              <a:t>Services </a:t>
            </a:r>
            <a:r>
              <a:rPr lang="en-US" sz="2200" dirty="0"/>
              <a:t>that can be offered to visitors can be summarized as festivals, local productions, traditional and cultural activities and active participation in village social life</a:t>
            </a:r>
            <a:r>
              <a:rPr lang="en-US" sz="2200" dirty="0" smtClean="0"/>
              <a:t>.</a:t>
            </a:r>
            <a:endParaRPr lang="tr-TR" sz="2200" dirty="0" smtClean="0"/>
          </a:p>
          <a:p>
            <a:pPr indent="0" algn="just">
              <a:spcAft>
                <a:spcPts val="630"/>
              </a:spcAft>
              <a:buNone/>
            </a:pPr>
            <a:r>
              <a:rPr lang="tr-TR" sz="2200" dirty="0" smtClean="0"/>
              <a:t>	</a:t>
            </a:r>
            <a:r>
              <a:rPr lang="en-US" sz="2200" dirty="0" smtClean="0"/>
              <a:t>Within </a:t>
            </a:r>
            <a:r>
              <a:rPr lang="en-US" sz="2200" dirty="0"/>
              <a:t>the scope of the project, there are also rehabilitation centers, jogging areas,</a:t>
            </a:r>
            <a:r>
              <a:rPr lang="tr-TR" sz="2200" dirty="0" err="1"/>
              <a:t>swimming</a:t>
            </a:r>
            <a:r>
              <a:rPr lang="tr-TR" sz="2200" dirty="0"/>
              <a:t> </a:t>
            </a:r>
            <a:r>
              <a:rPr lang="tr-TR" sz="2200" dirty="0" err="1"/>
              <a:t>pools</a:t>
            </a:r>
            <a:r>
              <a:rPr lang="tr-TR" sz="2200" dirty="0"/>
              <a:t>,</a:t>
            </a:r>
            <a:r>
              <a:rPr lang="en-US" sz="2200" dirty="0"/>
              <a:t> design and production workshops, seminar hall, restaurants, cafes, places of worship, playgrounds, greenhouse, solar energy panels, water tanks, pasture and biofuel production center.</a:t>
            </a:r>
            <a:endParaRPr lang="tr-TR" sz="2200" dirty="0"/>
          </a:p>
          <a:p>
            <a:pPr indent="0" algn="just">
              <a:spcAft>
                <a:spcPts val="630"/>
              </a:spcAft>
              <a:buNone/>
            </a:pPr>
            <a:r>
              <a:rPr lang="tr-TR" sz="2200" dirty="0" smtClean="0"/>
              <a:t>	</a:t>
            </a:r>
            <a:r>
              <a:rPr lang="en-US" sz="2200" dirty="0" smtClean="0"/>
              <a:t>Roads </a:t>
            </a:r>
            <a:r>
              <a:rPr lang="en-US" sz="2200" dirty="0"/>
              <a:t>for the disabled, vehicles, bicycles and pedestrians are separated in the ecovillage, the use of bicycles and electric vehicles is encouraged, and vehicle entry into the ecovillage is restricted unless there is an emergency. In the place with the steepest slope of the land, a water collection basin was designed and it was aimed to use the collected water in agriculture and irrigation with the help of canals and reservoirs.</a:t>
            </a:r>
            <a:endParaRPr lang="tr-TR" sz="2200" dirty="0"/>
          </a:p>
          <a:p>
            <a:pPr indent="0" algn="just">
              <a:spcAft>
                <a:spcPts val="630"/>
              </a:spcAft>
              <a:buNone/>
            </a:pPr>
            <a:endParaRPr lang="tr-TR" sz="22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831977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207818"/>
            <a:ext cx="11125199" cy="6650182"/>
          </a:xfrm>
        </p:spPr>
        <p:txBody>
          <a:bodyPr>
            <a:normAutofit/>
          </a:bodyPr>
          <a:lstStyle/>
          <a:p>
            <a:pPr indent="0" algn="just">
              <a:spcAft>
                <a:spcPts val="630"/>
              </a:spcAft>
              <a:buNone/>
            </a:pPr>
            <a:r>
              <a:rPr lang="tr-TR" sz="2200" dirty="0" smtClean="0"/>
              <a:t>	</a:t>
            </a:r>
            <a:r>
              <a:rPr lang="en-US" sz="2200" dirty="0" smtClean="0"/>
              <a:t>All </a:t>
            </a:r>
            <a:r>
              <a:rPr lang="en-US" sz="2200" dirty="0"/>
              <a:t>buildings in the project will be designed as "one or two </a:t>
            </a:r>
            <a:r>
              <a:rPr lang="en-US" sz="2200" dirty="0" err="1"/>
              <a:t>storey</a:t>
            </a:r>
            <a:r>
              <a:rPr lang="en-US" sz="2200" dirty="0"/>
              <a:t>" and "</a:t>
            </a:r>
            <a:r>
              <a:rPr lang="en-US" sz="2200" dirty="0" err="1"/>
              <a:t>serender</a:t>
            </a:r>
            <a:r>
              <a:rPr lang="en-US" sz="2200" dirty="0"/>
              <a:t>", and wood or ready-made panels will be preferred as building materials; The use of chemical varnishes, synthetic dyes and other chemical materials is not recommended. The water obtained from the roofs is collected in the tanks and it is aimed to use rain water. The roof surface will be covered with </a:t>
            </a:r>
            <a:r>
              <a:rPr lang="en-US" sz="2200" dirty="0" err="1"/>
              <a:t>photovoltatic</a:t>
            </a:r>
            <a:r>
              <a:rPr lang="en-US" sz="2200" dirty="0"/>
              <a:t> panels and solar shading will be designed on transparent surfaces</a:t>
            </a:r>
            <a:r>
              <a:rPr lang="en-US" sz="2200" dirty="0" smtClean="0"/>
              <a:t>.</a:t>
            </a:r>
            <a:endParaRPr lang="tr-TR" sz="2200" dirty="0" smtClean="0"/>
          </a:p>
          <a:p>
            <a:pPr indent="0" algn="just">
              <a:spcAft>
                <a:spcPts val="630"/>
              </a:spcAft>
              <a:buNone/>
            </a:pPr>
            <a:r>
              <a:rPr lang="tr-TR" sz="2200" dirty="0" smtClean="0"/>
              <a:t>	</a:t>
            </a:r>
            <a:r>
              <a:rPr lang="en-US" sz="2200" dirty="0" smtClean="0"/>
              <a:t>Different </a:t>
            </a:r>
            <a:r>
              <a:rPr lang="en-US" sz="2200" dirty="0"/>
              <a:t>plan </a:t>
            </a:r>
            <a:r>
              <a:rPr lang="en-US" sz="2200" dirty="0" smtClean="0"/>
              <a:t>type</a:t>
            </a:r>
            <a:r>
              <a:rPr lang="tr-TR" sz="2200" dirty="0" smtClean="0"/>
              <a:t>s of </a:t>
            </a:r>
            <a:r>
              <a:rPr lang="tr-TR" sz="2200" dirty="0" err="1" smtClean="0"/>
              <a:t>houses</a:t>
            </a:r>
            <a:r>
              <a:rPr lang="tr-TR" sz="2200" dirty="0" smtClean="0"/>
              <a:t> </a:t>
            </a:r>
            <a:r>
              <a:rPr lang="en-US" sz="2200" dirty="0" smtClean="0"/>
              <a:t>are </a:t>
            </a:r>
            <a:r>
              <a:rPr lang="en-US" sz="2200" dirty="0"/>
              <a:t>kept flexible depending on user preferences with a modular system according to the preferences of the people. The fact that the buildings are multi-</a:t>
            </a:r>
            <a:r>
              <a:rPr lang="en-US" sz="2200" dirty="0" err="1"/>
              <a:t>storey</a:t>
            </a:r>
            <a:r>
              <a:rPr lang="en-US" sz="2200" dirty="0"/>
              <a:t> gains importance for the establishment of an elderly and disabled-friendly layout</a:t>
            </a:r>
            <a:r>
              <a:rPr lang="en-US" sz="2200" dirty="0" smtClean="0"/>
              <a:t>.</a:t>
            </a:r>
            <a:endParaRPr lang="tr-TR" sz="2200" dirty="0" smtClean="0"/>
          </a:p>
          <a:p>
            <a:pPr indent="0" algn="just">
              <a:spcAft>
                <a:spcPts val="630"/>
              </a:spcAft>
              <a:buNone/>
            </a:pPr>
            <a:endParaRPr lang="tr-TR" sz="2200" dirty="0" smtClean="0"/>
          </a:p>
          <a:p>
            <a:pPr indent="0">
              <a:spcAft>
                <a:spcPts val="630"/>
              </a:spcAft>
              <a:buNone/>
            </a:pPr>
            <a:endParaRPr lang="tr-TR" sz="20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459640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1108363"/>
            <a:ext cx="11125199" cy="5638801"/>
          </a:xfrm>
        </p:spPr>
        <p:txBody>
          <a:bodyPr>
            <a:normAutofit/>
          </a:bodyPr>
          <a:lstStyle/>
          <a:p>
            <a:pPr indent="0">
              <a:spcAft>
                <a:spcPts val="630"/>
              </a:spcAft>
              <a:buNone/>
            </a:pPr>
            <a:endParaRPr lang="tr-TR" sz="2400" b="1" dirty="0">
              <a:solidFill>
                <a:schemeClr val="accent6">
                  <a:lumMod val="50000"/>
                </a:schemeClr>
              </a:solidFill>
            </a:endParaRPr>
          </a:p>
          <a:p>
            <a:pPr indent="0">
              <a:spcAft>
                <a:spcPts val="630"/>
              </a:spcAft>
              <a:buNone/>
            </a:pPr>
            <a:r>
              <a:rPr lang="tr-TR" sz="2400" b="1" dirty="0" smtClean="0"/>
              <a:t>	</a:t>
            </a:r>
            <a:r>
              <a:rPr lang="en-US" sz="2400" b="1" dirty="0" smtClean="0"/>
              <a:t>BULENDI </a:t>
            </a:r>
            <a:r>
              <a:rPr lang="en-US" sz="2400" b="1" dirty="0"/>
              <a:t>SOCIAL AND ACTIVE LIFE</a:t>
            </a:r>
          </a:p>
          <a:p>
            <a:pPr indent="0" algn="just">
              <a:lnSpc>
                <a:spcPts val="2256"/>
              </a:lnSpc>
              <a:spcAft>
                <a:spcPts val="210"/>
              </a:spcAft>
              <a:buNone/>
            </a:pPr>
            <a:r>
              <a:rPr lang="tr-TR" sz="2200" dirty="0" smtClean="0"/>
              <a:t>	</a:t>
            </a:r>
            <a:r>
              <a:rPr lang="tr-TR" sz="2200" dirty="0" err="1" smtClean="0"/>
              <a:t>We</a:t>
            </a:r>
            <a:r>
              <a:rPr lang="tr-TR" sz="2200" dirty="0" smtClean="0"/>
              <a:t> </a:t>
            </a:r>
            <a:r>
              <a:rPr lang="tr-TR" sz="2200" dirty="0" err="1" smtClean="0"/>
              <a:t>are</a:t>
            </a:r>
            <a:r>
              <a:rPr lang="tr-TR" sz="2200" dirty="0" smtClean="0"/>
              <a:t> sure </a:t>
            </a:r>
            <a:r>
              <a:rPr lang="tr-TR" sz="2200" dirty="0" err="1" smtClean="0"/>
              <a:t>you</a:t>
            </a:r>
            <a:r>
              <a:rPr lang="tr-TR" sz="2200" dirty="0" smtClean="0"/>
              <a:t> </a:t>
            </a:r>
            <a:r>
              <a:rPr lang="tr-TR" sz="2200" dirty="0" err="1" smtClean="0"/>
              <a:t>will</a:t>
            </a:r>
            <a:r>
              <a:rPr lang="tr-TR" sz="2200" dirty="0" smtClean="0"/>
              <a:t> </a:t>
            </a:r>
            <a:r>
              <a:rPr lang="tr-TR" sz="2200" dirty="0" err="1" smtClean="0"/>
              <a:t>glad</a:t>
            </a:r>
            <a:r>
              <a:rPr lang="tr-TR" sz="2200" dirty="0" smtClean="0"/>
              <a:t> </a:t>
            </a:r>
            <a:r>
              <a:rPr lang="tr-TR" sz="2200" dirty="0" err="1" smtClean="0"/>
              <a:t>to</a:t>
            </a:r>
            <a:r>
              <a:rPr lang="tr-TR" sz="2200" dirty="0" smtClean="0"/>
              <a:t> </a:t>
            </a:r>
            <a:r>
              <a:rPr lang="tr-TR" sz="2200" dirty="0" err="1" smtClean="0"/>
              <a:t>live</a:t>
            </a:r>
            <a:r>
              <a:rPr lang="tr-TR" sz="2200" dirty="0" smtClean="0"/>
              <a:t> </a:t>
            </a:r>
            <a:r>
              <a:rPr lang="tr-TR" sz="2200" dirty="0" err="1" smtClean="0"/>
              <a:t>the</a:t>
            </a:r>
            <a:r>
              <a:rPr lang="en-US" sz="2200" dirty="0" smtClean="0"/>
              <a:t> </a:t>
            </a:r>
            <a:r>
              <a:rPr lang="en-US" sz="2200" dirty="0"/>
              <a:t>unique life that you have never met before at </a:t>
            </a:r>
            <a:r>
              <a:rPr lang="en-US" sz="2200" dirty="0" smtClean="0"/>
              <a:t>BULEND</a:t>
            </a:r>
            <a:r>
              <a:rPr lang="tr-TR" sz="2200" dirty="0"/>
              <a:t>I</a:t>
            </a:r>
            <a:r>
              <a:rPr lang="en-US" sz="2200" dirty="0" smtClean="0"/>
              <a:t>  </a:t>
            </a:r>
            <a:r>
              <a:rPr lang="en-US" sz="2200" dirty="0"/>
              <a:t>Living Village </a:t>
            </a:r>
            <a:r>
              <a:rPr lang="en-US" sz="2200" dirty="0" smtClean="0"/>
              <a:t>! </a:t>
            </a:r>
            <a:r>
              <a:rPr lang="en-US" sz="2200" dirty="0"/>
              <a:t>When we say healthy life, we are not talking only about physical health, but also a quality life in which people feel healthy in their soul and inner world. </a:t>
            </a:r>
            <a:endParaRPr lang="tr-TR" sz="2200" dirty="0"/>
          </a:p>
          <a:p>
            <a:pPr indent="0" algn="just">
              <a:lnSpc>
                <a:spcPts val="2256"/>
              </a:lnSpc>
              <a:spcAft>
                <a:spcPts val="210"/>
              </a:spcAft>
              <a:buNone/>
            </a:pPr>
            <a:r>
              <a:rPr lang="tr-TR" sz="2200" dirty="0" smtClean="0"/>
              <a:t>	</a:t>
            </a:r>
            <a:r>
              <a:rPr lang="en-US" sz="2200" dirty="0" smtClean="0"/>
              <a:t>From </a:t>
            </a:r>
            <a:r>
              <a:rPr lang="en-US" sz="2200" dirty="0"/>
              <a:t>sports to art, from cultural discoveries to details that connect people </a:t>
            </a:r>
            <a:r>
              <a:rPr lang="tr-TR" sz="2200" dirty="0" smtClean="0"/>
              <a:t>in</a:t>
            </a:r>
            <a:r>
              <a:rPr lang="en-US" sz="2200" dirty="0" smtClean="0"/>
              <a:t> </a:t>
            </a:r>
            <a:r>
              <a:rPr lang="en-US" sz="2200" dirty="0" err="1" smtClean="0"/>
              <a:t>natüre</a:t>
            </a:r>
            <a:r>
              <a:rPr lang="tr-TR" sz="2200" dirty="0" smtClean="0"/>
              <a:t>..</a:t>
            </a:r>
            <a:r>
              <a:rPr lang="en-US" sz="2200" dirty="0" smtClean="0"/>
              <a:t> </a:t>
            </a:r>
            <a:r>
              <a:rPr lang="en-US" sz="2200" dirty="0"/>
              <a:t>at BULENDI, we offer solutions to meet all your needs and have a pleasant time. </a:t>
            </a:r>
            <a:r>
              <a:rPr lang="tr-TR" sz="2200" dirty="0"/>
              <a:t>W</a:t>
            </a:r>
            <a:r>
              <a:rPr lang="en-US" sz="2200" dirty="0" smtClean="0"/>
              <a:t>e </a:t>
            </a:r>
            <a:r>
              <a:rPr lang="tr-TR" sz="2200" dirty="0" err="1" smtClean="0"/>
              <a:t>people</a:t>
            </a:r>
            <a:r>
              <a:rPr lang="tr-TR" sz="2200" dirty="0" smtClean="0"/>
              <a:t> </a:t>
            </a:r>
            <a:r>
              <a:rPr lang="en-US" sz="2200" dirty="0" smtClean="0"/>
              <a:t>sometimes </a:t>
            </a:r>
            <a:r>
              <a:rPr lang="en-US" sz="2200" dirty="0"/>
              <a:t>revive old habits and </a:t>
            </a:r>
            <a:r>
              <a:rPr lang="en-US" sz="2200" dirty="0" smtClean="0"/>
              <a:t>open </a:t>
            </a:r>
            <a:r>
              <a:rPr lang="en-US" sz="2200" dirty="0"/>
              <a:t>the door to new pleasures</a:t>
            </a:r>
            <a:r>
              <a:rPr lang="en-US" sz="2200" dirty="0" smtClean="0"/>
              <a:t>.</a:t>
            </a:r>
            <a:r>
              <a:rPr lang="en-US" sz="2400" dirty="0"/>
              <a:t> </a:t>
            </a:r>
            <a:r>
              <a:rPr lang="en-US" sz="2200" dirty="0"/>
              <a:t>In BULENDI this kind of sentences are </a:t>
            </a:r>
            <a:r>
              <a:rPr lang="en-US" sz="2200" dirty="0" err="1"/>
              <a:t>overriden</a:t>
            </a:r>
            <a:r>
              <a:rPr lang="en-US" sz="2200" dirty="0"/>
              <a:t>. Whether you have a pleasant time to watch a play in the theater or enjoy the special tastes with a friendly service. Dine with your friends in our restaurant where it is served, whether it's a hobby be the most talented face of their workshop or spend time with your loved ones ... Whatever comes to your mind, it</a:t>
            </a:r>
            <a:r>
              <a:rPr lang="tr-TR" sz="2200" dirty="0"/>
              <a:t>’</a:t>
            </a:r>
            <a:r>
              <a:rPr lang="en-US" sz="2200" dirty="0"/>
              <a:t>s private areas are just a few steps away </a:t>
            </a:r>
            <a:r>
              <a:rPr lang="en-US" sz="2200" dirty="0" smtClean="0"/>
              <a:t>!</a:t>
            </a:r>
            <a:endParaRPr lang="tr-TR" sz="2200" dirty="0" smtClean="0"/>
          </a:p>
          <a:p>
            <a:pPr indent="0" algn="just">
              <a:lnSpc>
                <a:spcPts val="2256"/>
              </a:lnSpc>
              <a:spcAft>
                <a:spcPts val="210"/>
              </a:spcAft>
              <a:buNone/>
            </a:pPr>
            <a:r>
              <a:rPr lang="tr-TR" sz="2200" dirty="0" smtClean="0"/>
              <a:t>	</a:t>
            </a:r>
            <a:r>
              <a:rPr lang="en-US" sz="2200" dirty="0" smtClean="0"/>
              <a:t>Services </a:t>
            </a:r>
            <a:r>
              <a:rPr lang="en-US" sz="2200" dirty="0"/>
              <a:t>that can be offered to visitors can be summarized as festivals, local productions, traditional and cultural activities and active participation in village social life.</a:t>
            </a:r>
            <a:endParaRPr lang="tr-TR" sz="2200" dirty="0"/>
          </a:p>
          <a:p>
            <a:pPr indent="0" algn="just">
              <a:lnSpc>
                <a:spcPts val="2256"/>
              </a:lnSpc>
              <a:spcAft>
                <a:spcPts val="210"/>
              </a:spcAft>
              <a:buNone/>
            </a:pPr>
            <a:endParaRPr lang="en-US" sz="2200" dirty="0"/>
          </a:p>
          <a:p>
            <a:pPr indent="0" algn="just">
              <a:lnSpc>
                <a:spcPts val="2256"/>
              </a:lnSpc>
              <a:spcAft>
                <a:spcPts val="210"/>
              </a:spcAft>
              <a:buNone/>
            </a:pPr>
            <a:endParaRPr lang="en-US" sz="2200" dirty="0"/>
          </a:p>
          <a:p>
            <a:pPr indent="0" algn="just">
              <a:spcBef>
                <a:spcPts val="600"/>
              </a:spcBef>
              <a:spcAft>
                <a:spcPts val="600"/>
              </a:spcAft>
              <a:buNone/>
            </a:pPr>
            <a:endParaRPr lang="en-US" sz="2400" dirty="0"/>
          </a:p>
          <a:p>
            <a:pPr indent="0">
              <a:spcBef>
                <a:spcPts val="1470"/>
              </a:spcBef>
              <a:spcAft>
                <a:spcPts val="1890"/>
              </a:spcAft>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309707"/>
            <a:ext cx="10758055" cy="1098118"/>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82549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619" y="910571"/>
            <a:ext cx="9861837" cy="5635335"/>
          </a:xfrm>
          <a:prstGeom prst="rect">
            <a:avLst/>
          </a:prstGeom>
        </p:spPr>
      </p:pic>
      <p:sp>
        <p:nvSpPr>
          <p:cNvPr id="5" name="Unvan 1"/>
          <p:cNvSpPr txBox="1">
            <a:spLocks/>
          </p:cNvSpPr>
          <p:nvPr/>
        </p:nvSpPr>
        <p:spPr>
          <a:xfrm>
            <a:off x="1969123" y="3272745"/>
            <a:ext cx="2798616" cy="474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latin typeface="Monotype Corsiva" panose="03010101010201010101" pitchFamily="66" charset="0"/>
              </a:rPr>
              <a:t>BULENDI</a:t>
            </a:r>
            <a:endParaRPr lang="tr-TR" sz="2800" b="1" dirty="0">
              <a:latin typeface="Monotype Corsiva" panose="03010101010201010101" pitchFamily="66" charset="0"/>
            </a:endParaRPr>
          </a:p>
        </p:txBody>
      </p:sp>
      <p:sp>
        <p:nvSpPr>
          <p:cNvPr id="10" name="Unvan 1"/>
          <p:cNvSpPr txBox="1">
            <a:spLocks/>
          </p:cNvSpPr>
          <p:nvPr/>
        </p:nvSpPr>
        <p:spPr>
          <a:xfrm>
            <a:off x="8706370" y="3324917"/>
            <a:ext cx="2302451" cy="4429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500" b="1" dirty="0" smtClean="0">
                <a:latin typeface="Monotype Corsiva" panose="03010101010201010101" pitchFamily="66" charset="0"/>
              </a:rPr>
              <a:t>BULENDI</a:t>
            </a:r>
            <a:endParaRPr lang="tr-TR" sz="2500" b="1" dirty="0">
              <a:latin typeface="Monotype Corsiva" panose="03010101010201010101" pitchFamily="66" charset="0"/>
            </a:endParaRPr>
          </a:p>
        </p:txBody>
      </p:sp>
    </p:spTree>
    <p:extLst>
      <p:ext uri="{BB962C8B-B14F-4D97-AF65-F5344CB8AC3E}">
        <p14:creationId xmlns:p14="http://schemas.microsoft.com/office/powerpoint/2010/main" val="589451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221672"/>
            <a:ext cx="11125199" cy="6498441"/>
          </a:xfrm>
        </p:spPr>
        <p:txBody>
          <a:bodyPr>
            <a:normAutofit/>
          </a:bodyPr>
          <a:lstStyle/>
          <a:p>
            <a:pPr indent="0" algn="just">
              <a:lnSpc>
                <a:spcPts val="1704"/>
              </a:lnSpc>
              <a:spcAft>
                <a:spcPts val="210"/>
              </a:spcAft>
              <a:buNone/>
            </a:pPr>
            <a:endParaRPr lang="en-US" sz="2400" dirty="0"/>
          </a:p>
          <a:p>
            <a:pPr indent="0" algn="just">
              <a:lnSpc>
                <a:spcPts val="2256"/>
              </a:lnSpc>
              <a:spcAft>
                <a:spcPts val="210"/>
              </a:spcAft>
              <a:buNone/>
            </a:pPr>
            <a:endParaRPr lang="en-US" sz="2400" dirty="0"/>
          </a:p>
          <a:p>
            <a:pPr indent="0">
              <a:spcBef>
                <a:spcPts val="1470"/>
              </a:spcBef>
              <a:spcAft>
                <a:spcPts val="1890"/>
              </a:spcAft>
              <a:buNone/>
            </a:pPr>
            <a:endParaRPr lang="tr-TR" sz="2400" dirty="0" smtClean="0"/>
          </a:p>
          <a:p>
            <a:pPr indent="0">
              <a:spcBef>
                <a:spcPts val="1470"/>
              </a:spcBef>
              <a:spcAft>
                <a:spcPts val="1890"/>
              </a:spcAft>
              <a:buNone/>
            </a:pPr>
            <a:endParaRPr lang="tr-TR" sz="2400" dirty="0" smtClean="0"/>
          </a:p>
          <a:p>
            <a:pPr indent="0">
              <a:spcBef>
                <a:spcPts val="1470"/>
              </a:spcBef>
              <a:spcAft>
                <a:spcPts val="1890"/>
              </a:spcAft>
              <a:buNone/>
            </a:pPr>
            <a:endParaRPr lang="tr-TR" sz="2400" dirty="0"/>
          </a:p>
          <a:p>
            <a:pPr indent="0">
              <a:spcBef>
                <a:spcPts val="1470"/>
              </a:spcBef>
              <a:spcAft>
                <a:spcPts val="1890"/>
              </a:spcAft>
              <a:buNone/>
            </a:pPr>
            <a:endParaRPr lang="tr-TR" sz="2400" dirty="0"/>
          </a:p>
          <a:p>
            <a:pPr indent="0" algn="just">
              <a:lnSpc>
                <a:spcPts val="1848"/>
              </a:lnSpc>
              <a:spcBef>
                <a:spcPts val="2100"/>
              </a:spcBef>
              <a:buNone/>
            </a:pPr>
            <a:r>
              <a:rPr lang="en-US" sz="2200" dirty="0" smtClean="0"/>
              <a:t>Since </a:t>
            </a:r>
            <a:r>
              <a:rPr lang="tr-TR" sz="2200" dirty="0" err="1" smtClean="0"/>
              <a:t>the</a:t>
            </a:r>
            <a:r>
              <a:rPr lang="tr-TR" sz="2200" dirty="0" smtClean="0"/>
              <a:t> </a:t>
            </a:r>
            <a:r>
              <a:rPr lang="tr-TR" sz="2200" dirty="0" err="1" smtClean="0"/>
              <a:t>year</a:t>
            </a:r>
            <a:r>
              <a:rPr lang="tr-TR" sz="2200" dirty="0" smtClean="0"/>
              <a:t> of </a:t>
            </a:r>
            <a:r>
              <a:rPr lang="en-US" sz="2200" dirty="0" smtClean="0"/>
              <a:t>2000</a:t>
            </a:r>
            <a:r>
              <a:rPr lang="en-US" sz="2200" dirty="0"/>
              <a:t>, BDK Group Financial Consulting </a:t>
            </a:r>
            <a:r>
              <a:rPr lang="en-US" sz="2200" dirty="0" smtClean="0"/>
              <a:t>Tic.</a:t>
            </a:r>
            <a:r>
              <a:rPr lang="tr-TR" sz="2200" dirty="0" smtClean="0"/>
              <a:t> </a:t>
            </a:r>
            <a:r>
              <a:rPr lang="en-US" sz="2200" dirty="0" smtClean="0"/>
              <a:t>A.S</a:t>
            </a:r>
            <a:r>
              <a:rPr lang="tr-TR" sz="2200" dirty="0" smtClean="0"/>
              <a:t>.</a:t>
            </a:r>
            <a:r>
              <a:rPr lang="en-US" sz="2200" dirty="0" smtClean="0"/>
              <a:t> </a:t>
            </a:r>
            <a:r>
              <a:rPr lang="en-US" sz="2200" dirty="0"/>
              <a:t>has been in communication with its customers with a </a:t>
            </a:r>
            <a:r>
              <a:rPr lang="en-US" sz="2200" dirty="0" smtClean="0"/>
              <a:t>humanistic </a:t>
            </a:r>
            <a:r>
              <a:rPr lang="en-US" sz="2200" dirty="0"/>
              <a:t>perspective beyond shopping </a:t>
            </a:r>
            <a:r>
              <a:rPr lang="en-US" sz="2200" dirty="0" smtClean="0"/>
              <a:t>with its ethical approaches in the construction industry. BDK Group Financial </a:t>
            </a:r>
            <a:r>
              <a:rPr lang="en-US" sz="2200" dirty="0"/>
              <a:t>Consulting Tic</a:t>
            </a:r>
            <a:r>
              <a:rPr lang="en-US" sz="2200" dirty="0" smtClean="0"/>
              <a:t>.</a:t>
            </a:r>
            <a:r>
              <a:rPr lang="tr-TR" sz="2200" dirty="0" smtClean="0"/>
              <a:t> </a:t>
            </a:r>
            <a:r>
              <a:rPr lang="en-US" sz="2200" dirty="0" smtClean="0"/>
              <a:t>A.S </a:t>
            </a:r>
            <a:r>
              <a:rPr lang="en-US" sz="2200" dirty="0"/>
              <a:t>with the idea of Joint Investor and which has the idea of "Strength comes from their work; signed a joint project on </a:t>
            </a:r>
            <a:r>
              <a:rPr lang="en-US" sz="2200" dirty="0" smtClean="0"/>
              <a:t>22</a:t>
            </a:r>
            <a:r>
              <a:rPr lang="tr-TR" sz="2200" dirty="0" smtClean="0"/>
              <a:t>.</a:t>
            </a:r>
            <a:r>
              <a:rPr lang="en-US" sz="2200" dirty="0" smtClean="0"/>
              <a:t>10</a:t>
            </a:r>
            <a:r>
              <a:rPr lang="tr-TR" sz="2200" dirty="0" smtClean="0"/>
              <a:t>.</a:t>
            </a:r>
            <a:r>
              <a:rPr lang="en-US" sz="2200" dirty="0" smtClean="0"/>
              <a:t>2020 </a:t>
            </a:r>
            <a:r>
              <a:rPr lang="en-US" sz="2200" dirty="0"/>
              <a:t>for a brand new project</a:t>
            </a:r>
            <a:r>
              <a:rPr lang="en-US" sz="2200" dirty="0" smtClean="0"/>
              <a:t>. </a:t>
            </a:r>
            <a:r>
              <a:rPr lang="en-US" sz="2200" dirty="0"/>
              <a:t>On behalf of all humanity, we have rebuilt the benefits of ecological life into our lives with the extraordinary life village.</a:t>
            </a:r>
          </a:p>
          <a:p>
            <a:pPr indent="0">
              <a:spcBef>
                <a:spcPts val="1470"/>
              </a:spcBef>
              <a:spcAft>
                <a:spcPts val="1890"/>
              </a:spcAft>
              <a:buNone/>
            </a:pPr>
            <a:endParaRPr lang="tr-TR" sz="24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239" y="489701"/>
            <a:ext cx="4383312" cy="360398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856" y="489701"/>
            <a:ext cx="5821680" cy="3603985"/>
          </a:xfrm>
          <a:prstGeom prst="rect">
            <a:avLst/>
          </a:prstGeom>
        </p:spPr>
      </p:pic>
      <p:sp>
        <p:nvSpPr>
          <p:cNvPr id="4" name="Altbilgi Yer Tutucusu 3"/>
          <p:cNvSpPr>
            <a:spLocks noGrp="1"/>
          </p:cNvSpPr>
          <p:nvPr>
            <p:ph type="ftr" sz="quarter" idx="11"/>
          </p:nvPr>
        </p:nvSpPr>
        <p:spPr>
          <a:xfrm>
            <a:off x="4080164" y="6231659"/>
            <a:ext cx="4114800" cy="365125"/>
          </a:xfrm>
        </p:spPr>
        <p:txBody>
          <a:bodyPr/>
          <a:lstStyle/>
          <a:p>
            <a:r>
              <a:rPr lang="tr-TR" sz="1600" smtClean="0">
                <a:solidFill>
                  <a:schemeClr val="tx1"/>
                </a:solidFill>
              </a:rPr>
              <a:t>info@bdkgrup.com.tr                                                                       bdkgrup.com.tr</a:t>
            </a:r>
            <a:endParaRPr lang="tr-TR" sz="1600" dirty="0">
              <a:solidFill>
                <a:schemeClr val="tx1"/>
              </a:solidFill>
            </a:endParaRPr>
          </a:p>
        </p:txBody>
      </p:sp>
    </p:spTree>
    <p:extLst>
      <p:ext uri="{BB962C8B-B14F-4D97-AF65-F5344CB8AC3E}">
        <p14:creationId xmlns:p14="http://schemas.microsoft.com/office/powerpoint/2010/main" val="3501397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221672"/>
            <a:ext cx="11125199" cy="6512957"/>
          </a:xfrm>
        </p:spPr>
        <p:txBody>
          <a:bodyPr>
            <a:noAutofit/>
          </a:bodyPr>
          <a:lstStyle/>
          <a:p>
            <a:pPr indent="0" algn="just">
              <a:lnSpc>
                <a:spcPts val="1704"/>
              </a:lnSpc>
              <a:spcAft>
                <a:spcPts val="210"/>
              </a:spcAft>
              <a:buNone/>
            </a:pPr>
            <a:endParaRPr lang="en-US" sz="2200" dirty="0"/>
          </a:p>
          <a:p>
            <a:pPr indent="0" algn="just">
              <a:lnSpc>
                <a:spcPts val="2256"/>
              </a:lnSpc>
              <a:spcAft>
                <a:spcPts val="210"/>
              </a:spcAft>
              <a:buNone/>
            </a:pPr>
            <a:endParaRPr lang="en-US" sz="2200" dirty="0"/>
          </a:p>
          <a:p>
            <a:pPr indent="0">
              <a:spcBef>
                <a:spcPts val="1470"/>
              </a:spcBef>
              <a:spcAft>
                <a:spcPts val="1890"/>
              </a:spcAft>
              <a:buNone/>
            </a:pPr>
            <a:endParaRPr lang="tr-TR" sz="2200" dirty="0" smtClean="0"/>
          </a:p>
          <a:p>
            <a:pPr indent="0">
              <a:spcBef>
                <a:spcPts val="1470"/>
              </a:spcBef>
              <a:spcAft>
                <a:spcPts val="1890"/>
              </a:spcAft>
              <a:buNone/>
            </a:pPr>
            <a:endParaRPr lang="tr-TR" sz="2200" dirty="0"/>
          </a:p>
          <a:p>
            <a:pPr indent="0">
              <a:spcBef>
                <a:spcPts val="1470"/>
              </a:spcBef>
              <a:spcAft>
                <a:spcPts val="1890"/>
              </a:spcAft>
              <a:buNone/>
            </a:pPr>
            <a:endParaRPr lang="tr-TR" sz="2200" dirty="0" smtClean="0"/>
          </a:p>
          <a:p>
            <a:pPr indent="0" algn="just">
              <a:spcBef>
                <a:spcPts val="600"/>
              </a:spcBef>
              <a:spcAft>
                <a:spcPts val="600"/>
              </a:spcAft>
              <a:buNone/>
            </a:pPr>
            <a:endParaRPr lang="tr-TR" sz="2200" b="1" dirty="0"/>
          </a:p>
          <a:p>
            <a:pPr indent="0" algn="just">
              <a:spcBef>
                <a:spcPts val="600"/>
              </a:spcBef>
              <a:spcAft>
                <a:spcPts val="600"/>
              </a:spcAft>
              <a:buNone/>
            </a:pPr>
            <a:r>
              <a:rPr lang="tr-TR" sz="2200" b="1" dirty="0" smtClean="0"/>
              <a:t>	</a:t>
            </a:r>
            <a:r>
              <a:rPr lang="en-US" sz="2200" dirty="0" smtClean="0"/>
              <a:t>We </a:t>
            </a:r>
            <a:r>
              <a:rPr lang="en-US" sz="2200" dirty="0"/>
              <a:t>have opened workshops that you will enjoy. Within the scope of the project, by the three-day program Workshops, Events and Training will be held. Leadership Program for Child and Youth Studies. Join us now! Contact us. take action . Be with us to progress on this path. Take your place in the healthy life village with </a:t>
            </a:r>
            <a:r>
              <a:rPr lang="en-US" sz="2200" u="sng" dirty="0" smtClean="0">
                <a:solidFill>
                  <a:srgbClr val="0070C0"/>
                </a:solidFill>
              </a:rPr>
              <a:t>www.b</a:t>
            </a:r>
            <a:r>
              <a:rPr lang="tr-TR" sz="2200" u="sng" dirty="0" err="1" smtClean="0">
                <a:solidFill>
                  <a:srgbClr val="0070C0"/>
                </a:solidFill>
              </a:rPr>
              <a:t>dkgroup</a:t>
            </a:r>
            <a:r>
              <a:rPr lang="en-US" sz="2200" u="sng" dirty="0" smtClean="0">
                <a:solidFill>
                  <a:srgbClr val="0070C0"/>
                </a:solidFill>
              </a:rPr>
              <a:t>.com</a:t>
            </a:r>
            <a:r>
              <a:rPr lang="tr-TR" sz="2200" u="sng" dirty="0" smtClean="0">
                <a:solidFill>
                  <a:srgbClr val="0070C0"/>
                </a:solidFill>
              </a:rPr>
              <a:t>.tr</a:t>
            </a:r>
            <a:r>
              <a:rPr lang="en-US" sz="2200" dirty="0" smtClean="0"/>
              <a:t> </a:t>
            </a:r>
            <a:r>
              <a:rPr lang="tr-TR" sz="2200" dirty="0"/>
              <a:t>a</a:t>
            </a:r>
            <a:r>
              <a:rPr lang="en-US" sz="2200" dirty="0" err="1" smtClean="0"/>
              <a:t>nd</a:t>
            </a:r>
            <a:r>
              <a:rPr lang="en-US" sz="2200" dirty="0" smtClean="0"/>
              <a:t> </a:t>
            </a:r>
            <a:r>
              <a:rPr lang="en-US" sz="2200" dirty="0"/>
              <a:t>request the details, don't be late.</a:t>
            </a:r>
          </a:p>
          <a:p>
            <a:pPr indent="0" algn="just">
              <a:spcBef>
                <a:spcPts val="600"/>
              </a:spcBef>
              <a:spcAft>
                <a:spcPts val="600"/>
              </a:spcAft>
              <a:buNone/>
            </a:pPr>
            <a:r>
              <a:rPr lang="tr-TR" sz="2200" dirty="0" smtClean="0">
                <a:solidFill>
                  <a:srgbClr val="293E1A"/>
                </a:solidFill>
              </a:rPr>
              <a:t>	</a:t>
            </a:r>
            <a:r>
              <a:rPr lang="tr-TR" sz="2200" dirty="0" err="1" smtClean="0">
                <a:solidFill>
                  <a:srgbClr val="293E1A"/>
                </a:solidFill>
              </a:rPr>
              <a:t>We</a:t>
            </a:r>
            <a:r>
              <a:rPr lang="tr-TR" sz="2200" dirty="0" smtClean="0">
                <a:solidFill>
                  <a:srgbClr val="FF0000"/>
                </a:solidFill>
              </a:rPr>
              <a:t> </a:t>
            </a:r>
            <a:r>
              <a:rPr lang="en-US" sz="2200" dirty="0" smtClean="0"/>
              <a:t>focus </a:t>
            </a:r>
            <a:r>
              <a:rPr lang="en-US" sz="2200" dirty="0"/>
              <a:t>on the environment of buildings and their relationship with people. The aim of sustainable architecture is to produce buildings with minimum energy consumption and minimum damage to the environment</a:t>
            </a:r>
            <a:r>
              <a:rPr lang="en-US" sz="2200" dirty="0" smtClean="0"/>
              <a:t>.</a:t>
            </a:r>
            <a:endParaRPr lang="en-US" sz="2200" dirty="0"/>
          </a:p>
          <a:p>
            <a:pPr indent="0">
              <a:spcBef>
                <a:spcPts val="1470"/>
              </a:spcBef>
              <a:spcAft>
                <a:spcPts val="1890"/>
              </a:spcAft>
              <a:buNone/>
            </a:pPr>
            <a:endParaRPr lang="tr-TR" sz="22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286" y="391494"/>
            <a:ext cx="4475621" cy="3116532"/>
          </a:xfrm>
          <a:prstGeom prst="rect">
            <a:avLst/>
          </a:prstGeom>
        </p:spPr>
      </p:pic>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89087" y="421370"/>
            <a:ext cx="3917043" cy="3086656"/>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199" y="421370"/>
            <a:ext cx="2764732" cy="3086656"/>
          </a:xfrm>
          <a:prstGeom prst="rect">
            <a:avLst/>
          </a:prstGeom>
        </p:spPr>
      </p:pic>
      <p:sp>
        <p:nvSpPr>
          <p:cNvPr id="4" name="Altbilgi Yer Tutucusu 3"/>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443320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00914" y="415635"/>
            <a:ext cx="6168573" cy="6442365"/>
          </a:xfrm>
        </p:spPr>
        <p:txBody>
          <a:bodyPr>
            <a:normAutofit lnSpcReduction="10000"/>
          </a:bodyPr>
          <a:lstStyle/>
          <a:p>
            <a:pPr indent="0" algn="just">
              <a:spcBef>
                <a:spcPts val="1470"/>
              </a:spcBef>
              <a:spcAft>
                <a:spcPts val="1890"/>
              </a:spcAft>
              <a:buNone/>
            </a:pPr>
            <a:r>
              <a:rPr lang="en-US" sz="2200" dirty="0" smtClean="0"/>
              <a:t>We </a:t>
            </a:r>
            <a:r>
              <a:rPr lang="en-US" sz="2200" dirty="0"/>
              <a:t>have prepared some of the special areas for you to get rid of your past in the nature with the oxygen tank in the </a:t>
            </a:r>
            <a:r>
              <a:rPr lang="en-US" sz="2200" dirty="0" err="1"/>
              <a:t>Kaz</a:t>
            </a:r>
            <a:r>
              <a:rPr lang="tr-TR" sz="2200" dirty="0"/>
              <a:t> </a:t>
            </a:r>
            <a:r>
              <a:rPr lang="tr-TR" sz="2200" dirty="0" err="1"/>
              <a:t>Mountains</a:t>
            </a:r>
            <a:r>
              <a:rPr lang="tr-TR" sz="2200" dirty="0"/>
              <a:t>.</a:t>
            </a:r>
            <a:r>
              <a:rPr lang="en-US" sz="2200" dirty="0"/>
              <a:t> to make you live the most meaningful times in your life. We have opened a country cafe for those who miss </a:t>
            </a:r>
            <a:r>
              <a:rPr lang="en-US" sz="2200" dirty="0" smtClean="0"/>
              <a:t>coffee</a:t>
            </a:r>
            <a:r>
              <a:rPr lang="tr-TR" sz="2200" dirty="0" smtClean="0"/>
              <a:t>.</a:t>
            </a:r>
          </a:p>
          <a:p>
            <a:pPr indent="0" algn="just">
              <a:spcBef>
                <a:spcPts val="1470"/>
              </a:spcBef>
              <a:spcAft>
                <a:spcPts val="1890"/>
              </a:spcAft>
              <a:buNone/>
            </a:pPr>
            <a:endParaRPr lang="tr-TR" sz="2200" dirty="0" smtClean="0"/>
          </a:p>
          <a:p>
            <a:pPr indent="0" algn="just">
              <a:spcBef>
                <a:spcPts val="1470"/>
              </a:spcBef>
              <a:spcAft>
                <a:spcPts val="1890"/>
              </a:spcAft>
              <a:buNone/>
            </a:pPr>
            <a:r>
              <a:rPr lang="en-US" sz="2200" dirty="0" smtClean="0"/>
              <a:t>One </a:t>
            </a:r>
            <a:r>
              <a:rPr lang="en-US" sz="2200" dirty="0"/>
              <a:t>of the most important features of sustainable architecture is to give priority to renewable energy sources and to use energy effectively in the area where it is located. Sustainable architecture is architecture that aims to minimize the environmental impact of buildings in the use of materials, energy, development space and ecosystem in general. Sustainable architecture uses a conscious approach to energy and ecological conservation in the design of the built </a:t>
            </a:r>
            <a:r>
              <a:rPr lang="en-US" sz="2200" dirty="0" smtClean="0"/>
              <a:t>environment.</a:t>
            </a:r>
            <a:endParaRPr lang="tr-TR" sz="2200" dirty="0" smtClean="0"/>
          </a:p>
          <a:p>
            <a:pPr indent="0">
              <a:spcBef>
                <a:spcPts val="1470"/>
              </a:spcBef>
              <a:spcAft>
                <a:spcPts val="1890"/>
              </a:spcAft>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8" y="213462"/>
            <a:ext cx="4296228" cy="2862631"/>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58" y="3243087"/>
            <a:ext cx="4296228" cy="3068735"/>
          </a:xfrm>
          <a:prstGeom prst="rect">
            <a:avLst/>
          </a:prstGeom>
        </p:spPr>
      </p:pic>
      <p:sp>
        <p:nvSpPr>
          <p:cNvPr id="4" name="Altbilgi Yer Tutucusu 3"/>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188188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13829" y="415635"/>
            <a:ext cx="6255657" cy="6594765"/>
          </a:xfrm>
        </p:spPr>
        <p:txBody>
          <a:bodyPr>
            <a:normAutofit/>
          </a:bodyPr>
          <a:lstStyle/>
          <a:p>
            <a:pPr indent="0" algn="just">
              <a:spcBef>
                <a:spcPts val="1470"/>
              </a:spcBef>
              <a:spcAft>
                <a:spcPts val="1890"/>
              </a:spcAft>
              <a:buNone/>
            </a:pPr>
            <a:r>
              <a:rPr lang="tr-TR" sz="2200" dirty="0" smtClean="0"/>
              <a:t>                                                                                           </a:t>
            </a:r>
            <a:r>
              <a:rPr lang="en-US" sz="2200" dirty="0" smtClean="0"/>
              <a:t>In </a:t>
            </a:r>
            <a:r>
              <a:rPr lang="en-US" sz="2200" dirty="0" err="1"/>
              <a:t>Bulendi</a:t>
            </a:r>
            <a:r>
              <a:rPr lang="en-US" sz="2200" dirty="0"/>
              <a:t> Handicraft Workshops you have all to design where you can reflect your free spirit or build your own </a:t>
            </a:r>
            <a:r>
              <a:rPr lang="en-US" sz="2200" dirty="0" err="1"/>
              <a:t>ideas.You</a:t>
            </a:r>
            <a:r>
              <a:rPr lang="en-US" sz="2200" dirty="0"/>
              <a:t> will regain your rhythmic life energy in to your whole soul in the life village. In the unique nature of the </a:t>
            </a:r>
            <a:r>
              <a:rPr lang="en-US" sz="2200" dirty="0" err="1"/>
              <a:t>Kazdag</a:t>
            </a:r>
            <a:r>
              <a:rPr lang="en-US" sz="2200" dirty="0"/>
              <a:t> Mountains, you will feel safe and your whole body's cells have been renewed</a:t>
            </a:r>
            <a:r>
              <a:rPr lang="en-US" sz="2200" dirty="0" smtClean="0"/>
              <a:t>.</a:t>
            </a:r>
            <a:endParaRPr lang="tr-TR" sz="2200" dirty="0" smtClean="0"/>
          </a:p>
          <a:p>
            <a:pPr indent="0" algn="just">
              <a:spcBef>
                <a:spcPts val="1470"/>
              </a:spcBef>
              <a:spcAft>
                <a:spcPts val="1890"/>
              </a:spcAft>
              <a:buNone/>
            </a:pPr>
            <a:endParaRPr lang="tr-TR" sz="2200" dirty="0" smtClean="0"/>
          </a:p>
          <a:p>
            <a:pPr indent="0" algn="just">
              <a:spcBef>
                <a:spcPts val="1470"/>
              </a:spcBef>
              <a:spcAft>
                <a:spcPts val="1890"/>
              </a:spcAft>
              <a:buNone/>
            </a:pPr>
            <a:r>
              <a:rPr lang="en-US" sz="2200" dirty="0" smtClean="0"/>
              <a:t>For </a:t>
            </a:r>
            <a:r>
              <a:rPr lang="en-US" sz="2200" dirty="0"/>
              <a:t>BDK Group the idea of sustainability or ecological agriculture is to ensure that our use of currently available resources to not have detrimental effects on our collective well-being or not to make it impossible to obtain resources for other applications in the long run</a:t>
            </a:r>
            <a:r>
              <a:rPr lang="en-US" sz="2200" dirty="0" smtClean="0"/>
              <a:t>.</a:t>
            </a:r>
            <a:endParaRPr lang="tr-TR" sz="2200" dirty="0" smtClean="0"/>
          </a:p>
          <a:p>
            <a:pPr indent="0" algn="just">
              <a:spcBef>
                <a:spcPts val="1470"/>
              </a:spcBef>
              <a:spcAft>
                <a:spcPts val="1890"/>
              </a:spcAft>
              <a:buNone/>
            </a:pPr>
            <a:endParaRPr lang="tr-TR" sz="2400" dirty="0"/>
          </a:p>
          <a:p>
            <a:pPr indent="0" algn="just">
              <a:spcBef>
                <a:spcPts val="1470"/>
              </a:spcBef>
              <a:spcAft>
                <a:spcPts val="1890"/>
              </a:spcAft>
              <a:buNone/>
            </a:pPr>
            <a:endParaRPr lang="en-US" sz="2200" dirty="0"/>
          </a:p>
          <a:p>
            <a:pPr indent="0">
              <a:spcBef>
                <a:spcPts val="1470"/>
              </a:spcBef>
              <a:spcAft>
                <a:spcPts val="1890"/>
              </a:spcAft>
              <a:buNone/>
            </a:pPr>
            <a:endParaRPr lang="tr-TR" sz="2400" dirty="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22578" t="14617" r="22947" b="19657"/>
          <a:stretch/>
        </p:blipFill>
        <p:spPr>
          <a:xfrm>
            <a:off x="610916" y="415635"/>
            <a:ext cx="4542971" cy="2784765"/>
          </a:xfrm>
          <a:prstGeom prst="rect">
            <a:avLst/>
          </a:prstGeo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0915" y="3451486"/>
            <a:ext cx="4542971" cy="3105116"/>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499208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221673"/>
            <a:ext cx="11125199" cy="5955290"/>
          </a:xfrm>
        </p:spPr>
        <p:txBody>
          <a:bodyPr>
            <a:normAutofit/>
          </a:bodyPr>
          <a:lstStyle/>
          <a:p>
            <a:pPr indent="0">
              <a:buNone/>
            </a:pPr>
            <a:endParaRPr lang="tr-TR" sz="2000" b="1" dirty="0" smtClean="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55" y="215403"/>
            <a:ext cx="4869542" cy="3031833"/>
          </a:xfrm>
          <a:prstGeom prst="rect">
            <a:avLst/>
          </a:prstGeom>
        </p:spPr>
      </p:pic>
      <p:sp>
        <p:nvSpPr>
          <p:cNvPr id="6" name="İçerik Yer Tutucusu 2"/>
          <p:cNvSpPr txBox="1">
            <a:spLocks/>
          </p:cNvSpPr>
          <p:nvPr/>
        </p:nvSpPr>
        <p:spPr>
          <a:xfrm>
            <a:off x="5413829" y="415635"/>
            <a:ext cx="6255657" cy="6442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buNone/>
            </a:pPr>
            <a:endParaRPr lang="tr-TR" sz="2400" dirty="0" smtClean="0"/>
          </a:p>
          <a:p>
            <a:pPr indent="0" algn="just">
              <a:buNone/>
            </a:pPr>
            <a:r>
              <a:rPr lang="en-US" sz="2200" dirty="0" smtClean="0"/>
              <a:t>We </a:t>
            </a:r>
            <a:r>
              <a:rPr lang="en-US" sz="2200" dirty="0"/>
              <a:t>also built a golf course for golf </a:t>
            </a:r>
            <a:r>
              <a:rPr lang="en-US" sz="2200" dirty="0" smtClean="0"/>
              <a:t>pleasure</a:t>
            </a:r>
            <a:r>
              <a:rPr lang="tr-TR" sz="2200" dirty="0" smtClean="0"/>
              <a:t>.</a:t>
            </a:r>
            <a:r>
              <a:rPr lang="en-US" sz="2200" dirty="0" smtClean="0"/>
              <a:t>Our </a:t>
            </a:r>
            <a:r>
              <a:rPr lang="en-US" sz="2200" dirty="0"/>
              <a:t>project is specially designed for you to suspend the times you always say </a:t>
            </a:r>
            <a:r>
              <a:rPr lang="en-US" sz="2200" dirty="0" err="1"/>
              <a:t>tomorrow,in</a:t>
            </a:r>
            <a:r>
              <a:rPr lang="en-US" sz="2200" dirty="0"/>
              <a:t> this way you add your hobbies for your and your close </a:t>
            </a:r>
            <a:r>
              <a:rPr lang="en-US" sz="2200" dirty="0" err="1"/>
              <a:t>friends's</a:t>
            </a:r>
            <a:r>
              <a:rPr lang="en-US" sz="2200" dirty="0"/>
              <a:t> life.</a:t>
            </a:r>
          </a:p>
          <a:p>
            <a:pPr indent="0">
              <a:buNone/>
            </a:pPr>
            <a:endParaRPr lang="en-US" sz="2400" dirty="0"/>
          </a:p>
          <a:p>
            <a:pPr indent="0" algn="just">
              <a:lnSpc>
                <a:spcPts val="1824"/>
              </a:lnSpc>
              <a:spcAft>
                <a:spcPts val="210"/>
              </a:spcAft>
              <a:buNone/>
            </a:pPr>
            <a:endParaRPr lang="tr-TR" sz="2400" dirty="0" smtClean="0"/>
          </a:p>
          <a:p>
            <a:pPr indent="0" algn="just">
              <a:lnSpc>
                <a:spcPts val="1824"/>
              </a:lnSpc>
              <a:spcAft>
                <a:spcPts val="210"/>
              </a:spcAft>
              <a:buNone/>
            </a:pPr>
            <a:endParaRPr lang="tr-TR" sz="2400" dirty="0"/>
          </a:p>
          <a:p>
            <a:pPr indent="0" algn="just">
              <a:lnSpc>
                <a:spcPts val="1824"/>
              </a:lnSpc>
              <a:spcAft>
                <a:spcPts val="210"/>
              </a:spcAft>
              <a:buNone/>
            </a:pPr>
            <a:endParaRPr lang="tr-TR" sz="2400" dirty="0" smtClean="0"/>
          </a:p>
          <a:p>
            <a:pPr indent="0" algn="just">
              <a:lnSpc>
                <a:spcPts val="1824"/>
              </a:lnSpc>
              <a:spcAft>
                <a:spcPts val="210"/>
              </a:spcAft>
              <a:buNone/>
            </a:pPr>
            <a:endParaRPr lang="tr-TR" sz="2200" dirty="0" smtClean="0"/>
          </a:p>
          <a:p>
            <a:pPr indent="0" algn="just">
              <a:lnSpc>
                <a:spcPts val="1824"/>
              </a:lnSpc>
              <a:spcAft>
                <a:spcPts val="210"/>
              </a:spcAft>
              <a:buNone/>
            </a:pPr>
            <a:r>
              <a:rPr lang="en-US" sz="2200" dirty="0" smtClean="0"/>
              <a:t>How </a:t>
            </a:r>
            <a:r>
              <a:rPr lang="en-US" sz="2200" dirty="0"/>
              <a:t>many times have you experienced the most beautiful feelings in the world, how many novels have you read? We are determined to rebuild your life from the ground </a:t>
            </a:r>
            <a:r>
              <a:rPr lang="en-US" sz="2200" dirty="0" smtClean="0"/>
              <a:t>up.</a:t>
            </a:r>
            <a:r>
              <a:rPr lang="tr-TR" sz="2200" dirty="0" smtClean="0"/>
              <a:t> </a:t>
            </a:r>
            <a:r>
              <a:rPr lang="en-US" sz="2200" dirty="0" smtClean="0"/>
              <a:t>We </a:t>
            </a:r>
            <a:r>
              <a:rPr lang="en-US" sz="2200" dirty="0"/>
              <a:t>opened a library where you can read rare books.</a:t>
            </a:r>
          </a:p>
          <a:p>
            <a:pPr indent="0" algn="just">
              <a:spcBef>
                <a:spcPts val="1470"/>
              </a:spcBef>
              <a:spcAft>
                <a:spcPts val="1890"/>
              </a:spcAft>
              <a:buFont typeface="Arial" panose="020B0604020202020204" pitchFamily="34" charset="0"/>
              <a:buNone/>
            </a:pPr>
            <a:endParaRPr lang="tr-TR" sz="2200" dirty="0" smtClean="0"/>
          </a:p>
          <a:p>
            <a:pPr indent="0" algn="just">
              <a:spcBef>
                <a:spcPts val="1470"/>
              </a:spcBef>
              <a:spcAft>
                <a:spcPts val="1890"/>
              </a:spcAft>
              <a:buFont typeface="Arial" panose="020B0604020202020204" pitchFamily="34" charset="0"/>
              <a:buNone/>
            </a:pPr>
            <a:endParaRPr lang="tr-TR" sz="2400" dirty="0" smtClean="0"/>
          </a:p>
          <a:p>
            <a:pPr indent="0" algn="just">
              <a:spcBef>
                <a:spcPts val="1470"/>
              </a:spcBef>
              <a:spcAft>
                <a:spcPts val="1890"/>
              </a:spcAft>
              <a:buFont typeface="Arial" panose="020B0604020202020204" pitchFamily="34" charset="0"/>
              <a:buNone/>
            </a:pPr>
            <a:endParaRPr lang="en-US" sz="2200" dirty="0" smtClean="0"/>
          </a:p>
          <a:p>
            <a:pPr indent="0">
              <a:spcBef>
                <a:spcPts val="1470"/>
              </a:spcBef>
              <a:spcAft>
                <a:spcPts val="1890"/>
              </a:spcAft>
              <a:buFont typeface="Arial" panose="020B0604020202020204" pitchFamily="34" charset="0"/>
              <a:buNone/>
            </a:pPr>
            <a:endParaRPr lang="tr-TR" sz="2400"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5" y="3473060"/>
            <a:ext cx="4869542" cy="3120621"/>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206110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10943" y="221673"/>
            <a:ext cx="6685311" cy="5955290"/>
          </a:xfrm>
        </p:spPr>
        <p:txBody>
          <a:bodyPr>
            <a:normAutofit/>
          </a:bodyPr>
          <a:lstStyle/>
          <a:p>
            <a:pPr indent="0" algn="just">
              <a:lnSpc>
                <a:spcPts val="1704"/>
              </a:lnSpc>
              <a:spcAft>
                <a:spcPts val="2100"/>
              </a:spcAft>
              <a:buNone/>
            </a:pPr>
            <a:endParaRPr lang="tr-TR" sz="2000" dirty="0" smtClean="0"/>
          </a:p>
          <a:p>
            <a:pPr indent="0" algn="just">
              <a:lnSpc>
                <a:spcPct val="80000"/>
              </a:lnSpc>
              <a:spcBef>
                <a:spcPts val="600"/>
              </a:spcBef>
              <a:spcAft>
                <a:spcPts val="600"/>
              </a:spcAft>
              <a:buNone/>
            </a:pPr>
            <a:r>
              <a:rPr lang="en-US" sz="2200" dirty="0" smtClean="0"/>
              <a:t>Have </a:t>
            </a:r>
            <a:r>
              <a:rPr lang="en-US" sz="2200" dirty="0"/>
              <a:t>you ever thought about how many beautiful! Sundays have passed in our lives that we wanted to enjoy but we couldn't? We turned every day into a Sunday from the vegetables you grew from your own garden for </a:t>
            </a:r>
            <a:r>
              <a:rPr lang="en-US" sz="2200" dirty="0" err="1"/>
              <a:t>you.We</a:t>
            </a:r>
            <a:r>
              <a:rPr lang="en-US" sz="2200" dirty="0"/>
              <a:t> have reserved a picnic area to revive the picnics that are enjoyed on Sundays</a:t>
            </a:r>
            <a:r>
              <a:rPr lang="en-US" sz="2200" dirty="0" smtClean="0"/>
              <a:t>.</a:t>
            </a:r>
            <a:endParaRPr lang="tr-TR" sz="2200" dirty="0" smtClean="0"/>
          </a:p>
          <a:p>
            <a:pPr indent="0" algn="just">
              <a:lnSpc>
                <a:spcPts val="1704"/>
              </a:lnSpc>
              <a:spcAft>
                <a:spcPts val="2100"/>
              </a:spcAft>
              <a:buNone/>
            </a:pPr>
            <a:endParaRPr lang="tr-TR" sz="2000" dirty="0"/>
          </a:p>
          <a:p>
            <a:pPr indent="0" algn="just">
              <a:lnSpc>
                <a:spcPts val="1704"/>
              </a:lnSpc>
              <a:spcAft>
                <a:spcPts val="2100"/>
              </a:spcAft>
              <a:buNone/>
            </a:pPr>
            <a:endParaRPr lang="tr-TR" sz="2000" dirty="0" smtClean="0"/>
          </a:p>
          <a:p>
            <a:pPr indent="0" algn="just">
              <a:lnSpc>
                <a:spcPct val="80000"/>
              </a:lnSpc>
              <a:spcBef>
                <a:spcPts val="600"/>
              </a:spcBef>
              <a:spcAft>
                <a:spcPts val="600"/>
              </a:spcAft>
              <a:buNone/>
            </a:pPr>
            <a:endParaRPr lang="tr-TR" sz="2200" dirty="0" smtClean="0"/>
          </a:p>
          <a:p>
            <a:pPr indent="0" algn="just">
              <a:lnSpc>
                <a:spcPct val="80000"/>
              </a:lnSpc>
              <a:spcBef>
                <a:spcPts val="600"/>
              </a:spcBef>
              <a:spcAft>
                <a:spcPts val="600"/>
              </a:spcAft>
              <a:buNone/>
            </a:pPr>
            <a:r>
              <a:rPr lang="en-US" sz="2200" dirty="0" smtClean="0"/>
              <a:t>We </a:t>
            </a:r>
            <a:r>
              <a:rPr lang="en-US" sz="2200" dirty="0"/>
              <a:t>made playgrounds for </a:t>
            </a:r>
            <a:r>
              <a:rPr lang="en-US" sz="2200" dirty="0" smtClean="0"/>
              <a:t>children.</a:t>
            </a:r>
            <a:r>
              <a:rPr lang="tr-TR" sz="2200" dirty="0" smtClean="0"/>
              <a:t> </a:t>
            </a:r>
            <a:r>
              <a:rPr lang="en-US" sz="2200" dirty="0" smtClean="0"/>
              <a:t>We </a:t>
            </a:r>
            <a:r>
              <a:rPr lang="en-US" sz="2200" dirty="0"/>
              <a:t>have carefully designed every moment for your children and </a:t>
            </a:r>
            <a:r>
              <a:rPr lang="en-US" sz="2200" dirty="0" err="1"/>
              <a:t>grandchildren.We</a:t>
            </a:r>
            <a:r>
              <a:rPr lang="en-US" sz="2200" dirty="0"/>
              <a:t> have prepared active playgrounds for every day with a childish excitement and hope.</a:t>
            </a:r>
          </a:p>
          <a:p>
            <a:pPr indent="0" algn="just">
              <a:lnSpc>
                <a:spcPts val="1704"/>
              </a:lnSpc>
              <a:spcAft>
                <a:spcPts val="2100"/>
              </a:spcAft>
              <a:buNone/>
            </a:pPr>
            <a:endParaRPr lang="en-US"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78" y="221673"/>
            <a:ext cx="4108765" cy="2856254"/>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78" y="3406609"/>
            <a:ext cx="4108765" cy="2770354"/>
          </a:xfrm>
          <a:prstGeom prst="rect">
            <a:avLst/>
          </a:prstGeom>
        </p:spPr>
      </p:pic>
      <p:sp>
        <p:nvSpPr>
          <p:cNvPr id="2" name="Altbilgi Yer Tutucusu 1"/>
          <p:cNvSpPr>
            <a:spLocks noGrp="1"/>
          </p:cNvSpPr>
          <p:nvPr>
            <p:ph type="ftr" sz="quarter" idx="11"/>
          </p:nvPr>
        </p:nvSpPr>
        <p:spPr/>
        <p:txBody>
          <a:bodyPr/>
          <a:lstStyle/>
          <a:p>
            <a:r>
              <a:rPr lang="tr-TR" sz="1600" smtClean="0">
                <a:solidFill>
                  <a:schemeClr val="tx1"/>
                </a:solidFill>
              </a:rPr>
              <a:t>info@bdkgrup.com.tr                                                                       bdkgrup.com.tr</a:t>
            </a:r>
            <a:endParaRPr lang="tr-TR" sz="1600" dirty="0">
              <a:solidFill>
                <a:schemeClr val="tx1"/>
              </a:solidFill>
            </a:endParaRPr>
          </a:p>
        </p:txBody>
      </p:sp>
    </p:spTree>
    <p:extLst>
      <p:ext uri="{BB962C8B-B14F-4D97-AF65-F5344CB8AC3E}">
        <p14:creationId xmlns:p14="http://schemas.microsoft.com/office/powerpoint/2010/main" val="2634209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10943" y="221673"/>
            <a:ext cx="6685311" cy="5955290"/>
          </a:xfrm>
        </p:spPr>
        <p:txBody>
          <a:bodyPr>
            <a:normAutofit/>
          </a:bodyPr>
          <a:lstStyle/>
          <a:p>
            <a:pPr indent="0" algn="just">
              <a:lnSpc>
                <a:spcPts val="1704"/>
              </a:lnSpc>
              <a:spcAft>
                <a:spcPts val="2100"/>
              </a:spcAft>
              <a:buNone/>
            </a:pPr>
            <a:endParaRPr lang="tr-TR" sz="2000" dirty="0" smtClean="0"/>
          </a:p>
          <a:p>
            <a:pPr indent="0" algn="just">
              <a:lnSpc>
                <a:spcPts val="1800"/>
              </a:lnSpc>
              <a:spcBef>
                <a:spcPts val="1470"/>
              </a:spcBef>
              <a:buNone/>
            </a:pPr>
            <a:r>
              <a:rPr lang="en-US" sz="2200" dirty="0"/>
              <a:t>Wouldn't you like to start every day with the help of our most successful teachers and doctor's control, which is necessary to calm and relax our whole body and soul in our joints with tension and resentment every day of our lives?</a:t>
            </a:r>
          </a:p>
          <a:p>
            <a:pPr indent="0" algn="just">
              <a:spcAft>
                <a:spcPts val="2100"/>
              </a:spcAft>
              <a:buNone/>
            </a:pPr>
            <a:r>
              <a:rPr lang="en-US" sz="2200" dirty="0"/>
              <a:t>Therapeutic massages are waiting for you to calm down and relax.</a:t>
            </a:r>
          </a:p>
          <a:p>
            <a:pPr indent="0" algn="just">
              <a:lnSpc>
                <a:spcPts val="1704"/>
              </a:lnSpc>
              <a:spcAft>
                <a:spcPts val="2100"/>
              </a:spcAft>
              <a:buNone/>
            </a:pPr>
            <a:endParaRPr lang="tr-TR" sz="2000" dirty="0"/>
          </a:p>
          <a:p>
            <a:pPr indent="0" algn="just">
              <a:lnSpc>
                <a:spcPts val="1656"/>
              </a:lnSpc>
              <a:spcBef>
                <a:spcPts val="2100"/>
              </a:spcBef>
              <a:buNone/>
            </a:pPr>
            <a:r>
              <a:rPr lang="en-US" sz="2200" dirty="0" smtClean="0"/>
              <a:t>There </a:t>
            </a:r>
            <a:r>
              <a:rPr lang="en-US" sz="2200" dirty="0"/>
              <a:t>is a swimming pool for those who cannot get away from the beauty of the water. Think about how much we say water is life and take it into our lives....</a:t>
            </a:r>
          </a:p>
          <a:p>
            <a:pPr indent="0" algn="just">
              <a:lnSpc>
                <a:spcPts val="1872"/>
              </a:lnSpc>
              <a:buNone/>
            </a:pPr>
            <a:r>
              <a:rPr lang="en-US" sz="2200" dirty="0"/>
              <a:t>Even our body has 60% of water. Swimming will make our whole body and body always fit and renewed . The most beautiful swimming activity is specially designed for you.</a:t>
            </a:r>
          </a:p>
          <a:p>
            <a:pPr indent="0" algn="just">
              <a:lnSpc>
                <a:spcPts val="1704"/>
              </a:lnSpc>
              <a:spcAft>
                <a:spcPts val="2100"/>
              </a:spcAft>
              <a:buNone/>
            </a:pPr>
            <a:endParaRPr lang="en-US"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77" y="270405"/>
            <a:ext cx="4108765" cy="2928913"/>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76" y="3449783"/>
            <a:ext cx="4108765" cy="3034144"/>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138610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10943" y="221673"/>
            <a:ext cx="6685311" cy="5955290"/>
          </a:xfrm>
        </p:spPr>
        <p:txBody>
          <a:bodyPr>
            <a:normAutofit/>
          </a:bodyPr>
          <a:lstStyle/>
          <a:p>
            <a:pPr indent="0" algn="just">
              <a:lnSpc>
                <a:spcPts val="1704"/>
              </a:lnSpc>
              <a:spcAft>
                <a:spcPts val="2100"/>
              </a:spcAft>
              <a:buNone/>
            </a:pPr>
            <a:endParaRPr lang="tr-TR" sz="2000" dirty="0" smtClean="0"/>
          </a:p>
          <a:p>
            <a:pPr indent="0" algn="just">
              <a:lnSpc>
                <a:spcPts val="1560"/>
              </a:lnSpc>
              <a:buNone/>
            </a:pPr>
            <a:endParaRPr lang="tr-TR" sz="2000" b="1" dirty="0" smtClean="0"/>
          </a:p>
          <a:p>
            <a:pPr indent="0" algn="just">
              <a:lnSpc>
                <a:spcPts val="1560"/>
              </a:lnSpc>
              <a:buNone/>
            </a:pPr>
            <a:endParaRPr lang="tr-TR" sz="2000" b="1" dirty="0"/>
          </a:p>
          <a:p>
            <a:pPr indent="0" algn="just">
              <a:lnSpc>
                <a:spcPct val="80000"/>
              </a:lnSpc>
              <a:spcBef>
                <a:spcPts val="600"/>
              </a:spcBef>
              <a:spcAft>
                <a:spcPts val="600"/>
              </a:spcAft>
              <a:buNone/>
            </a:pPr>
            <a:r>
              <a:rPr lang="en-US" sz="2200" dirty="0" smtClean="0"/>
              <a:t>We </a:t>
            </a:r>
            <a:r>
              <a:rPr lang="en-US" sz="2200" dirty="0"/>
              <a:t>have straw in our </a:t>
            </a:r>
            <a:r>
              <a:rPr lang="en-US" sz="2200" dirty="0" err="1"/>
              <a:t>roomswill</a:t>
            </a:r>
            <a:r>
              <a:rPr lang="en-US" sz="2200" dirty="0"/>
              <a:t> open the bronchi by sweating for who find the sauna hot.</a:t>
            </a:r>
          </a:p>
          <a:p>
            <a:pPr indent="0" algn="just">
              <a:lnSpc>
                <a:spcPts val="1704"/>
              </a:lnSpc>
              <a:spcAft>
                <a:spcPts val="2100"/>
              </a:spcAft>
              <a:buNone/>
            </a:pPr>
            <a:endParaRPr lang="tr-TR" sz="2000" dirty="0"/>
          </a:p>
          <a:p>
            <a:pPr indent="0" algn="just">
              <a:lnSpc>
                <a:spcPts val="1704"/>
              </a:lnSpc>
              <a:spcAft>
                <a:spcPts val="2100"/>
              </a:spcAft>
              <a:buNone/>
            </a:pPr>
            <a:endParaRPr lang="tr-TR" sz="2000" dirty="0" smtClean="0"/>
          </a:p>
          <a:p>
            <a:pPr indent="0" algn="just">
              <a:lnSpc>
                <a:spcPts val="1536"/>
              </a:lnSpc>
              <a:buNone/>
            </a:pPr>
            <a:endParaRPr lang="tr-TR" sz="2000" b="1" dirty="0" smtClean="0"/>
          </a:p>
          <a:p>
            <a:pPr indent="0" algn="just">
              <a:lnSpc>
                <a:spcPts val="1536"/>
              </a:lnSpc>
              <a:buNone/>
            </a:pPr>
            <a:endParaRPr lang="tr-TR" sz="2000" b="1" dirty="0"/>
          </a:p>
          <a:p>
            <a:pPr indent="0" algn="just">
              <a:lnSpc>
                <a:spcPct val="80000"/>
              </a:lnSpc>
              <a:spcBef>
                <a:spcPts val="600"/>
              </a:spcBef>
              <a:spcAft>
                <a:spcPts val="600"/>
              </a:spcAft>
              <a:buNone/>
            </a:pPr>
            <a:endParaRPr lang="tr-TR" sz="2200" dirty="0" smtClean="0"/>
          </a:p>
          <a:p>
            <a:pPr indent="0" algn="just">
              <a:lnSpc>
                <a:spcPct val="80000"/>
              </a:lnSpc>
              <a:spcBef>
                <a:spcPts val="600"/>
              </a:spcBef>
              <a:spcAft>
                <a:spcPts val="600"/>
              </a:spcAft>
              <a:buNone/>
            </a:pPr>
            <a:endParaRPr lang="tr-TR" sz="2200" dirty="0"/>
          </a:p>
          <a:p>
            <a:pPr indent="0" algn="just">
              <a:lnSpc>
                <a:spcPct val="80000"/>
              </a:lnSpc>
              <a:spcBef>
                <a:spcPts val="600"/>
              </a:spcBef>
              <a:spcAft>
                <a:spcPts val="600"/>
              </a:spcAft>
              <a:buNone/>
            </a:pPr>
            <a:r>
              <a:rPr lang="en-US" sz="2200" dirty="0" smtClean="0"/>
              <a:t>You </a:t>
            </a:r>
            <a:r>
              <a:rPr lang="en-US" sz="2200" dirty="0"/>
              <a:t>will come out with a healthy breath from the salt rooms that are the solution to respiratory problems.</a:t>
            </a:r>
          </a:p>
          <a:p>
            <a:pPr indent="0" algn="just">
              <a:lnSpc>
                <a:spcPts val="1872"/>
              </a:lnSpc>
              <a:buNone/>
            </a:pPr>
            <a:endParaRPr lang="en-US" sz="2000" dirty="0"/>
          </a:p>
          <a:p>
            <a:pPr indent="0" algn="just">
              <a:lnSpc>
                <a:spcPts val="1704"/>
              </a:lnSpc>
              <a:spcAft>
                <a:spcPts val="2100"/>
              </a:spcAft>
              <a:buNone/>
            </a:pPr>
            <a:endParaRPr lang="en-US"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98" y="370775"/>
            <a:ext cx="4109943" cy="2728171"/>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97" y="3657600"/>
            <a:ext cx="4109943" cy="2784763"/>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1858686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10943" y="221673"/>
            <a:ext cx="6685311" cy="5955290"/>
          </a:xfrm>
        </p:spPr>
        <p:txBody>
          <a:bodyPr>
            <a:normAutofit/>
          </a:bodyPr>
          <a:lstStyle/>
          <a:p>
            <a:pPr indent="0" algn="just">
              <a:lnSpc>
                <a:spcPts val="1704"/>
              </a:lnSpc>
              <a:spcAft>
                <a:spcPts val="2100"/>
              </a:spcAft>
              <a:buNone/>
            </a:pPr>
            <a:endParaRPr lang="tr-TR" sz="2000" dirty="0" smtClean="0"/>
          </a:p>
          <a:p>
            <a:pPr indent="0" algn="just">
              <a:lnSpc>
                <a:spcPts val="1560"/>
              </a:lnSpc>
              <a:buNone/>
            </a:pPr>
            <a:endParaRPr lang="tr-TR" sz="2000" dirty="0" smtClean="0"/>
          </a:p>
          <a:p>
            <a:pPr indent="0" algn="just">
              <a:lnSpc>
                <a:spcPts val="1560"/>
              </a:lnSpc>
              <a:buNone/>
            </a:pPr>
            <a:endParaRPr lang="tr-TR" sz="2000" dirty="0"/>
          </a:p>
          <a:p>
            <a:pPr indent="0" algn="just">
              <a:lnSpc>
                <a:spcPct val="80000"/>
              </a:lnSpc>
              <a:spcBef>
                <a:spcPts val="600"/>
              </a:spcBef>
              <a:spcAft>
                <a:spcPts val="600"/>
              </a:spcAft>
              <a:buNone/>
            </a:pPr>
            <a:r>
              <a:rPr lang="en-US" sz="2200" dirty="0" smtClean="0"/>
              <a:t>We </a:t>
            </a:r>
            <a:r>
              <a:rPr lang="en-US" sz="2200" dirty="0"/>
              <a:t>have straw in our </a:t>
            </a:r>
            <a:r>
              <a:rPr lang="en-US" sz="2200" dirty="0" err="1"/>
              <a:t>roomswill</a:t>
            </a:r>
            <a:r>
              <a:rPr lang="en-US" sz="2200" dirty="0"/>
              <a:t> open the bronchi by sweating for who find the sauna hot.</a:t>
            </a:r>
          </a:p>
          <a:p>
            <a:pPr indent="0" algn="just">
              <a:lnSpc>
                <a:spcPts val="1704"/>
              </a:lnSpc>
              <a:spcAft>
                <a:spcPts val="2100"/>
              </a:spcAft>
              <a:buNone/>
            </a:pPr>
            <a:endParaRPr lang="tr-TR" sz="2000" dirty="0"/>
          </a:p>
          <a:p>
            <a:pPr indent="0" algn="just">
              <a:lnSpc>
                <a:spcPts val="1704"/>
              </a:lnSpc>
              <a:spcAft>
                <a:spcPts val="2100"/>
              </a:spcAft>
              <a:buNone/>
            </a:pPr>
            <a:endParaRPr lang="tr-TR" sz="2000" dirty="0" smtClean="0"/>
          </a:p>
          <a:p>
            <a:pPr indent="0" algn="just">
              <a:lnSpc>
                <a:spcPts val="1656"/>
              </a:lnSpc>
              <a:spcBef>
                <a:spcPts val="2100"/>
              </a:spcBef>
              <a:buNone/>
            </a:pPr>
            <a:endParaRPr lang="tr-TR" sz="2000" dirty="0" smtClean="0"/>
          </a:p>
          <a:p>
            <a:pPr indent="0">
              <a:buNone/>
            </a:pPr>
            <a:endParaRPr lang="tr-TR" sz="2200" dirty="0" smtClean="0"/>
          </a:p>
          <a:p>
            <a:pPr indent="0">
              <a:buNone/>
            </a:pPr>
            <a:endParaRPr lang="tr-TR" sz="2200" dirty="0"/>
          </a:p>
          <a:p>
            <a:pPr indent="0">
              <a:lnSpc>
                <a:spcPct val="80000"/>
              </a:lnSpc>
              <a:spcBef>
                <a:spcPts val="600"/>
              </a:spcBef>
              <a:spcAft>
                <a:spcPts val="600"/>
              </a:spcAft>
              <a:buNone/>
            </a:pPr>
            <a:r>
              <a:rPr lang="en-US" sz="2200" dirty="0" smtClean="0"/>
              <a:t>Real </a:t>
            </a:r>
            <a:r>
              <a:rPr lang="en-US" sz="2200" dirty="0"/>
              <a:t>tandoor ovens where you can cook your own traditional meals.</a:t>
            </a:r>
          </a:p>
          <a:p>
            <a:pPr indent="0" algn="just">
              <a:lnSpc>
                <a:spcPts val="1704"/>
              </a:lnSpc>
              <a:spcAft>
                <a:spcPts val="2100"/>
              </a:spcAft>
              <a:buNone/>
            </a:pPr>
            <a:endParaRPr lang="en-US"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97" y="445338"/>
            <a:ext cx="4109943" cy="2579044"/>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97" y="3667851"/>
            <a:ext cx="4096361" cy="2509111"/>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755075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10943" y="221672"/>
            <a:ext cx="6685311" cy="6636327"/>
          </a:xfrm>
        </p:spPr>
        <p:txBody>
          <a:bodyPr>
            <a:normAutofit/>
          </a:bodyPr>
          <a:lstStyle/>
          <a:p>
            <a:pPr indent="0" algn="just">
              <a:lnSpc>
                <a:spcPts val="1704"/>
              </a:lnSpc>
              <a:spcAft>
                <a:spcPts val="2100"/>
              </a:spcAft>
              <a:buNone/>
            </a:pPr>
            <a:endParaRPr lang="tr-TR" sz="2000" dirty="0" smtClean="0"/>
          </a:p>
          <a:p>
            <a:pPr indent="0" algn="just">
              <a:lnSpc>
                <a:spcPts val="1560"/>
              </a:lnSpc>
              <a:buNone/>
            </a:pPr>
            <a:endParaRPr lang="tr-TR" sz="2000" dirty="0" smtClean="0"/>
          </a:p>
          <a:p>
            <a:pPr indent="0">
              <a:buNone/>
            </a:pPr>
            <a:r>
              <a:rPr lang="en-US" sz="2200" dirty="0" smtClean="0"/>
              <a:t>We </a:t>
            </a:r>
            <a:r>
              <a:rPr lang="en-US" sz="2200" dirty="0"/>
              <a:t>also thought of places where your pets can throw their energy away.</a:t>
            </a:r>
          </a:p>
          <a:p>
            <a:pPr indent="0" algn="just">
              <a:lnSpc>
                <a:spcPts val="1704"/>
              </a:lnSpc>
              <a:spcAft>
                <a:spcPts val="2100"/>
              </a:spcAft>
              <a:buNone/>
            </a:pPr>
            <a:endParaRPr lang="tr-TR" sz="2000" dirty="0"/>
          </a:p>
          <a:p>
            <a:pPr indent="0" algn="just">
              <a:lnSpc>
                <a:spcPts val="1704"/>
              </a:lnSpc>
              <a:spcAft>
                <a:spcPts val="2100"/>
              </a:spcAft>
              <a:buNone/>
            </a:pPr>
            <a:endParaRPr lang="tr-TR" sz="2000" dirty="0" smtClean="0"/>
          </a:p>
          <a:p>
            <a:pPr indent="0" algn="just">
              <a:lnSpc>
                <a:spcPts val="1656"/>
              </a:lnSpc>
              <a:spcBef>
                <a:spcPts val="2100"/>
              </a:spcBef>
              <a:buNone/>
            </a:pPr>
            <a:endParaRPr lang="tr-TR" sz="2000" dirty="0" smtClean="0"/>
          </a:p>
          <a:p>
            <a:pPr indent="0" algn="just">
              <a:lnSpc>
                <a:spcPts val="1656"/>
              </a:lnSpc>
              <a:spcBef>
                <a:spcPts val="2100"/>
              </a:spcBef>
              <a:buNone/>
            </a:pPr>
            <a:endParaRPr lang="tr-TR" sz="2000" dirty="0" smtClean="0"/>
          </a:p>
          <a:p>
            <a:pPr indent="0" algn="just">
              <a:lnSpc>
                <a:spcPct val="80000"/>
              </a:lnSpc>
              <a:spcBef>
                <a:spcPts val="600"/>
              </a:spcBef>
              <a:spcAft>
                <a:spcPts val="600"/>
              </a:spcAft>
              <a:buNone/>
            </a:pPr>
            <a:endParaRPr lang="tr-TR" sz="2200" dirty="0" smtClean="0"/>
          </a:p>
          <a:p>
            <a:pPr indent="0" algn="just">
              <a:lnSpc>
                <a:spcPct val="80000"/>
              </a:lnSpc>
              <a:spcBef>
                <a:spcPts val="600"/>
              </a:spcBef>
              <a:spcAft>
                <a:spcPts val="600"/>
              </a:spcAft>
              <a:buNone/>
            </a:pPr>
            <a:r>
              <a:rPr lang="en-US" sz="2200" dirty="0" smtClean="0"/>
              <a:t>Rest </a:t>
            </a:r>
            <a:r>
              <a:rPr lang="en-US" sz="2200" dirty="0"/>
              <a:t>your soul always. Wishing you wake up to peaceful and happy tomorrows with your spouse by music concerts and courses are waiting for you.</a:t>
            </a:r>
          </a:p>
          <a:p>
            <a:pPr indent="0" algn="just">
              <a:lnSpc>
                <a:spcPts val="1704"/>
              </a:lnSpc>
              <a:spcAft>
                <a:spcPts val="2100"/>
              </a:spcAft>
              <a:buNone/>
            </a:pPr>
            <a:endParaRPr lang="en-US"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510" y="429491"/>
            <a:ext cx="4098848" cy="257694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326" y="3463635"/>
            <a:ext cx="4113074" cy="2867891"/>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428269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71055" y="1690687"/>
            <a:ext cx="11125199" cy="4959495"/>
          </a:xfrm>
        </p:spPr>
        <p:txBody>
          <a:bodyPr>
            <a:normAutofit/>
          </a:bodyPr>
          <a:lstStyle/>
          <a:p>
            <a:pPr indent="0" algn="just">
              <a:spcBef>
                <a:spcPts val="1470"/>
              </a:spcBef>
              <a:spcAft>
                <a:spcPts val="1890"/>
              </a:spcAft>
              <a:buNone/>
            </a:pPr>
            <a:r>
              <a:rPr lang="tr-TR" sz="2400" b="1" dirty="0" smtClean="0"/>
              <a:t>	ABOUT BDK GROUP</a:t>
            </a:r>
            <a:endParaRPr lang="tr-TR" sz="2400" b="1" dirty="0"/>
          </a:p>
          <a:p>
            <a:pPr indent="0" algn="just">
              <a:spcBef>
                <a:spcPts val="600"/>
              </a:spcBef>
              <a:spcAft>
                <a:spcPts val="600"/>
              </a:spcAft>
              <a:buNone/>
            </a:pPr>
            <a:r>
              <a:rPr lang="tr-TR" sz="2200" dirty="0" smtClean="0"/>
              <a:t>	</a:t>
            </a:r>
            <a:r>
              <a:rPr lang="en-US" sz="2200" dirty="0" smtClean="0"/>
              <a:t>The </a:t>
            </a:r>
            <a:r>
              <a:rPr lang="en-US" sz="2200" dirty="0"/>
              <a:t>service sector has existed almost since the existence of civilized societies.</a:t>
            </a:r>
          </a:p>
          <a:p>
            <a:pPr indent="0" algn="just">
              <a:spcBef>
                <a:spcPts val="600"/>
              </a:spcBef>
              <a:spcAft>
                <a:spcPts val="600"/>
              </a:spcAft>
              <a:buNone/>
            </a:pPr>
            <a:r>
              <a:rPr lang="tr-TR" sz="2200" dirty="0" smtClean="0"/>
              <a:t>	</a:t>
            </a:r>
            <a:r>
              <a:rPr lang="en-US" sz="2200" dirty="0" smtClean="0"/>
              <a:t>The </a:t>
            </a:r>
            <a:r>
              <a:rPr lang="en-US" sz="2200" dirty="0"/>
              <a:t>common thought in service is development and change. Developing, sharing and transferring knowledge, which is the basic rule of progress, </a:t>
            </a:r>
            <a:r>
              <a:rPr lang="en-US" sz="2200" dirty="0" smtClean="0"/>
              <a:t>also </a:t>
            </a:r>
            <a:r>
              <a:rPr lang="en-US" sz="2200" dirty="0"/>
              <a:t>forms the basis of BDK Group Financial Consulting. BDK Group Financial Consulting works to serve humanity with its humanistic structure and to transfer knowledge to the future</a:t>
            </a:r>
            <a:r>
              <a:rPr lang="en-US" sz="2200" dirty="0" smtClean="0"/>
              <a:t>.</a:t>
            </a:r>
            <a:endParaRPr lang="tr-TR" sz="2200" dirty="0" smtClean="0"/>
          </a:p>
          <a:p>
            <a:pPr indent="0" algn="just">
              <a:spcBef>
                <a:spcPts val="600"/>
              </a:spcBef>
              <a:spcAft>
                <a:spcPts val="600"/>
              </a:spcAft>
              <a:buNone/>
            </a:pPr>
            <a:r>
              <a:rPr lang="tr-TR" sz="2400" b="1" dirty="0" smtClean="0">
                <a:solidFill>
                  <a:schemeClr val="accent6">
                    <a:lumMod val="50000"/>
                  </a:schemeClr>
                </a:solidFill>
              </a:rPr>
              <a:t> 	</a:t>
            </a:r>
            <a:r>
              <a:rPr lang="en-US" sz="2400" b="1" dirty="0" smtClean="0"/>
              <a:t>OUR </a:t>
            </a:r>
            <a:r>
              <a:rPr lang="en-US" sz="2400" b="1" dirty="0"/>
              <a:t>POINT OF VIEW</a:t>
            </a:r>
          </a:p>
          <a:p>
            <a:pPr indent="0" algn="just">
              <a:spcBef>
                <a:spcPts val="600"/>
              </a:spcBef>
              <a:spcAft>
                <a:spcPts val="600"/>
              </a:spcAft>
              <a:buNone/>
            </a:pPr>
            <a:r>
              <a:rPr lang="tr-TR" sz="2200" dirty="0" smtClean="0"/>
              <a:t>	</a:t>
            </a:r>
            <a:r>
              <a:rPr lang="en-US" sz="2200" dirty="0" smtClean="0"/>
              <a:t>BDK </a:t>
            </a:r>
            <a:r>
              <a:rPr lang="en-US" sz="2200" dirty="0"/>
              <a:t>Group believes that the financial consultancy, real estate and real estate-based financing sector will gain great importance in Turkey. For long years already it is at the top of the list of Turkish economy. Real estate-based sectors are also indispensable parts of the world economy. The increase in the use of real estate as a financial resource in our country is the most important indicator that supports this idea. We see that foreign capital does not only purchase real estate, also </a:t>
            </a:r>
            <a:r>
              <a:rPr lang="en-US" sz="2200" dirty="0">
                <a:solidFill>
                  <a:srgbClr val="1F2023"/>
                </a:solidFill>
              </a:rPr>
              <a:t>professional service companies are positioned in our country.</a:t>
            </a:r>
          </a:p>
          <a:p>
            <a:pPr indent="0" algn="just">
              <a:lnSpc>
                <a:spcPct val="80000"/>
              </a:lnSpc>
              <a:spcBef>
                <a:spcPts val="600"/>
              </a:spcBef>
              <a:spcAft>
                <a:spcPts val="600"/>
              </a:spcAft>
              <a:buNone/>
            </a:pPr>
            <a:endParaRPr lang="en-US" sz="2200" dirty="0"/>
          </a:p>
          <a:p>
            <a:pPr indent="0">
              <a:spcBef>
                <a:spcPts val="1470"/>
              </a:spcBef>
              <a:spcAft>
                <a:spcPts val="1890"/>
              </a:spcAft>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365125"/>
            <a:ext cx="10758055" cy="1098118"/>
          </a:xfrm>
          <a:prstGeom prst="rect">
            <a:avLst/>
          </a:prstGeom>
        </p:spPr>
      </p:pic>
    </p:spTree>
    <p:extLst>
      <p:ext uri="{BB962C8B-B14F-4D97-AF65-F5344CB8AC3E}">
        <p14:creationId xmlns:p14="http://schemas.microsoft.com/office/powerpoint/2010/main" val="201576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10943" y="221673"/>
            <a:ext cx="6685311" cy="5955290"/>
          </a:xfrm>
        </p:spPr>
        <p:txBody>
          <a:bodyPr>
            <a:normAutofit/>
          </a:bodyPr>
          <a:lstStyle/>
          <a:p>
            <a:pPr indent="0" algn="just">
              <a:lnSpc>
                <a:spcPts val="1704"/>
              </a:lnSpc>
              <a:spcAft>
                <a:spcPts val="2100"/>
              </a:spcAft>
              <a:buNone/>
            </a:pPr>
            <a:endParaRPr lang="tr-TR" sz="2000" dirty="0" smtClean="0"/>
          </a:p>
          <a:p>
            <a:pPr indent="0" algn="just">
              <a:lnSpc>
                <a:spcPts val="1560"/>
              </a:lnSpc>
              <a:buNone/>
            </a:pPr>
            <a:endParaRPr lang="tr-TR" sz="2000" dirty="0" smtClean="0"/>
          </a:p>
          <a:p>
            <a:pPr indent="0" algn="just">
              <a:lnSpc>
                <a:spcPts val="1776"/>
              </a:lnSpc>
              <a:buNone/>
            </a:pPr>
            <a:endParaRPr lang="tr-TR" sz="2000" b="1" dirty="0" smtClean="0"/>
          </a:p>
          <a:p>
            <a:pPr indent="0" algn="just">
              <a:lnSpc>
                <a:spcPct val="80000"/>
              </a:lnSpc>
              <a:spcBef>
                <a:spcPts val="600"/>
              </a:spcBef>
              <a:spcAft>
                <a:spcPts val="600"/>
              </a:spcAft>
              <a:buNone/>
            </a:pPr>
            <a:r>
              <a:rPr lang="en-US" sz="2200" dirty="0" smtClean="0"/>
              <a:t>We </a:t>
            </a:r>
            <a:r>
              <a:rPr lang="en-US" sz="2200" dirty="0"/>
              <a:t>have prepared nature, and culture walks for those who can't get enough of travelling .</a:t>
            </a:r>
          </a:p>
          <a:p>
            <a:pPr indent="0" algn="just">
              <a:lnSpc>
                <a:spcPts val="1704"/>
              </a:lnSpc>
              <a:spcAft>
                <a:spcPts val="2100"/>
              </a:spcAft>
              <a:buNone/>
            </a:pPr>
            <a:endParaRPr lang="tr-TR" sz="2000" dirty="0"/>
          </a:p>
          <a:p>
            <a:pPr indent="0" algn="just">
              <a:lnSpc>
                <a:spcPts val="1704"/>
              </a:lnSpc>
              <a:spcAft>
                <a:spcPts val="2100"/>
              </a:spcAft>
              <a:buNone/>
            </a:pPr>
            <a:endParaRPr lang="tr-TR" sz="2000" dirty="0" smtClean="0"/>
          </a:p>
          <a:p>
            <a:pPr indent="0" algn="just">
              <a:lnSpc>
                <a:spcPts val="1656"/>
              </a:lnSpc>
              <a:spcBef>
                <a:spcPts val="2100"/>
              </a:spcBef>
              <a:buNone/>
            </a:pPr>
            <a:endParaRPr lang="tr-TR" sz="2000" dirty="0" smtClean="0"/>
          </a:p>
          <a:p>
            <a:pPr indent="0" algn="just">
              <a:lnSpc>
                <a:spcPts val="1704"/>
              </a:lnSpc>
              <a:spcAft>
                <a:spcPts val="2100"/>
              </a:spcAft>
              <a:buNone/>
            </a:pPr>
            <a:endParaRPr lang="tr-TR" sz="2000" b="1" dirty="0" smtClean="0"/>
          </a:p>
          <a:p>
            <a:pPr indent="0" algn="just">
              <a:lnSpc>
                <a:spcPct val="80000"/>
              </a:lnSpc>
              <a:spcBef>
                <a:spcPts val="600"/>
              </a:spcBef>
              <a:spcAft>
                <a:spcPts val="600"/>
              </a:spcAft>
              <a:buNone/>
            </a:pPr>
            <a:r>
              <a:rPr lang="en-US" sz="2200" dirty="0" smtClean="0"/>
              <a:t>You </a:t>
            </a:r>
            <a:r>
              <a:rPr lang="en-US" sz="2200" dirty="0"/>
              <a:t>will not be able to understand how the time passes with enjoyable intelligence games that you will play with your friends.</a:t>
            </a:r>
          </a:p>
          <a:p>
            <a:pPr indent="0" algn="just">
              <a:lnSpc>
                <a:spcPts val="1704"/>
              </a:lnSpc>
              <a:spcAft>
                <a:spcPts val="2100"/>
              </a:spcAft>
              <a:buNone/>
            </a:pPr>
            <a:endParaRPr lang="en-US"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62" y="641215"/>
            <a:ext cx="4087309" cy="2558103"/>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62" y="3822493"/>
            <a:ext cx="4057988" cy="2507109"/>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4175582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10943" y="221673"/>
            <a:ext cx="6685311" cy="5955290"/>
          </a:xfrm>
        </p:spPr>
        <p:txBody>
          <a:bodyPr>
            <a:normAutofit/>
          </a:bodyPr>
          <a:lstStyle/>
          <a:p>
            <a:pPr indent="0" algn="just">
              <a:lnSpc>
                <a:spcPts val="1704"/>
              </a:lnSpc>
              <a:spcAft>
                <a:spcPts val="2100"/>
              </a:spcAft>
              <a:buNone/>
            </a:pPr>
            <a:endParaRPr lang="tr-TR" sz="2000" dirty="0" smtClean="0"/>
          </a:p>
          <a:p>
            <a:pPr indent="0" algn="just">
              <a:lnSpc>
                <a:spcPts val="1560"/>
              </a:lnSpc>
              <a:buNone/>
            </a:pPr>
            <a:endParaRPr lang="tr-TR" sz="2000" dirty="0" smtClean="0"/>
          </a:p>
          <a:p>
            <a:pPr indent="0" algn="just">
              <a:lnSpc>
                <a:spcPts val="1776"/>
              </a:lnSpc>
              <a:buNone/>
            </a:pPr>
            <a:endParaRPr lang="tr-TR" sz="2000" b="1" dirty="0" smtClean="0"/>
          </a:p>
          <a:p>
            <a:pPr indent="0" algn="just">
              <a:lnSpc>
                <a:spcPct val="80000"/>
              </a:lnSpc>
              <a:spcBef>
                <a:spcPts val="600"/>
              </a:spcBef>
              <a:spcAft>
                <a:spcPts val="600"/>
              </a:spcAft>
              <a:buNone/>
            </a:pPr>
            <a:r>
              <a:rPr lang="en-US" sz="2200" dirty="0"/>
              <a:t>We have created a different stress relief environment for people who love paintball.</a:t>
            </a:r>
          </a:p>
          <a:p>
            <a:pPr indent="0" algn="just">
              <a:lnSpc>
                <a:spcPct val="80000"/>
              </a:lnSpc>
              <a:spcBef>
                <a:spcPts val="600"/>
              </a:spcBef>
              <a:spcAft>
                <a:spcPts val="600"/>
              </a:spcAft>
              <a:buNone/>
            </a:pPr>
            <a:endParaRPr lang="tr-TR" sz="2200" dirty="0"/>
          </a:p>
          <a:p>
            <a:pPr indent="0" algn="just">
              <a:lnSpc>
                <a:spcPct val="80000"/>
              </a:lnSpc>
              <a:spcBef>
                <a:spcPts val="600"/>
              </a:spcBef>
              <a:spcAft>
                <a:spcPts val="600"/>
              </a:spcAft>
              <a:buNone/>
            </a:pPr>
            <a:endParaRPr lang="tr-TR" sz="2200" dirty="0" smtClean="0"/>
          </a:p>
          <a:p>
            <a:pPr indent="0" algn="just">
              <a:lnSpc>
                <a:spcPct val="80000"/>
              </a:lnSpc>
              <a:spcBef>
                <a:spcPts val="600"/>
              </a:spcBef>
              <a:spcAft>
                <a:spcPts val="600"/>
              </a:spcAft>
              <a:buNone/>
            </a:pPr>
            <a:endParaRPr lang="tr-TR" sz="2200" dirty="0" smtClean="0"/>
          </a:p>
          <a:p>
            <a:pPr indent="0" algn="just">
              <a:lnSpc>
                <a:spcPct val="80000"/>
              </a:lnSpc>
              <a:spcBef>
                <a:spcPts val="600"/>
              </a:spcBef>
              <a:spcAft>
                <a:spcPts val="600"/>
              </a:spcAft>
              <a:buNone/>
            </a:pPr>
            <a:endParaRPr lang="tr-TR" sz="2200" dirty="0" smtClean="0"/>
          </a:p>
          <a:p>
            <a:pPr indent="0" algn="just">
              <a:lnSpc>
                <a:spcPct val="80000"/>
              </a:lnSpc>
              <a:spcBef>
                <a:spcPts val="600"/>
              </a:spcBef>
              <a:spcAft>
                <a:spcPts val="600"/>
              </a:spcAft>
              <a:buNone/>
            </a:pPr>
            <a:endParaRPr lang="tr-TR" sz="2200" dirty="0" smtClean="0"/>
          </a:p>
          <a:p>
            <a:pPr indent="0" algn="just">
              <a:lnSpc>
                <a:spcPct val="80000"/>
              </a:lnSpc>
              <a:spcBef>
                <a:spcPts val="600"/>
              </a:spcBef>
              <a:spcAft>
                <a:spcPts val="600"/>
              </a:spcAft>
              <a:buNone/>
            </a:pPr>
            <a:r>
              <a:rPr lang="en-US" sz="2200" dirty="0" smtClean="0"/>
              <a:t>We </a:t>
            </a:r>
            <a:r>
              <a:rPr lang="en-US" sz="2200" dirty="0"/>
              <a:t>have also prepared a suitable environment for people who love horse </a:t>
            </a:r>
            <a:r>
              <a:rPr lang="en-US" sz="2200" dirty="0" smtClean="0"/>
              <a:t>riding</a:t>
            </a:r>
            <a:endParaRPr lang="en-US" sz="2200" dirty="0"/>
          </a:p>
          <a:p>
            <a:pPr indent="0" algn="just">
              <a:lnSpc>
                <a:spcPts val="1704"/>
              </a:lnSpc>
              <a:spcAft>
                <a:spcPts val="2100"/>
              </a:spcAft>
              <a:buNone/>
            </a:pPr>
            <a:endParaRPr lang="en-US"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62" y="623455"/>
            <a:ext cx="4032378" cy="2604654"/>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69" y="3569809"/>
            <a:ext cx="4094471" cy="2607154"/>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564921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221673"/>
            <a:ext cx="11125199" cy="6499802"/>
          </a:xfrm>
        </p:spPr>
        <p:txBody>
          <a:bodyPr>
            <a:normAutofit/>
          </a:bodyPr>
          <a:lstStyle/>
          <a:p>
            <a:pPr indent="0">
              <a:spcAft>
                <a:spcPts val="630"/>
              </a:spcAft>
              <a:buNone/>
            </a:pPr>
            <a:r>
              <a:rPr lang="tr-TR" sz="2400" b="1" dirty="0" smtClean="0"/>
              <a:t>	</a:t>
            </a:r>
            <a:r>
              <a:rPr lang="en-US" sz="2400" b="1" u="sng" dirty="0" smtClean="0"/>
              <a:t>BULENDI </a:t>
            </a:r>
            <a:r>
              <a:rPr lang="tr-TR" sz="2400" b="1" u="sng" dirty="0" smtClean="0"/>
              <a:t>HEALTH </a:t>
            </a:r>
            <a:r>
              <a:rPr lang="en-US" sz="2400" b="1" u="sng" dirty="0" smtClean="0"/>
              <a:t>LIFE</a:t>
            </a:r>
            <a:endParaRPr lang="en-US" sz="2400" b="1" u="sng" dirty="0"/>
          </a:p>
          <a:p>
            <a:pPr indent="0" algn="just">
              <a:lnSpc>
                <a:spcPts val="2256"/>
              </a:lnSpc>
              <a:buNone/>
            </a:pPr>
            <a:r>
              <a:rPr lang="tr-TR" sz="2200" dirty="0" smtClean="0"/>
              <a:t>	</a:t>
            </a:r>
            <a:r>
              <a:rPr lang="en-US" sz="2200" dirty="0" smtClean="0"/>
              <a:t>Health </a:t>
            </a:r>
            <a:r>
              <a:rPr lang="en-US" sz="2200" dirty="0"/>
              <a:t>is the most precious treasure of human being. Moreover, with today's opportunities, it is possible to lead an energetic, happy and enjoyable life. 24/7 supervision of doctors and nurses, psychologist, physiotherapist and dietician when needed</a:t>
            </a:r>
            <a:r>
              <a:rPr lang="en-US" sz="2200" dirty="0" smtClean="0"/>
              <a:t>. </a:t>
            </a:r>
            <a:r>
              <a:rPr lang="en-US" sz="2200" dirty="0"/>
              <a:t>Ready ambulance for 24 hours a </a:t>
            </a:r>
            <a:r>
              <a:rPr lang="en-US" sz="2200" dirty="0" smtClean="0"/>
              <a:t>day.</a:t>
            </a:r>
            <a:r>
              <a:rPr lang="tr-TR" sz="2200" dirty="0" smtClean="0"/>
              <a:t> </a:t>
            </a:r>
            <a:r>
              <a:rPr lang="en-US" sz="2200" dirty="0" smtClean="0"/>
              <a:t>All </a:t>
            </a:r>
            <a:r>
              <a:rPr lang="en-US" sz="2200" dirty="0"/>
              <a:t>with the assurance of </a:t>
            </a:r>
            <a:r>
              <a:rPr lang="en-US" sz="2200" dirty="0" err="1" smtClean="0"/>
              <a:t>BULENDi</a:t>
            </a:r>
            <a:r>
              <a:rPr lang="en-US" sz="2200" dirty="0" smtClean="0"/>
              <a:t> </a:t>
            </a:r>
            <a:r>
              <a:rPr lang="en-US" sz="2200" dirty="0"/>
              <a:t>Health </a:t>
            </a:r>
            <a:r>
              <a:rPr lang="en-US" sz="2200" dirty="0" smtClean="0"/>
              <a:t>Group.</a:t>
            </a:r>
            <a:endParaRPr lang="en-US" sz="22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smtClean="0"/>
          </a:p>
          <a:p>
            <a:pPr indent="0">
              <a:spcBef>
                <a:spcPts val="1470"/>
              </a:spcBef>
              <a:spcAft>
                <a:spcPts val="1890"/>
              </a:spcAft>
              <a:buNone/>
            </a:pPr>
            <a:endParaRPr lang="tr-TR" sz="2000" dirty="0" smtClean="0"/>
          </a:p>
          <a:p>
            <a:pPr indent="0" algn="just">
              <a:spcBef>
                <a:spcPts val="1470"/>
              </a:spcBef>
              <a:spcAft>
                <a:spcPts val="1890"/>
              </a:spcAft>
              <a:buNone/>
            </a:pPr>
            <a:endParaRPr lang="tr-TR" sz="2000" dirty="0"/>
          </a:p>
          <a:p>
            <a:pPr indent="0" algn="just">
              <a:spcBef>
                <a:spcPts val="1470"/>
              </a:spcBef>
              <a:spcAft>
                <a:spcPts val="1890"/>
              </a:spcAft>
              <a:buNone/>
            </a:pPr>
            <a:r>
              <a:rPr lang="tr-TR" sz="2000" dirty="0" smtClean="0"/>
              <a:t>	</a:t>
            </a:r>
            <a:r>
              <a:rPr lang="en-US" sz="2200" dirty="0" smtClean="0"/>
              <a:t>We </a:t>
            </a:r>
            <a:r>
              <a:rPr lang="en-US" sz="2200" dirty="0"/>
              <a:t>have designed exercise areas to keep you fresh all the time</a:t>
            </a:r>
            <a:r>
              <a:rPr lang="en-US" sz="2200" dirty="0" smtClean="0"/>
              <a:t>.</a:t>
            </a:r>
            <a:r>
              <a:rPr lang="tr-TR" sz="2200" dirty="0" smtClean="0"/>
              <a:t> </a:t>
            </a:r>
            <a:r>
              <a:rPr lang="en-US" sz="2200" dirty="0"/>
              <a:t>We have created a system where specialist doctors and nurses will be available 24/7. The most beautiful wealth on earth is our health. And we are at your service with our expert staff so that you are always safe.</a:t>
            </a:r>
            <a:endParaRPr lang="tr-TR" sz="2200" dirty="0"/>
          </a:p>
          <a:p>
            <a:pPr indent="0">
              <a:spcBef>
                <a:spcPts val="1470"/>
              </a:spcBef>
              <a:spcAft>
                <a:spcPts val="1890"/>
              </a:spcAft>
              <a:buNone/>
            </a:pPr>
            <a:endParaRPr lang="en-US" sz="2000" b="1"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587" y="2127834"/>
            <a:ext cx="3694453" cy="2564926"/>
          </a:xfrm>
          <a:prstGeom prst="rect">
            <a:avLst/>
          </a:prstGeom>
        </p:spPr>
      </p:pic>
      <p:sp>
        <p:nvSpPr>
          <p:cNvPr id="6" name="İçerik Yer Tutucusu 2"/>
          <p:cNvSpPr txBox="1">
            <a:spLocks/>
          </p:cNvSpPr>
          <p:nvPr/>
        </p:nvSpPr>
        <p:spPr>
          <a:xfrm>
            <a:off x="6413269" y="2266379"/>
            <a:ext cx="5182985" cy="3910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ts val="1704"/>
              </a:lnSpc>
              <a:spcAft>
                <a:spcPts val="2100"/>
              </a:spcAft>
              <a:buFont typeface="Arial" panose="020B0604020202020204" pitchFamily="34" charset="0"/>
              <a:buNone/>
            </a:pPr>
            <a:endParaRPr lang="tr-TR" sz="2000" dirty="0" smtClean="0"/>
          </a:p>
          <a:p>
            <a:pPr indent="0" algn="just">
              <a:spcBef>
                <a:spcPts val="1890"/>
              </a:spcBef>
              <a:buNone/>
            </a:pPr>
            <a:endParaRPr lang="tr-TR" sz="2000" b="1" dirty="0" smtClean="0"/>
          </a:p>
          <a:p>
            <a:pPr indent="0" algn="just">
              <a:lnSpc>
                <a:spcPts val="1560"/>
              </a:lnSpc>
              <a:buFont typeface="Arial" panose="020B0604020202020204" pitchFamily="34" charset="0"/>
              <a:buNone/>
            </a:pPr>
            <a:endParaRPr lang="tr-TR" sz="2000" dirty="0" smtClean="0"/>
          </a:p>
          <a:p>
            <a:pPr indent="0" algn="just">
              <a:lnSpc>
                <a:spcPts val="1776"/>
              </a:lnSpc>
              <a:buFont typeface="Arial" panose="020B0604020202020204" pitchFamily="34" charset="0"/>
              <a:buNone/>
            </a:pPr>
            <a:endParaRPr lang="tr-TR" sz="2000" b="1" dirty="0" smtClean="0"/>
          </a:p>
          <a:p>
            <a:pPr indent="0" algn="just">
              <a:lnSpc>
                <a:spcPts val="1704"/>
              </a:lnSpc>
              <a:spcAft>
                <a:spcPts val="2100"/>
              </a:spcAft>
              <a:buFont typeface="Arial" panose="020B0604020202020204" pitchFamily="34" charset="0"/>
              <a:buNone/>
            </a:pPr>
            <a:endParaRPr lang="tr-TR" sz="2000" dirty="0" smtClean="0"/>
          </a:p>
          <a:p>
            <a:pPr indent="0" algn="just">
              <a:lnSpc>
                <a:spcPts val="1704"/>
              </a:lnSpc>
              <a:spcAft>
                <a:spcPts val="2100"/>
              </a:spcAft>
              <a:buFont typeface="Arial" panose="020B0604020202020204" pitchFamily="34" charset="0"/>
              <a:buNone/>
            </a:pPr>
            <a:endParaRPr lang="tr-TR" sz="2000" dirty="0" smtClean="0"/>
          </a:p>
          <a:p>
            <a:pPr indent="0" algn="just">
              <a:lnSpc>
                <a:spcPts val="1656"/>
              </a:lnSpc>
              <a:spcBef>
                <a:spcPts val="2100"/>
              </a:spcBef>
              <a:buFont typeface="Arial" panose="020B0604020202020204" pitchFamily="34" charset="0"/>
              <a:buNone/>
            </a:pPr>
            <a:endParaRPr lang="tr-TR" sz="2000" dirty="0" smtClean="0"/>
          </a:p>
          <a:p>
            <a:pPr indent="0" algn="just">
              <a:lnSpc>
                <a:spcPts val="1704"/>
              </a:lnSpc>
              <a:spcAft>
                <a:spcPts val="2100"/>
              </a:spcAft>
              <a:buFont typeface="Arial" panose="020B0604020202020204" pitchFamily="34" charset="0"/>
              <a:buNone/>
            </a:pPr>
            <a:endParaRPr lang="tr-TR" sz="2000" b="1" dirty="0" smtClean="0"/>
          </a:p>
          <a:p>
            <a:pPr indent="0" algn="just">
              <a:lnSpc>
                <a:spcPts val="1704"/>
              </a:lnSpc>
              <a:spcAft>
                <a:spcPts val="2100"/>
              </a:spcAft>
              <a:buFont typeface="Arial" panose="020B0604020202020204" pitchFamily="34" charset="0"/>
              <a:buNone/>
            </a:pPr>
            <a:endParaRPr lang="en-US" sz="2000" dirty="0" smtClean="0"/>
          </a:p>
          <a:p>
            <a:pPr indent="0">
              <a:spcBef>
                <a:spcPts val="1470"/>
              </a:spcBef>
              <a:spcAft>
                <a:spcPts val="1890"/>
              </a:spcAft>
              <a:buFont typeface="Arial" panose="020B0604020202020204" pitchFamily="34" charset="0"/>
              <a:buNone/>
            </a:pPr>
            <a:endParaRPr lang="tr-TR" sz="2000" dirty="0" smtClean="0"/>
          </a:p>
          <a:p>
            <a:pPr indent="0">
              <a:spcBef>
                <a:spcPts val="1470"/>
              </a:spcBef>
              <a:spcAft>
                <a:spcPts val="1890"/>
              </a:spcAft>
              <a:buFont typeface="Arial" panose="020B0604020202020204" pitchFamily="34" charset="0"/>
              <a:buNone/>
            </a:pPr>
            <a:endParaRPr lang="tr-TR" sz="2000" dirty="0" smtClean="0"/>
          </a:p>
          <a:p>
            <a:pPr indent="0">
              <a:spcBef>
                <a:spcPts val="1470"/>
              </a:spcBef>
              <a:spcAft>
                <a:spcPts val="1890"/>
              </a:spcAft>
              <a:buFont typeface="Arial" panose="020B0604020202020204" pitchFamily="34" charset="0"/>
              <a:buNone/>
            </a:pPr>
            <a:endParaRPr lang="tr-TR" sz="2000" dirty="0" smtClean="0"/>
          </a:p>
          <a:p>
            <a:pPr indent="0">
              <a:spcBef>
                <a:spcPts val="1470"/>
              </a:spcBef>
              <a:spcAft>
                <a:spcPts val="1890"/>
              </a:spcAft>
              <a:buFont typeface="Arial" panose="020B0604020202020204" pitchFamily="34" charset="0"/>
              <a:buNone/>
            </a:pPr>
            <a:endParaRPr lang="tr-TR" sz="2000" dirty="0" smtClean="0"/>
          </a:p>
          <a:p>
            <a:pPr indent="0">
              <a:spcBef>
                <a:spcPts val="1470"/>
              </a:spcBef>
              <a:spcAft>
                <a:spcPts val="1890"/>
              </a:spcAft>
              <a:buFont typeface="Arial" panose="020B0604020202020204" pitchFamily="34" charset="0"/>
              <a:buNone/>
            </a:pPr>
            <a:endParaRPr lang="tr-TR" sz="2000" dirty="0" smtClean="0"/>
          </a:p>
          <a:p>
            <a:pPr indent="0" algn="just">
              <a:lnSpc>
                <a:spcPts val="1824"/>
              </a:lnSpc>
              <a:spcBef>
                <a:spcPts val="2100"/>
              </a:spcBef>
              <a:buFont typeface="Arial" panose="020B0604020202020204" pitchFamily="34" charset="0"/>
              <a:buNone/>
            </a:pPr>
            <a:endParaRPr lang="tr-TR" sz="2000" dirty="0" smtClean="0"/>
          </a:p>
          <a:p>
            <a:pPr indent="0">
              <a:spcBef>
                <a:spcPts val="1470"/>
              </a:spcBef>
              <a:spcAft>
                <a:spcPts val="1890"/>
              </a:spcAft>
              <a:buFont typeface="Arial" panose="020B0604020202020204" pitchFamily="34" charset="0"/>
              <a:buNone/>
            </a:pPr>
            <a:endParaRPr lang="tr-TR" sz="2400" dirty="0"/>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1730" y="2126752"/>
            <a:ext cx="2725034" cy="2531883"/>
          </a:xfrm>
          <a:prstGeom prst="rect">
            <a:avLst/>
          </a:prstGeom>
        </p:spPr>
      </p:pic>
      <p:pic>
        <p:nvPicPr>
          <p:cNvPr id="8" name="Picture 2" descr="http://www.archiland.com/uploads/images/20200821/7e78258bb933f92599b060a89898c70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454" y="2126752"/>
            <a:ext cx="4114799" cy="2567392"/>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a:xfrm>
            <a:off x="3976254" y="6265573"/>
            <a:ext cx="4114800" cy="365125"/>
          </a:xfrm>
        </p:spPr>
        <p:txBody>
          <a:bodyPr/>
          <a:lstStyle/>
          <a:p>
            <a:r>
              <a:rPr lang="tr-TR" smtClean="0"/>
              <a:t>info@bdkgrup.com.tr                                                                       bdkgrup.com.tr</a:t>
            </a:r>
            <a:endParaRPr lang="tr-TR" dirty="0"/>
          </a:p>
        </p:txBody>
      </p:sp>
    </p:spTree>
    <p:extLst>
      <p:ext uri="{BB962C8B-B14F-4D97-AF65-F5344CB8AC3E}">
        <p14:creationId xmlns:p14="http://schemas.microsoft.com/office/powerpoint/2010/main" val="2751015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2509" y="0"/>
            <a:ext cx="11582399" cy="6459997"/>
          </a:xfrm>
        </p:spPr>
        <p:txBody>
          <a:bodyPr>
            <a:normAutofit/>
          </a:bodyPr>
          <a:lstStyle/>
          <a:p>
            <a:pPr indent="0">
              <a:spcBef>
                <a:spcPts val="1470"/>
              </a:spcBef>
              <a:spcAft>
                <a:spcPts val="1890"/>
              </a:spcAft>
              <a:buNone/>
            </a:pPr>
            <a:r>
              <a:rPr lang="tr-TR" sz="2200" b="1" dirty="0" smtClean="0">
                <a:solidFill>
                  <a:schemeClr val="accent6">
                    <a:lumMod val="50000"/>
                  </a:schemeClr>
                </a:solidFill>
              </a:rPr>
              <a:t>                                </a:t>
            </a:r>
            <a:r>
              <a:rPr lang="tr-TR" sz="2200" b="1" dirty="0" err="1" smtClean="0">
                <a:solidFill>
                  <a:schemeClr val="accent6">
                    <a:lumMod val="50000"/>
                  </a:schemeClr>
                </a:solidFill>
              </a:rPr>
              <a:t>The</a:t>
            </a:r>
            <a:r>
              <a:rPr lang="tr-TR" sz="2200" b="1" dirty="0" smtClean="0">
                <a:solidFill>
                  <a:schemeClr val="accent6">
                    <a:lumMod val="50000"/>
                  </a:schemeClr>
                </a:solidFill>
              </a:rPr>
              <a:t>  </a:t>
            </a:r>
            <a:r>
              <a:rPr lang="tr-TR" sz="2200" b="1" dirty="0" err="1" smtClean="0">
                <a:solidFill>
                  <a:schemeClr val="accent6">
                    <a:lumMod val="50000"/>
                  </a:schemeClr>
                </a:solidFill>
              </a:rPr>
              <a:t>nature</a:t>
            </a:r>
            <a:r>
              <a:rPr lang="tr-TR" sz="2200" b="1" dirty="0" smtClean="0">
                <a:solidFill>
                  <a:schemeClr val="accent6">
                    <a:lumMod val="50000"/>
                  </a:schemeClr>
                </a:solidFill>
              </a:rPr>
              <a:t> is </a:t>
            </a:r>
            <a:r>
              <a:rPr lang="tr-TR" sz="2200" b="1" dirty="0" err="1" smtClean="0">
                <a:solidFill>
                  <a:schemeClr val="accent6">
                    <a:lumMod val="50000"/>
                  </a:schemeClr>
                </a:solidFill>
              </a:rPr>
              <a:t>waiting</a:t>
            </a:r>
            <a:r>
              <a:rPr lang="tr-TR" sz="2200" b="1" dirty="0" smtClean="0">
                <a:solidFill>
                  <a:schemeClr val="accent6">
                    <a:lumMod val="50000"/>
                  </a:schemeClr>
                </a:solidFill>
              </a:rPr>
              <a:t> </a:t>
            </a:r>
            <a:r>
              <a:rPr lang="tr-TR" sz="2200" b="1" dirty="0">
                <a:solidFill>
                  <a:schemeClr val="accent6">
                    <a:lumMod val="50000"/>
                  </a:schemeClr>
                </a:solidFill>
              </a:rPr>
              <a:t>i</a:t>
            </a:r>
            <a:r>
              <a:rPr lang="tr-TR" sz="2200" b="1" dirty="0" smtClean="0">
                <a:solidFill>
                  <a:schemeClr val="accent6">
                    <a:lumMod val="50000"/>
                  </a:schemeClr>
                </a:solidFill>
              </a:rPr>
              <a:t>n </a:t>
            </a:r>
            <a:r>
              <a:rPr lang="tr-TR" sz="2200" b="1" dirty="0" err="1" smtClean="0">
                <a:solidFill>
                  <a:schemeClr val="accent6">
                    <a:lumMod val="50000"/>
                  </a:schemeClr>
                </a:solidFill>
              </a:rPr>
              <a:t>Bulendi</a:t>
            </a:r>
            <a:r>
              <a:rPr lang="tr-TR" sz="2200" b="1" dirty="0" smtClean="0">
                <a:solidFill>
                  <a:schemeClr val="accent6">
                    <a:lumMod val="50000"/>
                  </a:schemeClr>
                </a:solidFill>
              </a:rPr>
              <a:t> </a:t>
            </a:r>
            <a:r>
              <a:rPr lang="tr-TR" sz="2200" b="1" dirty="0" err="1" smtClean="0">
                <a:solidFill>
                  <a:schemeClr val="accent6">
                    <a:lumMod val="50000"/>
                  </a:schemeClr>
                </a:solidFill>
              </a:rPr>
              <a:t>for</a:t>
            </a:r>
            <a:r>
              <a:rPr lang="tr-TR" sz="2200" b="1" dirty="0" smtClean="0">
                <a:solidFill>
                  <a:schemeClr val="accent6">
                    <a:lumMod val="50000"/>
                  </a:schemeClr>
                </a:solidFill>
              </a:rPr>
              <a:t> </a:t>
            </a:r>
            <a:r>
              <a:rPr lang="tr-TR" sz="2200" b="1" dirty="0" err="1" smtClean="0">
                <a:solidFill>
                  <a:schemeClr val="accent6">
                    <a:lumMod val="50000"/>
                  </a:schemeClr>
                </a:solidFill>
              </a:rPr>
              <a:t>you</a:t>
            </a:r>
            <a:r>
              <a:rPr lang="tr-TR" sz="2200" b="1" dirty="0" smtClean="0">
                <a:solidFill>
                  <a:schemeClr val="accent6">
                    <a:lumMod val="50000"/>
                  </a:schemeClr>
                </a:solidFill>
              </a:rPr>
              <a:t> </a:t>
            </a:r>
            <a:r>
              <a:rPr lang="tr-TR" sz="2200" b="1" dirty="0" err="1" smtClean="0">
                <a:solidFill>
                  <a:schemeClr val="accent6">
                    <a:lumMod val="50000"/>
                  </a:schemeClr>
                </a:solidFill>
              </a:rPr>
              <a:t>and</a:t>
            </a:r>
            <a:r>
              <a:rPr lang="tr-TR" sz="2200" b="1" dirty="0" smtClean="0">
                <a:solidFill>
                  <a:schemeClr val="accent6">
                    <a:lumMod val="50000"/>
                  </a:schemeClr>
                </a:solidFill>
              </a:rPr>
              <a:t> </a:t>
            </a:r>
            <a:r>
              <a:rPr lang="tr-TR" sz="2200" b="1" dirty="0" err="1" smtClean="0">
                <a:solidFill>
                  <a:schemeClr val="accent6">
                    <a:lumMod val="50000"/>
                  </a:schemeClr>
                </a:solidFill>
              </a:rPr>
              <a:t>your</a:t>
            </a:r>
            <a:r>
              <a:rPr lang="tr-TR" sz="2200" b="1" dirty="0" smtClean="0">
                <a:solidFill>
                  <a:schemeClr val="accent6">
                    <a:lumMod val="50000"/>
                  </a:schemeClr>
                </a:solidFill>
              </a:rPr>
              <a:t> </a:t>
            </a:r>
            <a:r>
              <a:rPr lang="tr-TR" sz="2200" b="1" dirty="0" err="1" smtClean="0">
                <a:solidFill>
                  <a:schemeClr val="accent6">
                    <a:lumMod val="50000"/>
                  </a:schemeClr>
                </a:solidFill>
              </a:rPr>
              <a:t>family</a:t>
            </a:r>
            <a:r>
              <a:rPr lang="tr-TR" sz="2200" b="1" dirty="0" smtClean="0">
                <a:solidFill>
                  <a:schemeClr val="accent6">
                    <a:lumMod val="50000"/>
                  </a:schemeClr>
                </a:solidFill>
              </a:rPr>
              <a:t>                             </a:t>
            </a:r>
            <a:r>
              <a:rPr lang="tr-TR" sz="2400" b="1" dirty="0" smtClean="0"/>
              <a:t>				                    </a:t>
            </a:r>
            <a:r>
              <a:rPr lang="tr-TR" sz="2400" b="1" u="sng" dirty="0" smtClean="0"/>
              <a:t>TASTE THE REAL LIFE !</a:t>
            </a:r>
          </a:p>
          <a:p>
            <a:pPr indent="0">
              <a:spcBef>
                <a:spcPts val="1470"/>
              </a:spcBef>
              <a:spcAft>
                <a:spcPts val="1890"/>
              </a:spcAft>
              <a:buNone/>
            </a:pPr>
            <a:endParaRPr lang="tr-TR" sz="2000" dirty="0" smtClean="0"/>
          </a:p>
          <a:p>
            <a:pPr indent="0">
              <a:spcBef>
                <a:spcPts val="1470"/>
              </a:spcBef>
              <a:spcAft>
                <a:spcPts val="1890"/>
              </a:spcAft>
              <a:buNone/>
            </a:pPr>
            <a:endParaRPr lang="tr-TR" sz="2000" dirty="0" smtClean="0"/>
          </a:p>
          <a:p>
            <a:pPr indent="0">
              <a:spcBef>
                <a:spcPts val="1470"/>
              </a:spcBef>
              <a:spcAft>
                <a:spcPts val="1890"/>
              </a:spcAft>
              <a:buNone/>
            </a:pPr>
            <a:endParaRPr lang="tr-TR" sz="2000" dirty="0" smtClean="0"/>
          </a:p>
          <a:p>
            <a:pPr indent="0">
              <a:spcBef>
                <a:spcPts val="1470"/>
              </a:spcBef>
              <a:spcAft>
                <a:spcPts val="1890"/>
              </a:spcAft>
              <a:buNone/>
            </a:pPr>
            <a:endParaRPr lang="tr-TR" sz="2000" dirty="0" smtClean="0"/>
          </a:p>
          <a:p>
            <a:pPr indent="0">
              <a:spcBef>
                <a:spcPts val="1470"/>
              </a:spcBef>
              <a:spcAft>
                <a:spcPts val="1890"/>
              </a:spcAft>
              <a:buNone/>
            </a:pPr>
            <a:endParaRPr lang="tr-TR" sz="20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62" y="887506"/>
            <a:ext cx="4783076" cy="2953187"/>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909745"/>
            <a:ext cx="5913741" cy="2953187"/>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262" y="3993093"/>
            <a:ext cx="4518211" cy="2619304"/>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768" y="3993093"/>
            <a:ext cx="2070099" cy="2619304"/>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6667" y="3993093"/>
            <a:ext cx="1903674" cy="2619304"/>
          </a:xfrm>
          <a:prstGeom prst="rect">
            <a:avLst/>
          </a:prstGeom>
        </p:spPr>
      </p:pic>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77142" y="3993093"/>
            <a:ext cx="2022999" cy="2619304"/>
          </a:xfrm>
          <a:prstGeom prst="rect">
            <a:avLst/>
          </a:prstGeom>
        </p:spPr>
      </p:pic>
      <p:sp>
        <p:nvSpPr>
          <p:cNvPr id="7" name="Altbilgi Yer Tutucusu 6"/>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446814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221672"/>
            <a:ext cx="11125199" cy="6636328"/>
          </a:xfrm>
        </p:spPr>
        <p:txBody>
          <a:bodyPr>
            <a:normAutofit lnSpcReduction="10000"/>
          </a:bodyPr>
          <a:lstStyle/>
          <a:p>
            <a:pPr indent="0" algn="just">
              <a:lnSpc>
                <a:spcPts val="1848"/>
              </a:lnSpc>
              <a:spcBef>
                <a:spcPts val="1050"/>
              </a:spcBef>
              <a:spcAft>
                <a:spcPts val="1470"/>
              </a:spcAft>
              <a:buNone/>
            </a:pPr>
            <a:r>
              <a:rPr lang="tr-TR" sz="2400" b="1" u="sng" dirty="0" smtClean="0"/>
              <a:t>ECOLOGIC AND ORGANIC FARMING IN </a:t>
            </a:r>
            <a:r>
              <a:rPr lang="en-US" sz="2400" b="1" u="sng" dirty="0" smtClean="0"/>
              <a:t>BULENDI </a:t>
            </a:r>
            <a:endParaRPr lang="tr-TR" sz="2400" b="1" u="sng" dirty="0" smtClean="0"/>
          </a:p>
          <a:p>
            <a:pPr indent="0" algn="just">
              <a:lnSpc>
                <a:spcPts val="1848"/>
              </a:lnSpc>
              <a:spcBef>
                <a:spcPts val="1050"/>
              </a:spcBef>
              <a:spcAft>
                <a:spcPts val="1470"/>
              </a:spcAft>
              <a:buNone/>
            </a:pPr>
            <a:r>
              <a:rPr lang="en-US" sz="2200" dirty="0" smtClean="0">
                <a:latin typeface="Times New Roman"/>
              </a:rPr>
              <a:t>We learn a new information about natural life every day. Ecological and organic products, natural farming practices, natural recipes... In </a:t>
            </a:r>
            <a:r>
              <a:rPr lang="en-US" sz="2200" dirty="0" err="1" smtClean="0">
                <a:latin typeface="Times New Roman"/>
              </a:rPr>
              <a:t>Bulendi</a:t>
            </a:r>
            <a:r>
              <a:rPr lang="en-US" sz="2200" dirty="0" smtClean="0">
                <a:latin typeface="Times New Roman"/>
              </a:rPr>
              <a:t> is possible to eat fruits and vegetables that you have grown with your own hands and more .</a:t>
            </a:r>
            <a:r>
              <a:rPr lang="tr-TR" sz="2200" dirty="0" smtClean="0">
                <a:latin typeface="Times New Roman"/>
              </a:rPr>
              <a:t> </a:t>
            </a:r>
            <a:r>
              <a:rPr lang="en-US" sz="2200" dirty="0" smtClean="0">
                <a:latin typeface="Times New Roman"/>
              </a:rPr>
              <a:t>We established a farm for you to remember the sound of lambs and cows in the village with the naturalness .</a:t>
            </a:r>
            <a:r>
              <a:rPr lang="en-US" sz="2200" dirty="0"/>
              <a:t> </a:t>
            </a:r>
            <a:endParaRPr lang="tr-TR" sz="2200" dirty="0" smtClean="0"/>
          </a:p>
          <a:p>
            <a:pPr indent="0" algn="just">
              <a:lnSpc>
                <a:spcPts val="1848"/>
              </a:lnSpc>
              <a:spcBef>
                <a:spcPts val="1050"/>
              </a:spcBef>
              <a:spcAft>
                <a:spcPts val="1470"/>
              </a:spcAft>
              <a:buNone/>
            </a:pPr>
            <a:endParaRPr lang="en-US" sz="2000" b="1" dirty="0" smtClean="0"/>
          </a:p>
          <a:p>
            <a:pPr indent="0">
              <a:spcBef>
                <a:spcPts val="1470"/>
              </a:spcBef>
              <a:spcAft>
                <a:spcPts val="1890"/>
              </a:spcAft>
              <a:buNone/>
            </a:pPr>
            <a:endParaRPr lang="tr-TR" sz="2400" dirty="0" smtClean="0"/>
          </a:p>
          <a:p>
            <a:pPr indent="0">
              <a:spcBef>
                <a:spcPts val="1470"/>
              </a:spcBef>
              <a:spcAft>
                <a:spcPts val="1890"/>
              </a:spcAft>
              <a:buNone/>
            </a:pPr>
            <a:endParaRPr lang="tr-TR" sz="2400" dirty="0" smtClean="0"/>
          </a:p>
          <a:p>
            <a:pPr indent="0">
              <a:spcBef>
                <a:spcPts val="1470"/>
              </a:spcBef>
              <a:spcAft>
                <a:spcPts val="1890"/>
              </a:spcAft>
              <a:buNone/>
            </a:pPr>
            <a:endParaRPr lang="tr-TR" sz="2400" dirty="0"/>
          </a:p>
          <a:p>
            <a:pPr indent="0">
              <a:spcBef>
                <a:spcPts val="1470"/>
              </a:spcBef>
              <a:spcAft>
                <a:spcPts val="1890"/>
              </a:spcAft>
              <a:buNone/>
            </a:pPr>
            <a:endParaRPr lang="tr-TR" sz="2400" dirty="0" smtClean="0"/>
          </a:p>
          <a:p>
            <a:pPr indent="0">
              <a:spcBef>
                <a:spcPts val="1470"/>
              </a:spcBef>
              <a:spcAft>
                <a:spcPts val="1890"/>
              </a:spcAft>
              <a:buNone/>
            </a:pPr>
            <a:endParaRPr lang="tr-TR" sz="2400" dirty="0"/>
          </a:p>
          <a:p>
            <a:pPr indent="0">
              <a:spcBef>
                <a:spcPts val="1470"/>
              </a:spcBef>
              <a:spcAft>
                <a:spcPts val="1890"/>
              </a:spcAft>
              <a:buNone/>
            </a:pPr>
            <a:r>
              <a:rPr lang="tr-TR" sz="2200" dirty="0"/>
              <a:t> </a:t>
            </a:r>
            <a:r>
              <a:rPr lang="tr-TR" sz="2200" dirty="0" smtClean="0"/>
              <a:t>                                                </a:t>
            </a:r>
            <a:r>
              <a:rPr lang="en-US" sz="1600" dirty="0" smtClean="0"/>
              <a:t>The </a:t>
            </a:r>
            <a:r>
              <a:rPr lang="en-US" sz="1600" dirty="0"/>
              <a:t>main principles and effects of organic farming</a:t>
            </a:r>
            <a:endParaRPr lang="en-US" sz="1600" dirty="0">
              <a:latin typeface="Times New Roman"/>
            </a:endParaRPr>
          </a:p>
          <a:p>
            <a:pPr indent="0">
              <a:spcBef>
                <a:spcPts val="1470"/>
              </a:spcBef>
              <a:spcAft>
                <a:spcPts val="1890"/>
              </a:spcAft>
              <a:buNone/>
            </a:pPr>
            <a:endParaRPr lang="tr-TR" sz="2400" dirty="0"/>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822" y="1929741"/>
            <a:ext cx="6793663" cy="4068205"/>
          </a:xfrm>
          <a:prstGeom prst="rect">
            <a:avLst/>
          </a:prstGeom>
        </p:spPr>
      </p:pic>
    </p:spTree>
    <p:extLst>
      <p:ext uri="{BB962C8B-B14F-4D97-AF65-F5344CB8AC3E}">
        <p14:creationId xmlns:p14="http://schemas.microsoft.com/office/powerpoint/2010/main" val="3413913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52759" y="537029"/>
            <a:ext cx="11663426" cy="6037942"/>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556259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02" y="817418"/>
            <a:ext cx="5015343" cy="316403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989" y="817418"/>
            <a:ext cx="6269215" cy="3164031"/>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15801" y="4272808"/>
            <a:ext cx="5015345" cy="2479965"/>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5989" y="4196469"/>
            <a:ext cx="3826485" cy="2556304"/>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6917" y="4196469"/>
            <a:ext cx="2308287" cy="2556304"/>
          </a:xfrm>
          <a:prstGeom prst="rect">
            <a:avLst/>
          </a:prstGeom>
        </p:spPr>
      </p:pic>
      <p:sp>
        <p:nvSpPr>
          <p:cNvPr id="2" name="Dikdörtgen 1"/>
          <p:cNvSpPr/>
          <p:nvPr/>
        </p:nvSpPr>
        <p:spPr>
          <a:xfrm>
            <a:off x="1846269" y="240851"/>
            <a:ext cx="8734791" cy="430887"/>
          </a:xfrm>
          <a:prstGeom prst="rect">
            <a:avLst/>
          </a:prstGeom>
        </p:spPr>
        <p:txBody>
          <a:bodyPr wrap="square">
            <a:spAutoFit/>
          </a:bodyPr>
          <a:lstStyle/>
          <a:p>
            <a:pPr indent="0">
              <a:spcBef>
                <a:spcPts val="1470"/>
              </a:spcBef>
              <a:spcAft>
                <a:spcPts val="1890"/>
              </a:spcAft>
              <a:buNone/>
            </a:pPr>
            <a:r>
              <a:rPr lang="tr-TR" sz="2200" b="1" dirty="0" smtClean="0">
                <a:solidFill>
                  <a:schemeClr val="accent6">
                    <a:lumMod val="50000"/>
                  </a:schemeClr>
                </a:solidFill>
              </a:rPr>
              <a:t>   THE ECOLOGIC AND ORGANIC FARMING  WE WILL CREATE IN BULENDI !</a:t>
            </a:r>
            <a:endParaRPr lang="tr-TR" sz="2200" b="1" u="sng" dirty="0"/>
          </a:p>
        </p:txBody>
      </p:sp>
      <p:sp>
        <p:nvSpPr>
          <p:cNvPr id="3" name="Altbilgi Yer Tutucusu 2"/>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398870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601565" y="248603"/>
            <a:ext cx="4794911" cy="2950714"/>
          </a:xfrm>
        </p:spPr>
      </p:pic>
      <p:sp>
        <p:nvSpPr>
          <p:cNvPr id="7" name="İçerik Yer Tutucusu 2"/>
          <p:cNvSpPr txBox="1">
            <a:spLocks/>
          </p:cNvSpPr>
          <p:nvPr/>
        </p:nvSpPr>
        <p:spPr>
          <a:xfrm>
            <a:off x="5514110" y="221672"/>
            <a:ext cx="6040582" cy="5955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ts val="1704"/>
              </a:lnSpc>
              <a:spcAft>
                <a:spcPts val="2100"/>
              </a:spcAft>
              <a:buFont typeface="Arial" panose="020B0604020202020204" pitchFamily="34" charset="0"/>
              <a:buNone/>
            </a:pPr>
            <a:endParaRPr lang="tr-TR" sz="2000" dirty="0" smtClean="0"/>
          </a:p>
          <a:p>
            <a:pPr indent="0" algn="just">
              <a:spcBef>
                <a:spcPts val="1890"/>
              </a:spcBef>
              <a:buNone/>
            </a:pPr>
            <a:endParaRPr lang="tr-TR" sz="2200" dirty="0"/>
          </a:p>
          <a:p>
            <a:pPr indent="0" algn="just">
              <a:lnSpc>
                <a:spcPts val="1608"/>
              </a:lnSpc>
              <a:spcBef>
                <a:spcPts val="1680"/>
              </a:spcBef>
              <a:spcAft>
                <a:spcPts val="3150"/>
              </a:spcAft>
              <a:buNone/>
            </a:pPr>
            <a:r>
              <a:rPr lang="en-US" sz="2200" dirty="0" smtClean="0"/>
              <a:t>We </a:t>
            </a:r>
            <a:r>
              <a:rPr lang="tr-TR" sz="2200" dirty="0" err="1" smtClean="0"/>
              <a:t>open</a:t>
            </a:r>
            <a:r>
              <a:rPr lang="en-US" sz="2200" dirty="0" smtClean="0"/>
              <a:t> </a:t>
            </a:r>
            <a:r>
              <a:rPr lang="en-US" sz="2200" dirty="0"/>
              <a:t>courses </a:t>
            </a:r>
            <a:r>
              <a:rPr lang="tr-TR" sz="2200" dirty="0" err="1" smtClean="0"/>
              <a:t>for</a:t>
            </a:r>
            <a:r>
              <a:rPr lang="tr-TR" sz="2200" dirty="0" smtClean="0"/>
              <a:t> </a:t>
            </a:r>
            <a:r>
              <a:rPr lang="tr-TR" sz="2200" dirty="0" err="1" smtClean="0"/>
              <a:t>you</a:t>
            </a:r>
            <a:r>
              <a:rPr lang="tr-TR" sz="2200" dirty="0" smtClean="0"/>
              <a:t> </a:t>
            </a:r>
            <a:r>
              <a:rPr lang="tr-TR" sz="2200" dirty="0" err="1" smtClean="0"/>
              <a:t>to</a:t>
            </a:r>
            <a:r>
              <a:rPr lang="tr-TR" sz="2200" dirty="0" smtClean="0"/>
              <a:t> </a:t>
            </a:r>
            <a:r>
              <a:rPr lang="tr-TR" sz="2200" dirty="0" err="1" smtClean="0"/>
              <a:t>learn</a:t>
            </a:r>
            <a:r>
              <a:rPr lang="tr-TR" sz="2200" dirty="0" smtClean="0"/>
              <a:t> </a:t>
            </a:r>
            <a:r>
              <a:rPr lang="tr-TR" sz="2200" dirty="0" err="1" smtClean="0"/>
              <a:t>farming</a:t>
            </a:r>
            <a:r>
              <a:rPr lang="tr-TR" sz="2200" dirty="0" smtClean="0"/>
              <a:t> </a:t>
            </a:r>
            <a:r>
              <a:rPr lang="tr-TR" sz="2200" dirty="0" err="1" smtClean="0"/>
              <a:t>and</a:t>
            </a:r>
            <a:r>
              <a:rPr lang="tr-TR" sz="2200" dirty="0" smtClean="0"/>
              <a:t> </a:t>
            </a:r>
            <a:r>
              <a:rPr lang="tr-TR" sz="2200" dirty="0" err="1" smtClean="0"/>
              <a:t>ecologic</a:t>
            </a:r>
            <a:r>
              <a:rPr lang="tr-TR" sz="2200" dirty="0" smtClean="0"/>
              <a:t> </a:t>
            </a:r>
            <a:r>
              <a:rPr lang="tr-TR" sz="2200" dirty="0" err="1" smtClean="0"/>
              <a:t>farming</a:t>
            </a:r>
            <a:r>
              <a:rPr lang="tr-TR" sz="2200" dirty="0" smtClean="0"/>
              <a:t>.</a:t>
            </a:r>
          </a:p>
          <a:p>
            <a:pPr indent="0" algn="just">
              <a:lnSpc>
                <a:spcPts val="1776"/>
              </a:lnSpc>
              <a:buFont typeface="Arial" panose="020B0604020202020204" pitchFamily="34" charset="0"/>
              <a:buNone/>
            </a:pPr>
            <a:endParaRPr lang="tr-TR" sz="2200" dirty="0" smtClean="0"/>
          </a:p>
          <a:p>
            <a:pPr indent="0" algn="just">
              <a:lnSpc>
                <a:spcPts val="1704"/>
              </a:lnSpc>
              <a:spcAft>
                <a:spcPts val="2100"/>
              </a:spcAft>
              <a:buNone/>
            </a:pPr>
            <a:endParaRPr lang="tr-TR" sz="2200" dirty="0" smtClean="0">
              <a:latin typeface="Times New Roman"/>
            </a:endParaRPr>
          </a:p>
          <a:p>
            <a:pPr indent="0" algn="just">
              <a:lnSpc>
                <a:spcPts val="1704"/>
              </a:lnSpc>
              <a:spcAft>
                <a:spcPts val="2100"/>
              </a:spcAft>
              <a:buNone/>
            </a:pPr>
            <a:endParaRPr lang="tr-TR" sz="2200" dirty="0">
              <a:latin typeface="Times New Roman"/>
            </a:endParaRPr>
          </a:p>
          <a:p>
            <a:pPr indent="0" algn="just">
              <a:lnSpc>
                <a:spcPts val="1704"/>
              </a:lnSpc>
              <a:spcAft>
                <a:spcPts val="2100"/>
              </a:spcAft>
              <a:buNone/>
            </a:pPr>
            <a:endParaRPr lang="tr-TR" sz="2200" dirty="0" smtClean="0">
              <a:latin typeface="Times New Roman"/>
            </a:endParaRPr>
          </a:p>
          <a:p>
            <a:pPr indent="0" algn="just">
              <a:lnSpc>
                <a:spcPts val="1704"/>
              </a:lnSpc>
              <a:spcAft>
                <a:spcPts val="2100"/>
              </a:spcAft>
              <a:buNone/>
            </a:pPr>
            <a:r>
              <a:rPr lang="en-US" sz="2200" dirty="0" smtClean="0"/>
              <a:t>We </a:t>
            </a:r>
            <a:r>
              <a:rPr lang="tr-TR" sz="2200" dirty="0" err="1" smtClean="0"/>
              <a:t>also</a:t>
            </a:r>
            <a:r>
              <a:rPr lang="tr-TR" sz="2200" dirty="0" smtClean="0"/>
              <a:t> </a:t>
            </a:r>
            <a:r>
              <a:rPr lang="tr-TR" sz="2200" dirty="0" err="1" smtClean="0"/>
              <a:t>open</a:t>
            </a:r>
            <a:r>
              <a:rPr lang="en-US" sz="2200" dirty="0" smtClean="0"/>
              <a:t> </a:t>
            </a:r>
            <a:r>
              <a:rPr lang="en-US" sz="2200" dirty="0"/>
              <a:t>courses on food so that the smells coming from the kitchen will always last.</a:t>
            </a:r>
          </a:p>
          <a:p>
            <a:pPr indent="0" algn="just">
              <a:lnSpc>
                <a:spcPts val="1704"/>
              </a:lnSpc>
              <a:spcAft>
                <a:spcPts val="2100"/>
              </a:spcAft>
              <a:buFont typeface="Arial" panose="020B0604020202020204" pitchFamily="34" charset="0"/>
              <a:buNone/>
            </a:pPr>
            <a:endParaRPr lang="tr-TR" sz="2000" dirty="0" smtClean="0"/>
          </a:p>
          <a:p>
            <a:pPr indent="0" algn="just">
              <a:lnSpc>
                <a:spcPts val="1704"/>
              </a:lnSpc>
              <a:spcAft>
                <a:spcPts val="2100"/>
              </a:spcAft>
              <a:buFont typeface="Arial" panose="020B0604020202020204" pitchFamily="34" charset="0"/>
              <a:buNone/>
            </a:pPr>
            <a:endParaRPr lang="tr-TR" sz="2000" dirty="0" smtClean="0"/>
          </a:p>
          <a:p>
            <a:pPr indent="0" algn="just">
              <a:lnSpc>
                <a:spcPts val="1656"/>
              </a:lnSpc>
              <a:spcBef>
                <a:spcPts val="2100"/>
              </a:spcBef>
              <a:buFont typeface="Arial" panose="020B0604020202020204" pitchFamily="34" charset="0"/>
              <a:buNone/>
            </a:pPr>
            <a:endParaRPr lang="tr-TR" sz="2000" dirty="0" smtClean="0"/>
          </a:p>
          <a:p>
            <a:pPr indent="0" algn="just">
              <a:lnSpc>
                <a:spcPts val="1704"/>
              </a:lnSpc>
              <a:spcAft>
                <a:spcPts val="2100"/>
              </a:spcAft>
              <a:buFont typeface="Arial" panose="020B0604020202020204" pitchFamily="34" charset="0"/>
              <a:buNone/>
            </a:pPr>
            <a:endParaRPr lang="tr-TR" sz="2000" b="1" dirty="0" smtClean="0"/>
          </a:p>
          <a:p>
            <a:pPr indent="0" algn="just">
              <a:lnSpc>
                <a:spcPts val="1704"/>
              </a:lnSpc>
              <a:spcAft>
                <a:spcPts val="2100"/>
              </a:spcAft>
              <a:buFont typeface="Arial" panose="020B0604020202020204" pitchFamily="34" charset="0"/>
              <a:buNone/>
            </a:pPr>
            <a:endParaRPr lang="en-US" sz="2000" dirty="0" smtClean="0"/>
          </a:p>
          <a:p>
            <a:pPr indent="0">
              <a:spcBef>
                <a:spcPts val="1470"/>
              </a:spcBef>
              <a:spcAft>
                <a:spcPts val="1890"/>
              </a:spcAft>
              <a:buFont typeface="Arial" panose="020B0604020202020204" pitchFamily="34" charset="0"/>
              <a:buNone/>
            </a:pPr>
            <a:endParaRPr lang="tr-TR" sz="2000" dirty="0" smtClean="0"/>
          </a:p>
          <a:p>
            <a:pPr indent="0">
              <a:spcBef>
                <a:spcPts val="1470"/>
              </a:spcBef>
              <a:spcAft>
                <a:spcPts val="1890"/>
              </a:spcAft>
              <a:buFont typeface="Arial" panose="020B0604020202020204" pitchFamily="34" charset="0"/>
              <a:buNone/>
            </a:pPr>
            <a:endParaRPr lang="tr-TR" sz="2000" dirty="0" smtClean="0"/>
          </a:p>
          <a:p>
            <a:pPr indent="0">
              <a:spcBef>
                <a:spcPts val="1470"/>
              </a:spcBef>
              <a:spcAft>
                <a:spcPts val="1890"/>
              </a:spcAft>
              <a:buFont typeface="Arial" panose="020B0604020202020204" pitchFamily="34" charset="0"/>
              <a:buNone/>
            </a:pPr>
            <a:endParaRPr lang="tr-TR" sz="2000" dirty="0" smtClean="0"/>
          </a:p>
          <a:p>
            <a:pPr indent="0">
              <a:spcBef>
                <a:spcPts val="1470"/>
              </a:spcBef>
              <a:spcAft>
                <a:spcPts val="1890"/>
              </a:spcAft>
              <a:buFont typeface="Arial" panose="020B0604020202020204" pitchFamily="34" charset="0"/>
              <a:buNone/>
            </a:pPr>
            <a:endParaRPr lang="tr-TR" sz="2000" dirty="0" smtClean="0"/>
          </a:p>
          <a:p>
            <a:pPr indent="0">
              <a:spcBef>
                <a:spcPts val="1470"/>
              </a:spcBef>
              <a:spcAft>
                <a:spcPts val="1890"/>
              </a:spcAft>
              <a:buFont typeface="Arial" panose="020B0604020202020204" pitchFamily="34" charset="0"/>
              <a:buNone/>
            </a:pPr>
            <a:endParaRPr lang="tr-TR" sz="2000" dirty="0" smtClean="0"/>
          </a:p>
          <a:p>
            <a:pPr indent="0" algn="just">
              <a:lnSpc>
                <a:spcPts val="1824"/>
              </a:lnSpc>
              <a:spcBef>
                <a:spcPts val="2100"/>
              </a:spcBef>
              <a:buFont typeface="Arial" panose="020B0604020202020204" pitchFamily="34" charset="0"/>
              <a:buNone/>
            </a:pPr>
            <a:endParaRPr lang="tr-TR" sz="2000" dirty="0" smtClean="0"/>
          </a:p>
          <a:p>
            <a:pPr indent="0">
              <a:spcBef>
                <a:spcPts val="1470"/>
              </a:spcBef>
              <a:spcAft>
                <a:spcPts val="1890"/>
              </a:spcAft>
              <a:buFont typeface="Arial" panose="020B0604020202020204" pitchFamily="34" charset="0"/>
              <a:buNone/>
            </a:pPr>
            <a:endParaRPr lang="tr-TR" sz="2400" dirty="0"/>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65" y="3415145"/>
            <a:ext cx="4794911" cy="3200400"/>
          </a:xfrm>
          <a:prstGeom prst="rect">
            <a:avLst/>
          </a:prstGeom>
        </p:spPr>
      </p:pic>
      <p:sp>
        <p:nvSpPr>
          <p:cNvPr id="3" name="Altbilgi Yer Tutucusu 2"/>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305953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23688" y="221673"/>
            <a:ext cx="6472566" cy="5955290"/>
          </a:xfrm>
        </p:spPr>
        <p:txBody>
          <a:bodyPr>
            <a:normAutofit/>
          </a:bodyPr>
          <a:lstStyle/>
          <a:p>
            <a:pPr indent="0" algn="just">
              <a:lnSpc>
                <a:spcPts val="1704"/>
              </a:lnSpc>
              <a:spcAft>
                <a:spcPts val="2100"/>
              </a:spcAft>
              <a:buNone/>
            </a:pPr>
            <a:endParaRPr lang="tr-TR" sz="2000" dirty="0" smtClean="0"/>
          </a:p>
          <a:p>
            <a:pPr indent="0" algn="just">
              <a:lnSpc>
                <a:spcPts val="1560"/>
              </a:lnSpc>
              <a:buNone/>
            </a:pPr>
            <a:endParaRPr lang="tr-TR" sz="2000" dirty="0" smtClean="0"/>
          </a:p>
          <a:p>
            <a:pPr indent="0" algn="just">
              <a:lnSpc>
                <a:spcPts val="2280"/>
              </a:lnSpc>
              <a:spcBef>
                <a:spcPts val="1050"/>
              </a:spcBef>
              <a:buNone/>
            </a:pPr>
            <a:r>
              <a:rPr lang="en-US" sz="2200" dirty="0" smtClean="0"/>
              <a:t>Hobbies </a:t>
            </a:r>
            <a:r>
              <a:rPr lang="en-US" sz="2200" dirty="0"/>
              <a:t>that you never experienced in your life. We have added a hobby garden to your home so you can cultivate as you wish always with your positive energy.</a:t>
            </a:r>
          </a:p>
          <a:p>
            <a:pPr indent="0" algn="just">
              <a:lnSpc>
                <a:spcPts val="1704"/>
              </a:lnSpc>
              <a:spcAft>
                <a:spcPts val="2100"/>
              </a:spcAft>
              <a:buNone/>
            </a:pPr>
            <a:endParaRPr lang="tr-TR" sz="2200" dirty="0"/>
          </a:p>
          <a:p>
            <a:pPr indent="0" algn="just">
              <a:lnSpc>
                <a:spcPts val="1704"/>
              </a:lnSpc>
              <a:spcAft>
                <a:spcPts val="2100"/>
              </a:spcAft>
              <a:buNone/>
            </a:pPr>
            <a:endParaRPr lang="tr-TR" sz="2200" dirty="0" smtClean="0"/>
          </a:p>
          <a:p>
            <a:pPr indent="0" algn="just">
              <a:lnSpc>
                <a:spcPts val="1656"/>
              </a:lnSpc>
              <a:spcBef>
                <a:spcPts val="2100"/>
              </a:spcBef>
              <a:buNone/>
            </a:pPr>
            <a:endParaRPr lang="tr-TR" sz="2200" dirty="0" smtClean="0"/>
          </a:p>
          <a:p>
            <a:pPr indent="0">
              <a:buNone/>
            </a:pPr>
            <a:endParaRPr lang="tr-TR" sz="2200" dirty="0" smtClean="0"/>
          </a:p>
          <a:p>
            <a:pPr indent="0">
              <a:buNone/>
            </a:pPr>
            <a:r>
              <a:rPr lang="en-US" sz="2200" dirty="0" smtClean="0"/>
              <a:t>We </a:t>
            </a:r>
            <a:r>
              <a:rPr lang="en-US" sz="2200" dirty="0"/>
              <a:t>also have a Windmill to grind your wheat in a natural environment.</a:t>
            </a:r>
          </a:p>
          <a:p>
            <a:pPr indent="0" algn="just">
              <a:lnSpc>
                <a:spcPts val="1704"/>
              </a:lnSpc>
              <a:spcAft>
                <a:spcPts val="2100"/>
              </a:spcAft>
              <a:buNone/>
            </a:pPr>
            <a:endParaRPr lang="en-US"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832" y="374073"/>
            <a:ext cx="4493886" cy="2825245"/>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93" y="3749918"/>
            <a:ext cx="4553564" cy="2531398"/>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dirty="0"/>
          </a:p>
        </p:txBody>
      </p:sp>
    </p:spTree>
    <p:extLst>
      <p:ext uri="{BB962C8B-B14F-4D97-AF65-F5344CB8AC3E}">
        <p14:creationId xmlns:p14="http://schemas.microsoft.com/office/powerpoint/2010/main" val="2307359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745" y="536501"/>
            <a:ext cx="4527942" cy="284400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45" y="3657599"/>
            <a:ext cx="4527942" cy="2698752"/>
          </a:xfrm>
          <a:prstGeom prst="rect">
            <a:avLst/>
          </a:prstGeom>
        </p:spPr>
      </p:pic>
      <p:sp>
        <p:nvSpPr>
          <p:cNvPr id="6" name="İçerik Yer Tutucusu 2"/>
          <p:cNvSpPr>
            <a:spLocks noGrp="1"/>
          </p:cNvSpPr>
          <p:nvPr>
            <p:ph idx="1"/>
          </p:nvPr>
        </p:nvSpPr>
        <p:spPr>
          <a:xfrm>
            <a:off x="5123688" y="536501"/>
            <a:ext cx="6472566" cy="5955290"/>
          </a:xfrm>
        </p:spPr>
        <p:txBody>
          <a:bodyPr>
            <a:normAutofit/>
          </a:bodyPr>
          <a:lstStyle/>
          <a:p>
            <a:pPr indent="0" algn="just">
              <a:lnSpc>
                <a:spcPts val="1704"/>
              </a:lnSpc>
              <a:spcAft>
                <a:spcPts val="2100"/>
              </a:spcAft>
              <a:buNone/>
            </a:pPr>
            <a:endParaRPr lang="tr-TR" sz="2000" dirty="0" smtClean="0"/>
          </a:p>
          <a:p>
            <a:pPr indent="0" algn="just">
              <a:lnSpc>
                <a:spcPts val="1560"/>
              </a:lnSpc>
              <a:buNone/>
            </a:pPr>
            <a:endParaRPr lang="tr-TR" sz="2000" dirty="0" smtClean="0"/>
          </a:p>
          <a:p>
            <a:pPr indent="0" algn="just">
              <a:lnSpc>
                <a:spcPts val="2280"/>
              </a:lnSpc>
              <a:spcBef>
                <a:spcPts val="1050"/>
              </a:spcBef>
              <a:buNone/>
            </a:pPr>
            <a:r>
              <a:rPr lang="en-US" sz="2200" dirty="0"/>
              <a:t>As a hobby, you can bring ornamental chickens from countries such as the Netherlands, China, Romania and Belgium together in the coop and take care of them.</a:t>
            </a:r>
            <a:endParaRPr lang="tr-TR" sz="2200" dirty="0"/>
          </a:p>
          <a:p>
            <a:pPr indent="0" algn="just">
              <a:lnSpc>
                <a:spcPts val="1704"/>
              </a:lnSpc>
              <a:spcAft>
                <a:spcPts val="2100"/>
              </a:spcAft>
              <a:buNone/>
            </a:pPr>
            <a:endParaRPr lang="tr-TR" sz="2200" dirty="0" smtClean="0"/>
          </a:p>
          <a:p>
            <a:pPr indent="0" algn="just">
              <a:lnSpc>
                <a:spcPts val="1656"/>
              </a:lnSpc>
              <a:spcBef>
                <a:spcPts val="2100"/>
              </a:spcBef>
              <a:buNone/>
            </a:pPr>
            <a:endParaRPr lang="tr-TR" sz="2200" dirty="0" smtClean="0"/>
          </a:p>
          <a:p>
            <a:pPr indent="0">
              <a:buNone/>
            </a:pPr>
            <a:endParaRPr lang="tr-TR" sz="2200" dirty="0" smtClean="0"/>
          </a:p>
          <a:p>
            <a:pPr indent="0">
              <a:buNone/>
            </a:pPr>
            <a:endParaRPr lang="tr-TR" sz="2200" dirty="0" smtClean="0"/>
          </a:p>
          <a:p>
            <a:pPr indent="0" algn="just">
              <a:buNone/>
            </a:pPr>
            <a:r>
              <a:rPr lang="en-US" sz="2200" dirty="0" smtClean="0"/>
              <a:t>We </a:t>
            </a:r>
            <a:r>
              <a:rPr lang="en-US" sz="2200" dirty="0"/>
              <a:t>are sure that touching our lovely friends and feeling their </a:t>
            </a:r>
            <a:r>
              <a:rPr lang="tr-TR" sz="2200" dirty="0" err="1" smtClean="0"/>
              <a:t>being</a:t>
            </a:r>
            <a:r>
              <a:rPr lang="en-US" sz="2200" dirty="0" smtClean="0"/>
              <a:t> </a:t>
            </a:r>
            <a:r>
              <a:rPr lang="en-US" sz="2200" dirty="0"/>
              <a:t>will be an extraordinary experience for you.</a:t>
            </a:r>
            <a:endParaRPr lang="tr-TR" sz="2200" dirty="0"/>
          </a:p>
          <a:p>
            <a:pPr indent="0" algn="just">
              <a:lnSpc>
                <a:spcPts val="1704"/>
              </a:lnSpc>
              <a:spcAft>
                <a:spcPts val="2100"/>
              </a:spcAft>
              <a:buNone/>
            </a:pPr>
            <a:endParaRPr lang="en-US"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21957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221673"/>
            <a:ext cx="11125199" cy="6858000"/>
          </a:xfrm>
        </p:spPr>
        <p:txBody>
          <a:bodyPr>
            <a:normAutofit/>
          </a:bodyPr>
          <a:lstStyle/>
          <a:p>
            <a:pPr indent="0" algn="just">
              <a:spcBef>
                <a:spcPts val="600"/>
              </a:spcBef>
              <a:spcAft>
                <a:spcPts val="600"/>
              </a:spcAft>
              <a:buNone/>
            </a:pPr>
            <a:r>
              <a:rPr lang="tr-TR" sz="2400" dirty="0" smtClean="0"/>
              <a:t>	</a:t>
            </a:r>
            <a:r>
              <a:rPr lang="en-US" sz="2200" dirty="0" smtClean="0"/>
              <a:t>The </a:t>
            </a:r>
            <a:r>
              <a:rPr lang="en-US" sz="2200" dirty="0"/>
              <a:t>main purpose of BDK Group Financial Consulting is to reach investment targets in the most accurate way by using the existing conjuncture resources in the most efficient </a:t>
            </a:r>
            <a:r>
              <a:rPr lang="en-US" sz="2200" dirty="0" smtClean="0"/>
              <a:t>way</a:t>
            </a:r>
            <a:r>
              <a:rPr lang="tr-TR" sz="2200" dirty="0" smtClean="0"/>
              <a:t> w</a:t>
            </a:r>
            <a:r>
              <a:rPr lang="en-US" sz="2200" dirty="0" err="1" smtClean="0"/>
              <a:t>hich</a:t>
            </a:r>
            <a:r>
              <a:rPr lang="en-US" sz="2200" dirty="0" smtClean="0"/>
              <a:t> </a:t>
            </a:r>
            <a:r>
              <a:rPr lang="en-US" sz="2200" dirty="0"/>
              <a:t>set out with the promise of "Investment is in the safe hands'' and believes in the power of domestic capital .</a:t>
            </a:r>
          </a:p>
          <a:p>
            <a:pPr indent="0" algn="just">
              <a:spcBef>
                <a:spcPts val="600"/>
              </a:spcBef>
              <a:spcAft>
                <a:spcPts val="600"/>
              </a:spcAft>
              <a:buNone/>
            </a:pPr>
            <a:r>
              <a:rPr lang="tr-TR" sz="2200" dirty="0" smtClean="0"/>
              <a:t>	</a:t>
            </a:r>
            <a:r>
              <a:rPr lang="en-US" sz="2200" dirty="0" smtClean="0"/>
              <a:t>BDK </a:t>
            </a:r>
            <a:r>
              <a:rPr lang="en-US" sz="2200" dirty="0"/>
              <a:t>Group Financial Advisory; adds value to the investment by combining information and technology</a:t>
            </a:r>
            <a:r>
              <a:rPr lang="en-US" sz="2200" dirty="0" smtClean="0"/>
              <a:t>.</a:t>
            </a:r>
            <a:endParaRPr lang="tr-TR" sz="2200" dirty="0" smtClean="0"/>
          </a:p>
          <a:p>
            <a:pPr indent="0" algn="just">
              <a:spcBef>
                <a:spcPts val="600"/>
              </a:spcBef>
              <a:spcAft>
                <a:spcPts val="600"/>
              </a:spcAft>
              <a:buNone/>
            </a:pPr>
            <a:r>
              <a:rPr lang="tr-TR" sz="2400" b="1" dirty="0" smtClean="0"/>
              <a:t>	</a:t>
            </a:r>
            <a:r>
              <a:rPr lang="en-US" sz="2400" b="1" dirty="0" smtClean="0"/>
              <a:t>OUR </a:t>
            </a:r>
            <a:r>
              <a:rPr lang="en-US" sz="2400" b="1" dirty="0"/>
              <a:t>VISION</a:t>
            </a:r>
          </a:p>
          <a:p>
            <a:pPr indent="0" algn="just">
              <a:spcBef>
                <a:spcPts val="600"/>
              </a:spcBef>
              <a:spcAft>
                <a:spcPts val="600"/>
              </a:spcAft>
              <a:buNone/>
            </a:pPr>
            <a:r>
              <a:rPr lang="tr-TR" sz="2200" dirty="0" smtClean="0"/>
              <a:t>	</a:t>
            </a:r>
            <a:r>
              <a:rPr lang="en-US" sz="2200" dirty="0" smtClean="0"/>
              <a:t>Our </a:t>
            </a:r>
            <a:r>
              <a:rPr lang="en-US" sz="2200" dirty="0"/>
              <a:t>vision is to be a brand by creating the difference without saying "We are different"; adding value, </a:t>
            </a:r>
            <a:r>
              <a:rPr lang="en-US" sz="2200" dirty="0">
                <a:solidFill>
                  <a:srgbClr val="1F2023"/>
                </a:solidFill>
              </a:rPr>
              <a:t>maximum benefit and minimum commercial </a:t>
            </a:r>
            <a:r>
              <a:rPr lang="en-US" sz="2200" dirty="0" smtClean="0">
                <a:solidFill>
                  <a:srgbClr val="1F2023"/>
                </a:solidFill>
              </a:rPr>
              <a:t>concern</a:t>
            </a:r>
            <a:r>
              <a:rPr lang="tr-TR" sz="2200" dirty="0" smtClean="0">
                <a:solidFill>
                  <a:srgbClr val="1F2023"/>
                </a:solidFill>
              </a:rPr>
              <a:t> </a:t>
            </a:r>
            <a:r>
              <a:rPr lang="en-US" sz="2200" dirty="0" smtClean="0"/>
              <a:t>and </a:t>
            </a:r>
            <a:r>
              <a:rPr lang="en-US" sz="2200" dirty="0"/>
              <a:t>to build structures which </a:t>
            </a:r>
            <a:r>
              <a:rPr lang="en-US" sz="2200" dirty="0" err="1"/>
              <a:t>prefered</a:t>
            </a:r>
            <a:r>
              <a:rPr lang="en-US" sz="2200" dirty="0"/>
              <a:t> by who know how to choose</a:t>
            </a:r>
            <a:r>
              <a:rPr lang="en-US" sz="2200" dirty="0" smtClean="0"/>
              <a:t>.</a:t>
            </a:r>
            <a:endParaRPr lang="tr-TR" sz="2200" dirty="0" smtClean="0"/>
          </a:p>
          <a:p>
            <a:pPr indent="0" algn="just">
              <a:spcBef>
                <a:spcPts val="600"/>
              </a:spcBef>
              <a:spcAft>
                <a:spcPts val="600"/>
              </a:spcAft>
              <a:buNone/>
            </a:pPr>
            <a:r>
              <a:rPr lang="tr-TR" sz="2400" b="1" dirty="0" smtClean="0"/>
              <a:t>	</a:t>
            </a:r>
            <a:r>
              <a:rPr lang="en-US" sz="2400" b="1" dirty="0" smtClean="0"/>
              <a:t>OUR </a:t>
            </a:r>
            <a:r>
              <a:rPr lang="tr-TR" sz="2400" b="1" dirty="0"/>
              <a:t>MISSION</a:t>
            </a:r>
            <a:endParaRPr lang="en-US" sz="2400" b="1" dirty="0"/>
          </a:p>
          <a:p>
            <a:pPr indent="0" algn="just">
              <a:lnSpc>
                <a:spcPct val="80000"/>
              </a:lnSpc>
              <a:spcBef>
                <a:spcPts val="600"/>
              </a:spcBef>
              <a:spcAft>
                <a:spcPts val="600"/>
              </a:spcAft>
              <a:buNone/>
            </a:pPr>
            <a:r>
              <a:rPr lang="tr-TR" sz="2200" dirty="0" smtClean="0"/>
              <a:t>	</a:t>
            </a:r>
            <a:r>
              <a:rPr lang="en-US" sz="2200" dirty="0" smtClean="0"/>
              <a:t>The </a:t>
            </a:r>
            <a:r>
              <a:rPr lang="en-US" sz="2200" dirty="0"/>
              <a:t>most important need of human history</a:t>
            </a:r>
            <a:r>
              <a:rPr lang="tr-TR" sz="2200" dirty="0"/>
              <a:t> is</a:t>
            </a:r>
            <a:r>
              <a:rPr lang="en-US" sz="2200" dirty="0"/>
              <a:t> the need for shelter</a:t>
            </a:r>
            <a:r>
              <a:rPr lang="tr-TR" sz="2200" dirty="0"/>
              <a:t>.</a:t>
            </a:r>
            <a:r>
              <a:rPr lang="en-US" sz="2200" dirty="0"/>
              <a:t> </a:t>
            </a:r>
            <a:r>
              <a:rPr lang="tr-TR" sz="2200" dirty="0"/>
              <a:t>O</a:t>
            </a:r>
            <a:r>
              <a:rPr lang="en-US" sz="2200" dirty="0" err="1"/>
              <a:t>ur</a:t>
            </a:r>
            <a:r>
              <a:rPr lang="en-US" sz="2200" dirty="0"/>
              <a:t> mission is transforming safe and aesthetic buildings that we have produced with an innovative architectural understanding into living spaces where you can "enjoy life".</a:t>
            </a:r>
            <a:r>
              <a:rPr lang="tr-TR" sz="2200" dirty="0"/>
              <a:t> </a:t>
            </a:r>
            <a:r>
              <a:rPr lang="en-US" sz="2200" dirty="0"/>
              <a:t> Because we do the best in sector and we know what you need</a:t>
            </a:r>
            <a:r>
              <a:rPr lang="en-US" sz="2200" dirty="0" smtClean="0"/>
              <a:t>!</a:t>
            </a:r>
            <a:endParaRPr lang="tr-TR" sz="2200" dirty="0" smtClean="0"/>
          </a:p>
          <a:p>
            <a:pPr indent="0" algn="just">
              <a:lnSpc>
                <a:spcPct val="80000"/>
              </a:lnSpc>
              <a:spcBef>
                <a:spcPts val="600"/>
              </a:spcBef>
              <a:spcAft>
                <a:spcPts val="600"/>
              </a:spcAft>
              <a:buNone/>
            </a:pPr>
            <a:r>
              <a:rPr lang="en-US" sz="2200" dirty="0"/>
              <a:t>As BDK Group Construction, we produce, environmentally friendly, safe places where you can live in peace and compatible with the changing and developing city life. We provide maximum satisfaction by contributing to the quality of life.</a:t>
            </a:r>
          </a:p>
          <a:p>
            <a:pPr indent="0" algn="just">
              <a:lnSpc>
                <a:spcPct val="80000"/>
              </a:lnSpc>
              <a:spcBef>
                <a:spcPts val="600"/>
              </a:spcBef>
              <a:spcAft>
                <a:spcPts val="600"/>
              </a:spcAft>
              <a:buNone/>
            </a:pPr>
            <a:endParaRPr lang="en-US" sz="2200" dirty="0"/>
          </a:p>
          <a:p>
            <a:pPr indent="0" algn="just">
              <a:spcBef>
                <a:spcPts val="600"/>
              </a:spcBef>
              <a:spcAft>
                <a:spcPts val="600"/>
              </a:spcAft>
              <a:buNone/>
            </a:pPr>
            <a:endParaRPr lang="en-US" sz="2200" dirty="0"/>
          </a:p>
          <a:p>
            <a:pPr indent="0" algn="just">
              <a:spcBef>
                <a:spcPts val="600"/>
              </a:spcBef>
              <a:spcAft>
                <a:spcPts val="600"/>
              </a:spcAft>
              <a:buNone/>
            </a:pPr>
            <a:endParaRPr lang="en-US" sz="2400" dirty="0"/>
          </a:p>
          <a:p>
            <a:pPr indent="0">
              <a:spcBef>
                <a:spcPts val="1470"/>
              </a:spcBef>
              <a:spcAft>
                <a:spcPts val="1890"/>
              </a:spcAft>
              <a:buNone/>
            </a:pPr>
            <a:endParaRPr lang="tr-TR" sz="24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044422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23688" y="221673"/>
            <a:ext cx="6472566" cy="5955290"/>
          </a:xfrm>
        </p:spPr>
        <p:txBody>
          <a:bodyPr>
            <a:normAutofit/>
          </a:bodyPr>
          <a:lstStyle/>
          <a:p>
            <a:pPr indent="0" algn="just">
              <a:lnSpc>
                <a:spcPts val="1704"/>
              </a:lnSpc>
              <a:spcAft>
                <a:spcPts val="2100"/>
              </a:spcAft>
              <a:buNone/>
            </a:pPr>
            <a:endParaRPr lang="tr-TR" sz="2000" dirty="0" smtClean="0"/>
          </a:p>
          <a:p>
            <a:pPr indent="0" algn="just">
              <a:lnSpc>
                <a:spcPts val="1560"/>
              </a:lnSpc>
              <a:buNone/>
            </a:pPr>
            <a:endParaRPr lang="tr-TR" sz="2000" dirty="0" smtClean="0"/>
          </a:p>
          <a:p>
            <a:pPr indent="0">
              <a:buNone/>
            </a:pPr>
            <a:endParaRPr lang="tr-TR" sz="2000" b="1" dirty="0" smtClean="0"/>
          </a:p>
          <a:p>
            <a:pPr indent="0">
              <a:buNone/>
            </a:pPr>
            <a:r>
              <a:rPr lang="en-US" sz="2200" dirty="0" smtClean="0"/>
              <a:t>We </a:t>
            </a:r>
            <a:r>
              <a:rPr lang="en-US" sz="2200" dirty="0"/>
              <a:t>have coops for collecting organic eggs of our village.</a:t>
            </a:r>
          </a:p>
          <a:p>
            <a:pPr indent="0" algn="just">
              <a:lnSpc>
                <a:spcPts val="1704"/>
              </a:lnSpc>
              <a:spcAft>
                <a:spcPts val="2100"/>
              </a:spcAft>
              <a:buNone/>
            </a:pPr>
            <a:endParaRPr lang="tr-TR" sz="2200" dirty="0"/>
          </a:p>
          <a:p>
            <a:pPr indent="0" algn="just">
              <a:lnSpc>
                <a:spcPts val="1704"/>
              </a:lnSpc>
              <a:spcAft>
                <a:spcPts val="2100"/>
              </a:spcAft>
              <a:buNone/>
            </a:pPr>
            <a:endParaRPr lang="tr-TR" sz="2200" dirty="0" smtClean="0"/>
          </a:p>
          <a:p>
            <a:pPr indent="0" algn="just">
              <a:lnSpc>
                <a:spcPts val="1656"/>
              </a:lnSpc>
              <a:spcBef>
                <a:spcPts val="2100"/>
              </a:spcBef>
              <a:buNone/>
            </a:pPr>
            <a:endParaRPr lang="tr-TR" sz="2200" dirty="0" smtClean="0"/>
          </a:p>
          <a:p>
            <a:pPr indent="0">
              <a:buNone/>
            </a:pPr>
            <a:endParaRPr lang="tr-TR" sz="2200" b="1" dirty="0" smtClean="0"/>
          </a:p>
          <a:p>
            <a:pPr indent="0">
              <a:buNone/>
            </a:pPr>
            <a:r>
              <a:rPr lang="en-US" sz="2200" dirty="0" smtClean="0"/>
              <a:t>Our </a:t>
            </a:r>
            <a:r>
              <a:rPr lang="en-US" sz="2200" dirty="0"/>
              <a:t>barn where the freshest milk of our village is milked</a:t>
            </a:r>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42" y="635849"/>
            <a:ext cx="4504514" cy="2634546"/>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7042" y="3449782"/>
            <a:ext cx="4504514" cy="2963824"/>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537995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23688" y="221673"/>
            <a:ext cx="6472566" cy="5955290"/>
          </a:xfrm>
        </p:spPr>
        <p:txBody>
          <a:bodyPr>
            <a:normAutofit/>
          </a:bodyPr>
          <a:lstStyle/>
          <a:p>
            <a:pPr indent="0" algn="just">
              <a:lnSpc>
                <a:spcPts val="1704"/>
              </a:lnSpc>
              <a:spcAft>
                <a:spcPts val="2100"/>
              </a:spcAft>
              <a:buNone/>
            </a:pPr>
            <a:endParaRPr lang="tr-TR" sz="2000" dirty="0" smtClean="0"/>
          </a:p>
          <a:p>
            <a:pPr indent="0" algn="just">
              <a:lnSpc>
                <a:spcPts val="1560"/>
              </a:lnSpc>
              <a:buNone/>
            </a:pPr>
            <a:endParaRPr lang="tr-TR" sz="2000" dirty="0" smtClean="0"/>
          </a:p>
          <a:p>
            <a:pPr indent="0">
              <a:buNone/>
            </a:pPr>
            <a:endParaRPr lang="tr-TR" sz="2000" b="1" dirty="0" smtClean="0"/>
          </a:p>
          <a:p>
            <a:pPr indent="0">
              <a:buNone/>
            </a:pPr>
            <a:r>
              <a:rPr lang="en-US" sz="2200" dirty="0"/>
              <a:t>Ecological production is provided by electricity solar energy.</a:t>
            </a:r>
          </a:p>
          <a:p>
            <a:pPr indent="0" algn="just">
              <a:lnSpc>
                <a:spcPts val="1704"/>
              </a:lnSpc>
              <a:spcAft>
                <a:spcPts val="2100"/>
              </a:spcAft>
              <a:buNone/>
            </a:pPr>
            <a:endParaRPr lang="tr-TR" sz="2200" dirty="0"/>
          </a:p>
          <a:p>
            <a:pPr indent="0" algn="just">
              <a:lnSpc>
                <a:spcPts val="1704"/>
              </a:lnSpc>
              <a:spcAft>
                <a:spcPts val="2100"/>
              </a:spcAft>
              <a:buNone/>
            </a:pPr>
            <a:endParaRPr lang="tr-TR" sz="2200" dirty="0" smtClean="0"/>
          </a:p>
          <a:p>
            <a:pPr indent="0" algn="just">
              <a:lnSpc>
                <a:spcPts val="1656"/>
              </a:lnSpc>
              <a:spcBef>
                <a:spcPts val="2100"/>
              </a:spcBef>
              <a:buNone/>
            </a:pPr>
            <a:endParaRPr lang="tr-TR" sz="2200" dirty="0" smtClean="0"/>
          </a:p>
          <a:p>
            <a:pPr indent="0">
              <a:buNone/>
            </a:pPr>
            <a:endParaRPr lang="tr-TR" sz="2200" dirty="0" smtClean="0"/>
          </a:p>
          <a:p>
            <a:pPr indent="0" algn="just">
              <a:lnSpc>
                <a:spcPts val="1848"/>
              </a:lnSpc>
              <a:buNone/>
            </a:pPr>
            <a:r>
              <a:rPr lang="en-US" sz="2200" dirty="0" smtClean="0">
                <a:cs typeface="Arial" panose="020B0604020202020204" pitchFamily="34" charset="0"/>
              </a:rPr>
              <a:t>We </a:t>
            </a:r>
            <a:r>
              <a:rPr lang="en-US" sz="2200" dirty="0">
                <a:cs typeface="Arial" panose="020B0604020202020204" pitchFamily="34" charset="0"/>
              </a:rPr>
              <a:t>supply our water from natural sources in </a:t>
            </a:r>
            <a:r>
              <a:rPr lang="en-US" sz="2200" dirty="0" err="1">
                <a:cs typeface="Arial" panose="020B0604020202020204" pitchFamily="34" charset="0"/>
              </a:rPr>
              <a:t>Kaz</a:t>
            </a:r>
            <a:r>
              <a:rPr lang="en-US" sz="2200" dirty="0">
                <a:cs typeface="Arial" panose="020B0604020202020204" pitchFamily="34" charset="0"/>
              </a:rPr>
              <a:t> Mountains</a:t>
            </a:r>
            <a:endParaRPr lang="tr-TR" sz="2200" dirty="0" smtClean="0">
              <a:cs typeface="Arial" panose="020B0604020202020204" pitchFamily="34" charset="0"/>
            </a:endParaRPr>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42" y="540328"/>
            <a:ext cx="4464906" cy="2507672"/>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42" y="3626886"/>
            <a:ext cx="4447023" cy="2732350"/>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1589817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23688" y="221673"/>
            <a:ext cx="6472566" cy="5955290"/>
          </a:xfrm>
        </p:spPr>
        <p:txBody>
          <a:bodyPr>
            <a:normAutofit/>
          </a:bodyPr>
          <a:lstStyle/>
          <a:p>
            <a:pPr indent="0" algn="just">
              <a:lnSpc>
                <a:spcPts val="1704"/>
              </a:lnSpc>
              <a:spcAft>
                <a:spcPts val="2100"/>
              </a:spcAft>
              <a:buNone/>
            </a:pPr>
            <a:endParaRPr lang="tr-TR" sz="2000" dirty="0" smtClean="0"/>
          </a:p>
          <a:p>
            <a:pPr indent="0" algn="just">
              <a:lnSpc>
                <a:spcPts val="1560"/>
              </a:lnSpc>
              <a:buNone/>
            </a:pPr>
            <a:endParaRPr lang="tr-TR" sz="2000" dirty="0" smtClean="0"/>
          </a:p>
          <a:p>
            <a:pPr indent="0">
              <a:buNone/>
            </a:pPr>
            <a:endParaRPr lang="tr-TR" sz="2000" b="1" dirty="0" smtClean="0"/>
          </a:p>
          <a:p>
            <a:pPr indent="0" algn="just">
              <a:lnSpc>
                <a:spcPts val="1848"/>
              </a:lnSpc>
              <a:buNone/>
            </a:pPr>
            <a:r>
              <a:rPr lang="en-US" sz="2200" dirty="0"/>
              <a:t>We also prepared a field that we cultivated together and where we </a:t>
            </a:r>
            <a:r>
              <a:rPr lang="tr-TR" sz="2200" dirty="0" err="1" smtClean="0"/>
              <a:t>you</a:t>
            </a:r>
            <a:r>
              <a:rPr lang="tr-TR" sz="2200" dirty="0" smtClean="0"/>
              <a:t> can </a:t>
            </a:r>
            <a:r>
              <a:rPr lang="tr-TR" sz="2200" dirty="0" err="1" smtClean="0"/>
              <a:t>carry</a:t>
            </a:r>
            <a:r>
              <a:rPr lang="tr-TR" sz="2200" dirty="0" smtClean="0"/>
              <a:t> </a:t>
            </a:r>
            <a:r>
              <a:rPr lang="tr-TR" sz="2200" dirty="0" err="1" smtClean="0"/>
              <a:t>your</a:t>
            </a:r>
            <a:r>
              <a:rPr lang="tr-TR" sz="2200" dirty="0" smtClean="0"/>
              <a:t> </a:t>
            </a:r>
            <a:r>
              <a:rPr lang="tr-TR" sz="2200" dirty="0" err="1" smtClean="0"/>
              <a:t>product</a:t>
            </a:r>
            <a:r>
              <a:rPr lang="tr-TR" sz="2200" dirty="0" smtClean="0"/>
              <a:t> </a:t>
            </a:r>
            <a:r>
              <a:rPr lang="tr-TR" sz="2200" dirty="0" err="1" smtClean="0"/>
              <a:t>with</a:t>
            </a:r>
            <a:r>
              <a:rPr lang="tr-TR" sz="2200" dirty="0" smtClean="0"/>
              <a:t> </a:t>
            </a:r>
            <a:r>
              <a:rPr lang="tr-TR" sz="2200" dirty="0" err="1" smtClean="0"/>
              <a:t>your</a:t>
            </a:r>
            <a:r>
              <a:rPr lang="tr-TR" sz="2200" dirty="0" smtClean="0"/>
              <a:t> </a:t>
            </a:r>
            <a:r>
              <a:rPr lang="tr-TR" sz="2200" dirty="0" err="1" smtClean="0"/>
              <a:t>own</a:t>
            </a:r>
            <a:r>
              <a:rPr lang="tr-TR" sz="2200" dirty="0" smtClean="0"/>
              <a:t> </a:t>
            </a:r>
            <a:r>
              <a:rPr lang="tr-TR" sz="2200" dirty="0" err="1" smtClean="0"/>
              <a:t>hands</a:t>
            </a:r>
            <a:r>
              <a:rPr lang="tr-TR" sz="2200" dirty="0" smtClean="0"/>
              <a:t>.</a:t>
            </a:r>
            <a:endParaRPr lang="en-US" sz="2200" dirty="0"/>
          </a:p>
          <a:p>
            <a:pPr indent="0" algn="just">
              <a:lnSpc>
                <a:spcPts val="1704"/>
              </a:lnSpc>
              <a:spcAft>
                <a:spcPts val="2100"/>
              </a:spcAft>
              <a:buNone/>
            </a:pPr>
            <a:endParaRPr lang="tr-TR" sz="2000" dirty="0"/>
          </a:p>
          <a:p>
            <a:pPr indent="0" algn="just">
              <a:lnSpc>
                <a:spcPts val="1704"/>
              </a:lnSpc>
              <a:spcAft>
                <a:spcPts val="2100"/>
              </a:spcAft>
              <a:buNone/>
            </a:pPr>
            <a:endParaRPr lang="tr-TR" sz="2000" dirty="0" smtClean="0"/>
          </a:p>
          <a:p>
            <a:pPr indent="0" algn="just">
              <a:lnSpc>
                <a:spcPts val="1656"/>
              </a:lnSpc>
              <a:spcBef>
                <a:spcPts val="2100"/>
              </a:spcBef>
              <a:buNone/>
            </a:pPr>
            <a:endParaRPr lang="tr-TR" sz="2000" dirty="0" smtClean="0"/>
          </a:p>
          <a:p>
            <a:pPr indent="0">
              <a:buNone/>
            </a:pPr>
            <a:endParaRPr lang="tr-TR" sz="2000" b="1" dirty="0" smtClean="0"/>
          </a:p>
          <a:p>
            <a:pPr indent="0" algn="just">
              <a:lnSpc>
                <a:spcPts val="1848"/>
              </a:lnSpc>
              <a:buNone/>
            </a:pPr>
            <a:r>
              <a:rPr lang="en-US" sz="2200" dirty="0" smtClean="0"/>
              <a:t>It </a:t>
            </a:r>
            <a:r>
              <a:rPr lang="en-US" sz="2200" dirty="0"/>
              <a:t>is available in our therapy environments with private teachers where you can be comfortable.</a:t>
            </a:r>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42" y="515666"/>
            <a:ext cx="4494474" cy="2532334"/>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42" y="3626886"/>
            <a:ext cx="4494474" cy="2743039"/>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411028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655" y="410440"/>
            <a:ext cx="4987636" cy="328872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53" y="4040764"/>
            <a:ext cx="5262995" cy="2497237"/>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91" y="410440"/>
            <a:ext cx="5261957" cy="3288723"/>
          </a:xfrm>
          <a:prstGeom prst="rect">
            <a:avLst/>
          </a:prstGeom>
        </p:spPr>
      </p:pic>
      <p:sp>
        <p:nvSpPr>
          <p:cNvPr id="7" name="Dikdörtgen 6"/>
          <p:cNvSpPr/>
          <p:nvPr/>
        </p:nvSpPr>
        <p:spPr>
          <a:xfrm>
            <a:off x="6096000" y="4214336"/>
            <a:ext cx="5472545" cy="1785104"/>
          </a:xfrm>
          <a:prstGeom prst="rect">
            <a:avLst/>
          </a:prstGeom>
        </p:spPr>
        <p:txBody>
          <a:bodyPr wrap="square">
            <a:spAutoFit/>
          </a:bodyPr>
          <a:lstStyle/>
          <a:p>
            <a:pPr algn="just"/>
            <a:r>
              <a:rPr lang="tr-TR" sz="2200" dirty="0" err="1" smtClean="0"/>
              <a:t>You</a:t>
            </a:r>
            <a:r>
              <a:rPr lang="tr-TR" sz="2200" dirty="0" smtClean="0"/>
              <a:t> can </a:t>
            </a:r>
            <a:r>
              <a:rPr lang="tr-TR" sz="2200" dirty="0" err="1" smtClean="0"/>
              <a:t>enjoy</a:t>
            </a:r>
            <a:r>
              <a:rPr lang="tr-TR" sz="2200" dirty="0" smtClean="0"/>
              <a:t> </a:t>
            </a:r>
            <a:r>
              <a:rPr lang="tr-TR" sz="2200" dirty="0" err="1" smtClean="0"/>
              <a:t>have</a:t>
            </a:r>
            <a:r>
              <a:rPr lang="tr-TR" sz="2200" dirty="0" smtClean="0"/>
              <a:t> a </a:t>
            </a:r>
            <a:r>
              <a:rPr lang="tr-TR" sz="2200" dirty="0" err="1" smtClean="0"/>
              <a:t>shopping</a:t>
            </a:r>
            <a:r>
              <a:rPr lang="tr-TR" sz="2200" dirty="0" smtClean="0"/>
              <a:t> in </a:t>
            </a:r>
            <a:r>
              <a:rPr lang="tr-TR" sz="2200" dirty="0" err="1" smtClean="0"/>
              <a:t>our</a:t>
            </a:r>
            <a:r>
              <a:rPr lang="tr-TR" sz="2200" dirty="0" smtClean="0"/>
              <a:t> </a:t>
            </a:r>
            <a:r>
              <a:rPr lang="en-US" sz="2200" dirty="0"/>
              <a:t>environmentally friendly </a:t>
            </a:r>
            <a:r>
              <a:rPr lang="en-US" sz="2200" dirty="0" smtClean="0"/>
              <a:t>shopping center. </a:t>
            </a:r>
            <a:r>
              <a:rPr lang="en-US" sz="2200" dirty="0"/>
              <a:t>Solar/LED lighting, energy efficient heating and cooling systems, waste reduction, and green spaces </a:t>
            </a:r>
            <a:r>
              <a:rPr lang="tr-TR" sz="2200" dirty="0" err="1" smtClean="0"/>
              <a:t>will</a:t>
            </a:r>
            <a:r>
              <a:rPr lang="tr-TR" sz="2200" dirty="0" smtClean="0"/>
              <a:t> be in </a:t>
            </a:r>
            <a:r>
              <a:rPr lang="tr-TR" sz="2200" dirty="0" err="1" smtClean="0"/>
              <a:t>our</a:t>
            </a:r>
            <a:r>
              <a:rPr lang="tr-TR" sz="2200" dirty="0" smtClean="0"/>
              <a:t> </a:t>
            </a:r>
            <a:r>
              <a:rPr lang="tr-TR" sz="2200" dirty="0" err="1" smtClean="0"/>
              <a:t>shopping</a:t>
            </a:r>
            <a:r>
              <a:rPr lang="tr-TR" sz="2200" dirty="0" smtClean="0"/>
              <a:t> </a:t>
            </a:r>
            <a:r>
              <a:rPr lang="tr-TR" sz="2200" dirty="0" err="1" smtClean="0"/>
              <a:t>centre</a:t>
            </a:r>
            <a:r>
              <a:rPr lang="tr-TR" sz="2200" dirty="0" smtClean="0"/>
              <a:t>.</a:t>
            </a:r>
            <a:endParaRPr lang="tr-TR" sz="22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1920039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03272" y="221673"/>
            <a:ext cx="6192981" cy="5955290"/>
          </a:xfrm>
        </p:spPr>
        <p:txBody>
          <a:bodyPr>
            <a:normAutofit/>
          </a:bodyPr>
          <a:lstStyle/>
          <a:p>
            <a:pPr indent="0" algn="just">
              <a:lnSpc>
                <a:spcPts val="1704"/>
              </a:lnSpc>
              <a:spcAft>
                <a:spcPts val="2100"/>
              </a:spcAft>
              <a:buNone/>
            </a:pPr>
            <a:endParaRPr lang="tr-TR" sz="2000" dirty="0" smtClean="0"/>
          </a:p>
          <a:p>
            <a:pPr indent="0" algn="just">
              <a:lnSpc>
                <a:spcPts val="1560"/>
              </a:lnSpc>
              <a:buNone/>
            </a:pPr>
            <a:endParaRPr lang="tr-TR" sz="2000" dirty="0" smtClean="0"/>
          </a:p>
          <a:p>
            <a:pPr indent="0">
              <a:buNone/>
            </a:pPr>
            <a:endParaRPr lang="tr-TR" sz="2000" b="1" dirty="0" smtClean="0"/>
          </a:p>
          <a:p>
            <a:pPr indent="0">
              <a:buNone/>
            </a:pPr>
            <a:r>
              <a:rPr lang="en-US" sz="2200" dirty="0" smtClean="0"/>
              <a:t>We </a:t>
            </a:r>
            <a:r>
              <a:rPr lang="en-US" sz="2200" dirty="0"/>
              <a:t>have prepared our all buildings as smart </a:t>
            </a:r>
            <a:r>
              <a:rPr lang="en-US" sz="2200" dirty="0" err="1"/>
              <a:t>buidings</a:t>
            </a:r>
            <a:r>
              <a:rPr lang="en-US" sz="2200" dirty="0"/>
              <a:t> contemporary</a:t>
            </a:r>
            <a:endParaRPr lang="tr-TR" sz="2200" dirty="0"/>
          </a:p>
          <a:p>
            <a:pPr indent="0" algn="just">
              <a:lnSpc>
                <a:spcPts val="1704"/>
              </a:lnSpc>
              <a:spcAft>
                <a:spcPts val="2100"/>
              </a:spcAft>
              <a:buNone/>
            </a:pPr>
            <a:endParaRPr lang="tr-TR" sz="2200" dirty="0" smtClean="0"/>
          </a:p>
          <a:p>
            <a:pPr indent="0" algn="just">
              <a:lnSpc>
                <a:spcPts val="1656"/>
              </a:lnSpc>
              <a:spcBef>
                <a:spcPts val="2100"/>
              </a:spcBef>
              <a:buNone/>
            </a:pPr>
            <a:endParaRPr lang="tr-TR" sz="2200" dirty="0" smtClean="0"/>
          </a:p>
          <a:p>
            <a:pPr indent="0">
              <a:buNone/>
            </a:pPr>
            <a:endParaRPr lang="tr-TR" sz="2200" dirty="0" smtClean="0"/>
          </a:p>
          <a:p>
            <a:pPr indent="0" algn="just">
              <a:lnSpc>
                <a:spcPts val="1848"/>
              </a:lnSpc>
              <a:buNone/>
            </a:pPr>
            <a:endParaRPr lang="tr-TR" sz="2200" dirty="0"/>
          </a:p>
          <a:p>
            <a:pPr indent="0">
              <a:buNone/>
            </a:pPr>
            <a:endParaRPr lang="tr-TR" sz="2200" dirty="0"/>
          </a:p>
          <a:p>
            <a:pPr indent="0">
              <a:buNone/>
            </a:pPr>
            <a:r>
              <a:rPr lang="en-US" sz="2200" dirty="0" smtClean="0">
                <a:solidFill>
                  <a:srgbClr val="293E1A"/>
                </a:solidFill>
              </a:rPr>
              <a:t>We </a:t>
            </a:r>
            <a:r>
              <a:rPr lang="en-US" sz="2200" dirty="0">
                <a:solidFill>
                  <a:srgbClr val="293E1A"/>
                </a:solidFill>
              </a:rPr>
              <a:t>used voice and remote motion </a:t>
            </a:r>
            <a:r>
              <a:rPr lang="en-US" sz="2200" dirty="0" smtClean="0">
                <a:solidFill>
                  <a:srgbClr val="293E1A"/>
                </a:solidFill>
              </a:rPr>
              <a:t>sensors</a:t>
            </a:r>
            <a:endParaRPr lang="en-US" sz="2200" dirty="0">
              <a:solidFill>
                <a:srgbClr val="293E1A"/>
              </a:solidFill>
            </a:endParaRPr>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68233" y="620287"/>
            <a:ext cx="4478599" cy="2621677"/>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59" y="3560618"/>
            <a:ext cx="4459734" cy="2616345"/>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984056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221672"/>
            <a:ext cx="11125199" cy="6470073"/>
          </a:xfrm>
        </p:spPr>
        <p:txBody>
          <a:bodyPr>
            <a:normAutofit/>
          </a:bodyPr>
          <a:lstStyle/>
          <a:p>
            <a:pPr indent="0" algn="just">
              <a:lnSpc>
                <a:spcPts val="1848"/>
              </a:lnSpc>
              <a:spcBef>
                <a:spcPts val="1050"/>
              </a:spcBef>
              <a:spcAft>
                <a:spcPts val="1470"/>
              </a:spcAft>
              <a:buNone/>
            </a:pPr>
            <a:endParaRPr lang="tr-TR" sz="2000" b="1" dirty="0" smtClean="0"/>
          </a:p>
          <a:p>
            <a:pPr indent="0" algn="just">
              <a:lnSpc>
                <a:spcPts val="1848"/>
              </a:lnSpc>
              <a:spcBef>
                <a:spcPts val="1050"/>
              </a:spcBef>
              <a:spcAft>
                <a:spcPts val="1470"/>
              </a:spcAft>
              <a:buNone/>
            </a:pPr>
            <a:endParaRPr lang="tr-TR" sz="2000" b="1" dirty="0"/>
          </a:p>
          <a:p>
            <a:pPr indent="0" algn="just">
              <a:lnSpc>
                <a:spcPts val="1848"/>
              </a:lnSpc>
              <a:spcBef>
                <a:spcPts val="1050"/>
              </a:spcBef>
              <a:spcAft>
                <a:spcPts val="1470"/>
              </a:spcAft>
              <a:buNone/>
            </a:pPr>
            <a:endParaRPr lang="tr-TR" sz="2000" b="1" dirty="0" smtClean="0"/>
          </a:p>
          <a:p>
            <a:pPr indent="0" algn="just">
              <a:lnSpc>
                <a:spcPts val="1848"/>
              </a:lnSpc>
              <a:spcBef>
                <a:spcPts val="1050"/>
              </a:spcBef>
              <a:spcAft>
                <a:spcPts val="1470"/>
              </a:spcAft>
              <a:buNone/>
            </a:pPr>
            <a:endParaRPr lang="tr-TR" sz="2000" b="1" dirty="0"/>
          </a:p>
          <a:p>
            <a:pPr indent="0" algn="just">
              <a:lnSpc>
                <a:spcPts val="1848"/>
              </a:lnSpc>
              <a:spcBef>
                <a:spcPts val="1050"/>
              </a:spcBef>
              <a:spcAft>
                <a:spcPts val="1470"/>
              </a:spcAft>
              <a:buNone/>
            </a:pPr>
            <a:endParaRPr lang="tr-TR" sz="2000" b="1" dirty="0" smtClean="0"/>
          </a:p>
          <a:p>
            <a:pPr indent="0" algn="just">
              <a:lnSpc>
                <a:spcPts val="1848"/>
              </a:lnSpc>
              <a:spcBef>
                <a:spcPts val="1050"/>
              </a:spcBef>
              <a:spcAft>
                <a:spcPts val="1470"/>
              </a:spcAft>
              <a:buNone/>
            </a:pPr>
            <a:endParaRPr lang="tr-TR" sz="2000" b="1" dirty="0" smtClean="0">
              <a:solidFill>
                <a:schemeClr val="accent6">
                  <a:lumMod val="50000"/>
                </a:schemeClr>
              </a:solidFill>
            </a:endParaRPr>
          </a:p>
          <a:p>
            <a:pPr indent="0" algn="just">
              <a:lnSpc>
                <a:spcPts val="1752"/>
              </a:lnSpc>
              <a:spcBef>
                <a:spcPts val="1680"/>
              </a:spcBef>
              <a:buNone/>
            </a:pPr>
            <a:endParaRPr lang="tr-TR" sz="2000" b="1" dirty="0" smtClean="0">
              <a:solidFill>
                <a:srgbClr val="333333"/>
              </a:solidFill>
            </a:endParaRPr>
          </a:p>
          <a:p>
            <a:pPr indent="0" algn="just">
              <a:lnSpc>
                <a:spcPts val="1752"/>
              </a:lnSpc>
              <a:spcBef>
                <a:spcPts val="1680"/>
              </a:spcBef>
              <a:buNone/>
            </a:pPr>
            <a:endParaRPr lang="tr-TR" sz="2000" b="1" dirty="0">
              <a:solidFill>
                <a:srgbClr val="333333"/>
              </a:solidFill>
            </a:endParaRPr>
          </a:p>
          <a:p>
            <a:pPr indent="0" algn="just">
              <a:lnSpc>
                <a:spcPts val="1752"/>
              </a:lnSpc>
              <a:spcBef>
                <a:spcPts val="1680"/>
              </a:spcBef>
              <a:buNone/>
            </a:pPr>
            <a:endParaRPr lang="tr-TR" sz="2000" b="1" dirty="0" smtClean="0">
              <a:solidFill>
                <a:srgbClr val="333333"/>
              </a:solidFill>
            </a:endParaRPr>
          </a:p>
          <a:p>
            <a:pPr indent="0" algn="just">
              <a:lnSpc>
                <a:spcPts val="1752"/>
              </a:lnSpc>
              <a:spcBef>
                <a:spcPts val="1680"/>
              </a:spcBef>
              <a:buNone/>
            </a:pPr>
            <a:endParaRPr lang="tr-TR" sz="2000" b="1" dirty="0" smtClean="0">
              <a:solidFill>
                <a:srgbClr val="333333"/>
              </a:solidFill>
            </a:endParaRPr>
          </a:p>
          <a:p>
            <a:pPr indent="0" algn="just">
              <a:lnSpc>
                <a:spcPts val="1752"/>
              </a:lnSpc>
              <a:spcBef>
                <a:spcPts val="1680"/>
              </a:spcBef>
              <a:buNone/>
            </a:pPr>
            <a:endParaRPr lang="tr-TR" sz="2000" b="1" dirty="0">
              <a:solidFill>
                <a:srgbClr val="333333"/>
              </a:solidFill>
            </a:endParaRPr>
          </a:p>
          <a:p>
            <a:pPr indent="0" algn="just">
              <a:lnSpc>
                <a:spcPts val="1752"/>
              </a:lnSpc>
              <a:spcBef>
                <a:spcPts val="1680"/>
              </a:spcBef>
              <a:buNone/>
            </a:pPr>
            <a:r>
              <a:rPr lang="en-US" sz="2200" dirty="0" smtClean="0">
                <a:solidFill>
                  <a:srgbClr val="333333"/>
                </a:solidFill>
              </a:rPr>
              <a:t>With </a:t>
            </a:r>
            <a:r>
              <a:rPr lang="en-US" sz="2200" dirty="0">
                <a:solidFill>
                  <a:srgbClr val="333333"/>
                </a:solidFill>
              </a:rPr>
              <a:t>every day you are in this project, your feelings of gratitude and excitement in life will increase, and your happiness will be our pride for </a:t>
            </a:r>
            <a:r>
              <a:rPr lang="tr-TR" sz="2200" dirty="0" smtClean="0">
                <a:solidFill>
                  <a:srgbClr val="333333"/>
                </a:solidFill>
              </a:rPr>
              <a:t>us</a:t>
            </a:r>
            <a:r>
              <a:rPr lang="en-US" sz="2200" dirty="0" smtClean="0">
                <a:solidFill>
                  <a:srgbClr val="333333"/>
                </a:solidFill>
              </a:rPr>
              <a:t>. Thank</a:t>
            </a:r>
            <a:r>
              <a:rPr lang="tr-TR" sz="2200" dirty="0" smtClean="0">
                <a:solidFill>
                  <a:srgbClr val="333333"/>
                </a:solidFill>
              </a:rPr>
              <a:t>s </a:t>
            </a:r>
            <a:r>
              <a:rPr lang="tr-TR" sz="2200" dirty="0" err="1" smtClean="0">
                <a:solidFill>
                  <a:srgbClr val="333333"/>
                </a:solidFill>
              </a:rPr>
              <a:t>to</a:t>
            </a:r>
            <a:r>
              <a:rPr lang="tr-TR" sz="2200" dirty="0" smtClean="0">
                <a:solidFill>
                  <a:srgbClr val="333333"/>
                </a:solidFill>
              </a:rPr>
              <a:t> </a:t>
            </a:r>
            <a:r>
              <a:rPr lang="en-US" sz="2200" dirty="0" smtClean="0">
                <a:solidFill>
                  <a:srgbClr val="333333"/>
                </a:solidFill>
              </a:rPr>
              <a:t>the </a:t>
            </a:r>
            <a:r>
              <a:rPr lang="en-US" sz="2200" dirty="0">
                <a:solidFill>
                  <a:srgbClr val="333333"/>
                </a:solidFill>
              </a:rPr>
              <a:t>peace of eternal nature.</a:t>
            </a:r>
          </a:p>
          <a:p>
            <a:pPr indent="0" algn="just">
              <a:lnSpc>
                <a:spcPts val="1848"/>
              </a:lnSpc>
              <a:spcBef>
                <a:spcPts val="1050"/>
              </a:spcBef>
              <a:spcAft>
                <a:spcPts val="1470"/>
              </a:spcAft>
              <a:buNone/>
            </a:pPr>
            <a:endParaRPr lang="en-US" sz="2000" b="1" dirty="0"/>
          </a:p>
          <a:p>
            <a:pPr indent="0">
              <a:spcBef>
                <a:spcPts val="1470"/>
              </a:spcBef>
              <a:spcAft>
                <a:spcPts val="1890"/>
              </a:spcAft>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079" y="221672"/>
            <a:ext cx="8024619" cy="5349746"/>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488329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221672"/>
            <a:ext cx="11125199" cy="6303819"/>
          </a:xfrm>
        </p:spPr>
        <p:txBody>
          <a:bodyPr>
            <a:normAutofit/>
          </a:bodyPr>
          <a:lstStyle/>
          <a:p>
            <a:pPr indent="0" algn="just">
              <a:spcAft>
                <a:spcPts val="840"/>
              </a:spcAft>
              <a:buNone/>
            </a:pPr>
            <a:r>
              <a:rPr lang="en-US" sz="2400" b="1" u="sng" dirty="0" smtClean="0"/>
              <a:t>SERVICE</a:t>
            </a:r>
            <a:r>
              <a:rPr lang="tr-TR" sz="2400" b="1" u="sng" dirty="0"/>
              <a:t>S</a:t>
            </a:r>
            <a:r>
              <a:rPr lang="en-US" sz="2400" b="1" u="sng" dirty="0" smtClean="0"/>
              <a:t> </a:t>
            </a:r>
            <a:r>
              <a:rPr lang="en-US" sz="2400" b="1" u="sng" dirty="0"/>
              <a:t>IN BULENDI</a:t>
            </a:r>
          </a:p>
          <a:p>
            <a:pPr indent="0" algn="just">
              <a:lnSpc>
                <a:spcPct val="80000"/>
              </a:lnSpc>
              <a:spcBef>
                <a:spcPts val="600"/>
              </a:spcBef>
              <a:spcAft>
                <a:spcPts val="600"/>
              </a:spcAft>
              <a:buNone/>
            </a:pPr>
            <a:r>
              <a:rPr lang="en-US" sz="2200" dirty="0">
                <a:solidFill>
                  <a:srgbClr val="333333"/>
                </a:solidFill>
              </a:rPr>
              <a:t>You can find the services and facilities you need in the most comfortable way. We brought all the services together that you can think. Whether you're ordering food for the house or for a renovation job call the staff, or place your daily orders if you want... We thought every details meticulously so that you can live your life as you wish. If you have a different request, we are working with our strength to fulfill them . What is important to us: make everything easier for you, to offer a more comfortable and happier life. That's why our services are unlimited!</a:t>
            </a:r>
          </a:p>
          <a:p>
            <a:pPr indent="0" algn="just">
              <a:lnSpc>
                <a:spcPct val="80000"/>
              </a:lnSpc>
              <a:spcBef>
                <a:spcPts val="600"/>
              </a:spcBef>
              <a:spcAft>
                <a:spcPts val="600"/>
              </a:spcAft>
              <a:buNone/>
            </a:pPr>
            <a:r>
              <a:rPr lang="en-US" sz="2200" dirty="0">
                <a:solidFill>
                  <a:schemeClr val="accent6">
                    <a:lumMod val="75000"/>
                  </a:schemeClr>
                </a:solidFill>
              </a:rPr>
              <a:t>OUR SERVICES</a:t>
            </a:r>
          </a:p>
          <a:p>
            <a:pPr marL="266700" indent="0" algn="just">
              <a:lnSpc>
                <a:spcPct val="80000"/>
              </a:lnSpc>
              <a:spcBef>
                <a:spcPts val="600"/>
              </a:spcBef>
              <a:spcAft>
                <a:spcPts val="600"/>
              </a:spcAft>
              <a:buNone/>
            </a:pPr>
            <a:r>
              <a:rPr lang="en-US" sz="2200" dirty="0">
                <a:solidFill>
                  <a:srgbClr val="333333"/>
                </a:solidFill>
              </a:rPr>
              <a:t>•    House </a:t>
            </a:r>
            <a:r>
              <a:rPr lang="en-US" sz="2200" dirty="0" smtClean="0">
                <a:solidFill>
                  <a:srgbClr val="333333"/>
                </a:solidFill>
              </a:rPr>
              <a:t>Cleaning</a:t>
            </a:r>
            <a:r>
              <a:rPr lang="tr-TR" sz="2200" dirty="0" smtClean="0">
                <a:solidFill>
                  <a:srgbClr val="333333"/>
                </a:solidFill>
              </a:rPr>
              <a:t>		                       </a:t>
            </a:r>
            <a:r>
              <a:rPr lang="en-US" sz="2200" dirty="0" smtClean="0">
                <a:solidFill>
                  <a:srgbClr val="333333"/>
                </a:solidFill>
              </a:rPr>
              <a:t>•    </a:t>
            </a:r>
            <a:r>
              <a:rPr lang="en-US" sz="2200" dirty="0">
                <a:solidFill>
                  <a:srgbClr val="333333"/>
                </a:solidFill>
              </a:rPr>
              <a:t>Home maintenance/repair service</a:t>
            </a:r>
          </a:p>
          <a:p>
            <a:pPr marL="266700" indent="0" algn="just">
              <a:lnSpc>
                <a:spcPct val="80000"/>
              </a:lnSpc>
              <a:spcBef>
                <a:spcPts val="600"/>
              </a:spcBef>
              <a:spcAft>
                <a:spcPts val="600"/>
              </a:spcAft>
              <a:buNone/>
            </a:pPr>
            <a:r>
              <a:rPr lang="en-US" sz="2200" dirty="0" smtClean="0">
                <a:solidFill>
                  <a:srgbClr val="333333"/>
                </a:solidFill>
              </a:rPr>
              <a:t>•    </a:t>
            </a:r>
            <a:r>
              <a:rPr lang="en-US" sz="2200" dirty="0">
                <a:solidFill>
                  <a:srgbClr val="333333"/>
                </a:solidFill>
              </a:rPr>
              <a:t>Home meal </a:t>
            </a:r>
            <a:r>
              <a:rPr lang="en-US" sz="2200" dirty="0" smtClean="0">
                <a:solidFill>
                  <a:srgbClr val="333333"/>
                </a:solidFill>
              </a:rPr>
              <a:t>service</a:t>
            </a:r>
            <a:r>
              <a:rPr lang="tr-TR" sz="2200" dirty="0" smtClean="0">
                <a:solidFill>
                  <a:srgbClr val="333333"/>
                </a:solidFill>
              </a:rPr>
              <a:t>		                       </a:t>
            </a:r>
            <a:r>
              <a:rPr lang="en-US" sz="2200" dirty="0" smtClean="0">
                <a:solidFill>
                  <a:srgbClr val="333333"/>
                </a:solidFill>
              </a:rPr>
              <a:t>•    </a:t>
            </a:r>
            <a:r>
              <a:rPr lang="en-US" sz="2200" dirty="0">
                <a:solidFill>
                  <a:srgbClr val="333333"/>
                </a:solidFill>
              </a:rPr>
              <a:t>Restaurant</a:t>
            </a:r>
          </a:p>
          <a:p>
            <a:pPr marL="266700" indent="0" algn="just">
              <a:lnSpc>
                <a:spcPct val="80000"/>
              </a:lnSpc>
              <a:spcBef>
                <a:spcPts val="600"/>
              </a:spcBef>
              <a:spcAft>
                <a:spcPts val="600"/>
              </a:spcAft>
              <a:buNone/>
            </a:pPr>
            <a:r>
              <a:rPr lang="en-US" sz="2200" dirty="0">
                <a:solidFill>
                  <a:srgbClr val="333333"/>
                </a:solidFill>
              </a:rPr>
              <a:t>•    </a:t>
            </a:r>
            <a:r>
              <a:rPr lang="en-US" sz="2200" dirty="0" smtClean="0">
                <a:solidFill>
                  <a:srgbClr val="333333"/>
                </a:solidFill>
              </a:rPr>
              <a:t>Cafeteria</a:t>
            </a:r>
            <a:r>
              <a:rPr lang="tr-TR" sz="2200" dirty="0" smtClean="0">
                <a:solidFill>
                  <a:srgbClr val="333333"/>
                </a:solidFill>
              </a:rPr>
              <a:t>				       </a:t>
            </a:r>
            <a:r>
              <a:rPr lang="en-US" sz="2200" dirty="0" smtClean="0">
                <a:solidFill>
                  <a:srgbClr val="333333"/>
                </a:solidFill>
              </a:rPr>
              <a:t>•    </a:t>
            </a:r>
            <a:r>
              <a:rPr lang="en-US" sz="2200" dirty="0">
                <a:solidFill>
                  <a:srgbClr val="333333"/>
                </a:solidFill>
              </a:rPr>
              <a:t>Market</a:t>
            </a:r>
          </a:p>
          <a:p>
            <a:pPr marL="266700" indent="0" algn="just">
              <a:lnSpc>
                <a:spcPct val="80000"/>
              </a:lnSpc>
              <a:spcBef>
                <a:spcPts val="600"/>
              </a:spcBef>
              <a:spcAft>
                <a:spcPts val="600"/>
              </a:spcAft>
              <a:buNone/>
            </a:pPr>
            <a:r>
              <a:rPr lang="en-US" sz="2200" dirty="0">
                <a:solidFill>
                  <a:srgbClr val="333333"/>
                </a:solidFill>
              </a:rPr>
              <a:t>•    </a:t>
            </a:r>
            <a:r>
              <a:rPr lang="en-US" sz="2200" dirty="0" smtClean="0">
                <a:solidFill>
                  <a:srgbClr val="333333"/>
                </a:solidFill>
              </a:rPr>
              <a:t>ATM</a:t>
            </a:r>
            <a:r>
              <a:rPr lang="tr-TR" sz="2200" dirty="0" smtClean="0">
                <a:solidFill>
                  <a:srgbClr val="333333"/>
                </a:solidFill>
              </a:rPr>
              <a:t>				       </a:t>
            </a:r>
            <a:r>
              <a:rPr lang="en-US" sz="2200" dirty="0" smtClean="0">
                <a:solidFill>
                  <a:srgbClr val="333333"/>
                </a:solidFill>
              </a:rPr>
              <a:t>•    </a:t>
            </a:r>
            <a:r>
              <a:rPr lang="en-US" sz="2200" dirty="0">
                <a:solidFill>
                  <a:srgbClr val="333333"/>
                </a:solidFill>
              </a:rPr>
              <a:t>Pharmacy support services</a:t>
            </a:r>
          </a:p>
          <a:p>
            <a:pPr marL="266700" indent="0" algn="just">
              <a:lnSpc>
                <a:spcPct val="80000"/>
              </a:lnSpc>
              <a:spcBef>
                <a:spcPts val="600"/>
              </a:spcBef>
              <a:spcAft>
                <a:spcPts val="600"/>
              </a:spcAft>
              <a:buNone/>
            </a:pPr>
            <a:r>
              <a:rPr lang="en-US" sz="2200" dirty="0">
                <a:solidFill>
                  <a:srgbClr val="333333"/>
                </a:solidFill>
              </a:rPr>
              <a:t>•    Dry </a:t>
            </a:r>
            <a:r>
              <a:rPr lang="en-US" sz="2200" dirty="0" smtClean="0">
                <a:solidFill>
                  <a:srgbClr val="333333"/>
                </a:solidFill>
              </a:rPr>
              <a:t>cleaning</a:t>
            </a:r>
            <a:r>
              <a:rPr lang="tr-TR" sz="2200" dirty="0" smtClean="0">
                <a:solidFill>
                  <a:srgbClr val="333333"/>
                </a:solidFill>
              </a:rPr>
              <a:t>                                                     </a:t>
            </a:r>
            <a:r>
              <a:rPr lang="en-US" sz="2200" dirty="0" smtClean="0">
                <a:solidFill>
                  <a:srgbClr val="333333"/>
                </a:solidFill>
              </a:rPr>
              <a:t>•    Hairdresser</a:t>
            </a:r>
            <a:endParaRPr lang="tr-TR" sz="2200" dirty="0" smtClean="0">
              <a:solidFill>
                <a:srgbClr val="333333"/>
              </a:solidFill>
            </a:endParaRPr>
          </a:p>
          <a:p>
            <a:pPr marL="266700" indent="0" algn="just">
              <a:lnSpc>
                <a:spcPct val="80000"/>
              </a:lnSpc>
              <a:spcBef>
                <a:spcPts val="600"/>
              </a:spcBef>
              <a:spcAft>
                <a:spcPts val="600"/>
              </a:spcAft>
              <a:buNone/>
            </a:pPr>
            <a:r>
              <a:rPr lang="en-US" sz="2200" dirty="0" smtClean="0">
                <a:solidFill>
                  <a:srgbClr val="333333"/>
                </a:solidFill>
              </a:rPr>
              <a:t>•    Laundry</a:t>
            </a:r>
            <a:r>
              <a:rPr lang="tr-TR" sz="2200" dirty="0" smtClean="0">
                <a:solidFill>
                  <a:srgbClr val="333333"/>
                </a:solidFill>
              </a:rPr>
              <a:t>				       </a:t>
            </a:r>
            <a:r>
              <a:rPr lang="en-US" sz="2200" dirty="0" smtClean="0">
                <a:solidFill>
                  <a:srgbClr val="333333"/>
                </a:solidFill>
              </a:rPr>
              <a:t>•    </a:t>
            </a:r>
            <a:r>
              <a:rPr lang="en-US" sz="2200" dirty="0">
                <a:solidFill>
                  <a:srgbClr val="333333"/>
                </a:solidFill>
              </a:rPr>
              <a:t>Daily fresh milk and eggs from the village farm</a:t>
            </a:r>
          </a:p>
          <a:p>
            <a:pPr marL="266700" indent="0" algn="just">
              <a:lnSpc>
                <a:spcPct val="80000"/>
              </a:lnSpc>
              <a:spcBef>
                <a:spcPts val="600"/>
              </a:spcBef>
              <a:spcAft>
                <a:spcPts val="600"/>
              </a:spcAft>
              <a:buNone/>
            </a:pPr>
            <a:r>
              <a:rPr lang="en-US" sz="2200" dirty="0">
                <a:solidFill>
                  <a:srgbClr val="333333"/>
                </a:solidFill>
              </a:rPr>
              <a:t>•    7/24 Our successful healthcare </a:t>
            </a:r>
            <a:r>
              <a:rPr lang="en-US" sz="2200" dirty="0" smtClean="0">
                <a:solidFill>
                  <a:srgbClr val="333333"/>
                </a:solidFill>
              </a:rPr>
              <a:t>team</a:t>
            </a:r>
            <a:endParaRPr lang="tr-TR" sz="2200" dirty="0" smtClean="0">
              <a:solidFill>
                <a:srgbClr val="333333"/>
              </a:solidFill>
            </a:endParaRPr>
          </a:p>
          <a:p>
            <a:pPr marL="266700" indent="0" algn="just">
              <a:lnSpc>
                <a:spcPct val="80000"/>
              </a:lnSpc>
              <a:spcBef>
                <a:spcPts val="600"/>
              </a:spcBef>
              <a:spcAft>
                <a:spcPts val="600"/>
              </a:spcAft>
              <a:buNone/>
            </a:pPr>
            <a:r>
              <a:rPr lang="tr-TR" sz="2200" dirty="0" smtClean="0">
                <a:solidFill>
                  <a:srgbClr val="333333"/>
                </a:solidFill>
              </a:rPr>
              <a:t>      </a:t>
            </a:r>
            <a:r>
              <a:rPr lang="en-US" sz="2200" dirty="0" smtClean="0">
                <a:solidFill>
                  <a:srgbClr val="333333"/>
                </a:solidFill>
              </a:rPr>
              <a:t>and </a:t>
            </a:r>
            <a:r>
              <a:rPr lang="en-US" sz="2200" dirty="0">
                <a:solidFill>
                  <a:srgbClr val="333333"/>
                </a:solidFill>
              </a:rPr>
              <a:t>clinic at your service</a:t>
            </a:r>
          </a:p>
          <a:p>
            <a:pPr marL="266700" indent="0" algn="just">
              <a:lnSpc>
                <a:spcPts val="3384"/>
              </a:lnSpc>
              <a:buNone/>
            </a:pPr>
            <a:endParaRPr lang="en-US" sz="2000" b="1" dirty="0" smtClean="0">
              <a:solidFill>
                <a:srgbClr val="333333"/>
              </a:solidFill>
            </a:endParaRPr>
          </a:p>
          <a:p>
            <a:pPr marL="266700" indent="0" algn="just">
              <a:lnSpc>
                <a:spcPts val="3384"/>
              </a:lnSpc>
              <a:buNone/>
            </a:pPr>
            <a:endParaRPr lang="en-US" sz="2000" b="1" dirty="0">
              <a:solidFill>
                <a:srgbClr val="333333"/>
              </a:solidFill>
            </a:endParaRPr>
          </a:p>
          <a:p>
            <a:pPr indent="0" algn="just">
              <a:lnSpc>
                <a:spcPts val="1848"/>
              </a:lnSpc>
              <a:spcBef>
                <a:spcPts val="1050"/>
              </a:spcBef>
              <a:spcAft>
                <a:spcPts val="1470"/>
              </a:spcAft>
              <a:buNone/>
            </a:pPr>
            <a:endParaRPr lang="en-US" sz="2000" b="1" dirty="0"/>
          </a:p>
          <a:p>
            <a:pPr indent="0">
              <a:spcBef>
                <a:spcPts val="1470"/>
              </a:spcBef>
              <a:spcAft>
                <a:spcPts val="1890"/>
              </a:spcAft>
              <a:buNone/>
            </a:pPr>
            <a:endParaRPr lang="tr-TR" sz="2400" dirty="0"/>
          </a:p>
        </p:txBody>
      </p:sp>
      <p:sp>
        <p:nvSpPr>
          <p:cNvPr id="2" name="Altbilgi Yer Tutucusu 1"/>
          <p:cNvSpPr>
            <a:spLocks noGrp="1"/>
          </p:cNvSpPr>
          <p:nvPr>
            <p:ph type="ftr" sz="quarter" idx="11"/>
          </p:nvPr>
        </p:nvSpPr>
        <p:spPr/>
        <p:txBody>
          <a:bodyPr/>
          <a:lstStyle/>
          <a:p>
            <a:r>
              <a:rPr lang="tr-TR" smtClean="0"/>
              <a:t>info@bdkgrup.com.tr                                                                       bdkgrup.com.tr</a:t>
            </a:r>
            <a:endParaRPr lang="tr-TR" dirty="0"/>
          </a:p>
        </p:txBody>
      </p:sp>
    </p:spTree>
    <p:extLst>
      <p:ext uri="{BB962C8B-B14F-4D97-AF65-F5344CB8AC3E}">
        <p14:creationId xmlns:p14="http://schemas.microsoft.com/office/powerpoint/2010/main" val="3103011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221672"/>
            <a:ext cx="11125199" cy="6303819"/>
          </a:xfrm>
        </p:spPr>
        <p:txBody>
          <a:bodyPr>
            <a:normAutofit/>
          </a:bodyPr>
          <a:lstStyle/>
          <a:p>
            <a:pPr indent="0" algn="just">
              <a:spcBef>
                <a:spcPts val="2520"/>
              </a:spcBef>
              <a:spcAft>
                <a:spcPts val="630"/>
              </a:spcAft>
              <a:buNone/>
            </a:pPr>
            <a:r>
              <a:rPr lang="tr-TR" sz="2400" b="1" dirty="0"/>
              <a:t> </a:t>
            </a:r>
            <a:r>
              <a:rPr lang="tr-TR" sz="2400" b="1" dirty="0" smtClean="0"/>
              <a:t>     </a:t>
            </a:r>
            <a:r>
              <a:rPr lang="en-US" sz="2400" b="1" dirty="0" smtClean="0"/>
              <a:t>A </a:t>
            </a:r>
            <a:r>
              <a:rPr lang="en-US" sz="2400" b="1" dirty="0"/>
              <a:t>DAY IN THE HEALTHY LIVING VILLAGE</a:t>
            </a:r>
          </a:p>
          <a:p>
            <a:pPr indent="0" algn="just">
              <a:lnSpc>
                <a:spcPct val="80000"/>
              </a:lnSpc>
              <a:spcBef>
                <a:spcPts val="600"/>
              </a:spcBef>
              <a:spcAft>
                <a:spcPts val="600"/>
              </a:spcAft>
              <a:buNone/>
            </a:pPr>
            <a:r>
              <a:rPr lang="en-US" sz="2200" dirty="0"/>
              <a:t>•    You can go for a morning walk and stop by the hobby garden.</a:t>
            </a:r>
          </a:p>
          <a:p>
            <a:pPr indent="0" algn="just">
              <a:lnSpc>
                <a:spcPct val="80000"/>
              </a:lnSpc>
              <a:spcBef>
                <a:spcPts val="600"/>
              </a:spcBef>
              <a:spcAft>
                <a:spcPts val="600"/>
              </a:spcAft>
              <a:buNone/>
            </a:pPr>
            <a:r>
              <a:rPr lang="en-US" sz="2200" dirty="0"/>
              <a:t>•    You can ask a private vehicle for the trip you want to make out of the village next day.</a:t>
            </a:r>
          </a:p>
          <a:p>
            <a:pPr indent="0" algn="just">
              <a:lnSpc>
                <a:spcPct val="80000"/>
              </a:lnSpc>
              <a:spcBef>
                <a:spcPts val="600"/>
              </a:spcBef>
              <a:spcAft>
                <a:spcPts val="600"/>
              </a:spcAft>
              <a:buNone/>
            </a:pPr>
            <a:r>
              <a:rPr lang="en-US" sz="2200" dirty="0"/>
              <a:t>•    You can watch a movie with friends in the evening.</a:t>
            </a:r>
          </a:p>
          <a:p>
            <a:pPr indent="0" algn="just">
              <a:lnSpc>
                <a:spcPct val="80000"/>
              </a:lnSpc>
              <a:spcBef>
                <a:spcPts val="600"/>
              </a:spcBef>
              <a:spcAft>
                <a:spcPts val="600"/>
              </a:spcAft>
              <a:buNone/>
            </a:pPr>
            <a:r>
              <a:rPr lang="en-US" sz="2200" dirty="0"/>
              <a:t>•  </a:t>
            </a:r>
            <a:r>
              <a:rPr lang="en-US" sz="2200" dirty="0" smtClean="0"/>
              <a:t> </a:t>
            </a:r>
            <a:r>
              <a:rPr lang="en-US" sz="2200" dirty="0"/>
              <a:t>You make reservations for the guest house for family members who will come on the weekend .</a:t>
            </a:r>
          </a:p>
          <a:p>
            <a:pPr indent="0" algn="just">
              <a:lnSpc>
                <a:spcPct val="80000"/>
              </a:lnSpc>
              <a:spcBef>
                <a:spcPts val="600"/>
              </a:spcBef>
              <a:spcAft>
                <a:spcPts val="600"/>
              </a:spcAft>
              <a:buNone/>
            </a:pPr>
            <a:r>
              <a:rPr lang="en-US" sz="2200" dirty="0"/>
              <a:t>•    You can go for a family walk in the evening at outdoor.</a:t>
            </a:r>
          </a:p>
          <a:p>
            <a:pPr indent="0" algn="just">
              <a:lnSpc>
                <a:spcPct val="80000"/>
              </a:lnSpc>
              <a:spcBef>
                <a:spcPts val="600"/>
              </a:spcBef>
              <a:spcAft>
                <a:spcPts val="600"/>
              </a:spcAft>
              <a:buNone/>
            </a:pPr>
            <a:r>
              <a:rPr lang="en-US" sz="2200" dirty="0"/>
              <a:t>•    You can enjoy the cinema in the private movie theater.</a:t>
            </a:r>
          </a:p>
          <a:p>
            <a:pPr indent="0" algn="just">
              <a:lnSpc>
                <a:spcPct val="80000"/>
              </a:lnSpc>
              <a:spcBef>
                <a:spcPts val="600"/>
              </a:spcBef>
              <a:spcAft>
                <a:spcPts val="600"/>
              </a:spcAft>
              <a:buNone/>
            </a:pPr>
            <a:r>
              <a:rPr lang="en-US" sz="2200" dirty="0"/>
              <a:t>•   </a:t>
            </a:r>
            <a:r>
              <a:rPr lang="en-US" sz="2200" dirty="0" smtClean="0"/>
              <a:t>You </a:t>
            </a:r>
            <a:r>
              <a:rPr lang="en-US" sz="2200" dirty="0"/>
              <a:t>can have a pleasant time with your family. (hobby </a:t>
            </a:r>
            <a:r>
              <a:rPr lang="en-US" sz="2200" dirty="0" err="1"/>
              <a:t>garden,chickens</a:t>
            </a:r>
            <a:r>
              <a:rPr lang="en-US" sz="2200" dirty="0"/>
              <a:t> feeding...) With breakfast prepared by your personal assistant in your own home you can start the day.</a:t>
            </a:r>
          </a:p>
          <a:p>
            <a:pPr indent="0" algn="just">
              <a:lnSpc>
                <a:spcPct val="80000"/>
              </a:lnSpc>
              <a:spcBef>
                <a:spcPts val="600"/>
              </a:spcBef>
              <a:spcAft>
                <a:spcPts val="600"/>
              </a:spcAft>
              <a:buNone/>
            </a:pPr>
            <a:r>
              <a:rPr lang="en-US" sz="2200" dirty="0"/>
              <a:t>•    You can visit your private doctor whenever you wish.</a:t>
            </a:r>
          </a:p>
          <a:p>
            <a:pPr indent="0" algn="just">
              <a:lnSpc>
                <a:spcPct val="80000"/>
              </a:lnSpc>
              <a:spcBef>
                <a:spcPts val="600"/>
              </a:spcBef>
              <a:spcAft>
                <a:spcPts val="600"/>
              </a:spcAft>
              <a:buNone/>
            </a:pPr>
            <a:r>
              <a:rPr lang="en-US" sz="2200" dirty="0"/>
              <a:t>•    You can attend physical therapy at the pool in the afternoon.</a:t>
            </a:r>
          </a:p>
          <a:p>
            <a:pPr indent="0" algn="just">
              <a:lnSpc>
                <a:spcPct val="80000"/>
              </a:lnSpc>
              <a:spcBef>
                <a:spcPts val="600"/>
              </a:spcBef>
              <a:spcAft>
                <a:spcPts val="600"/>
              </a:spcAft>
              <a:buNone/>
            </a:pPr>
            <a:r>
              <a:rPr lang="en-US" sz="2200" dirty="0"/>
              <a:t>•   </a:t>
            </a:r>
            <a:r>
              <a:rPr lang="en-US" sz="2200" dirty="0" smtClean="0"/>
              <a:t>You </a:t>
            </a:r>
            <a:r>
              <a:rPr lang="en-US" sz="2200" dirty="0"/>
              <a:t>can take a morning walk with your personal assistant. You can monitor your health with remote smart wristband.</a:t>
            </a:r>
          </a:p>
          <a:p>
            <a:pPr indent="0" algn="just">
              <a:lnSpc>
                <a:spcPct val="80000"/>
              </a:lnSpc>
              <a:spcBef>
                <a:spcPts val="600"/>
              </a:spcBef>
              <a:spcAft>
                <a:spcPts val="600"/>
              </a:spcAft>
              <a:buNone/>
            </a:pPr>
            <a:r>
              <a:rPr lang="en-US" sz="2200" dirty="0"/>
              <a:t>•    Ecological Anti-Toxic Sports Center</a:t>
            </a:r>
          </a:p>
          <a:p>
            <a:pPr marL="266700" indent="0" algn="just">
              <a:lnSpc>
                <a:spcPts val="3384"/>
              </a:lnSpc>
              <a:buNone/>
            </a:pPr>
            <a:endParaRPr lang="en-US" sz="2000" b="1" dirty="0" smtClean="0">
              <a:solidFill>
                <a:srgbClr val="333333"/>
              </a:solidFill>
            </a:endParaRPr>
          </a:p>
          <a:p>
            <a:pPr marL="266700" indent="0" algn="just">
              <a:lnSpc>
                <a:spcPts val="3384"/>
              </a:lnSpc>
              <a:buNone/>
            </a:pPr>
            <a:endParaRPr lang="en-US" sz="2000" b="1" dirty="0">
              <a:solidFill>
                <a:srgbClr val="333333"/>
              </a:solidFill>
            </a:endParaRPr>
          </a:p>
          <a:p>
            <a:pPr indent="0" algn="just">
              <a:lnSpc>
                <a:spcPts val="1848"/>
              </a:lnSpc>
              <a:spcBef>
                <a:spcPts val="1050"/>
              </a:spcBef>
              <a:spcAft>
                <a:spcPts val="1470"/>
              </a:spcAft>
              <a:buNone/>
            </a:pPr>
            <a:endParaRPr lang="en-US" sz="2000" b="1" dirty="0"/>
          </a:p>
          <a:p>
            <a:pPr indent="0">
              <a:spcBef>
                <a:spcPts val="1470"/>
              </a:spcBef>
              <a:spcAft>
                <a:spcPts val="1890"/>
              </a:spcAft>
              <a:buNone/>
            </a:pPr>
            <a:endParaRPr lang="tr-TR" sz="24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658115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1108363"/>
            <a:ext cx="11125199" cy="5068599"/>
          </a:xfrm>
        </p:spPr>
        <p:txBody>
          <a:bodyPr>
            <a:normAutofit/>
          </a:bodyPr>
          <a:lstStyle/>
          <a:p>
            <a:pPr indent="0">
              <a:spcAft>
                <a:spcPts val="630"/>
              </a:spcAft>
              <a:buNone/>
            </a:pPr>
            <a:endParaRPr lang="tr-TR" sz="2400" b="1" u="sng" dirty="0" smtClean="0">
              <a:solidFill>
                <a:schemeClr val="accent6">
                  <a:lumMod val="50000"/>
                </a:schemeClr>
              </a:solidFill>
            </a:endParaRPr>
          </a:p>
          <a:p>
            <a:pPr indent="0">
              <a:spcAft>
                <a:spcPts val="630"/>
              </a:spcAft>
              <a:buNone/>
            </a:pPr>
            <a:r>
              <a:rPr lang="en-US" sz="2400" b="1" u="sng" dirty="0">
                <a:solidFill>
                  <a:srgbClr val="333333"/>
                </a:solidFill>
              </a:rPr>
              <a:t>SPECIAL ANALYSIS REPORT OF THE </a:t>
            </a:r>
            <a:r>
              <a:rPr lang="en-US" sz="2400" b="1" u="sng" dirty="0" smtClean="0">
                <a:solidFill>
                  <a:srgbClr val="333333"/>
                </a:solidFill>
              </a:rPr>
              <a:t>STRUCTURES</a:t>
            </a:r>
            <a:endParaRPr lang="tr-TR" sz="2400" b="1" u="sng" dirty="0" smtClean="0">
              <a:solidFill>
                <a:srgbClr val="333333"/>
              </a:solidFill>
            </a:endParaRPr>
          </a:p>
          <a:p>
            <a:pPr indent="0" algn="just">
              <a:lnSpc>
                <a:spcPct val="80000"/>
              </a:lnSpc>
              <a:spcBef>
                <a:spcPts val="600"/>
              </a:spcBef>
              <a:spcAft>
                <a:spcPts val="600"/>
              </a:spcAft>
              <a:buNone/>
            </a:pPr>
            <a:r>
              <a:rPr lang="en-US" sz="2200" dirty="0">
                <a:solidFill>
                  <a:srgbClr val="333333"/>
                </a:solidFill>
              </a:rPr>
              <a:t>The area where the units will be designed will be </a:t>
            </a:r>
            <a:r>
              <a:rPr lang="tr-TR" sz="2200" dirty="0" smtClean="0"/>
              <a:t>50</a:t>
            </a:r>
            <a:r>
              <a:rPr lang="en-US" sz="2200" dirty="0" smtClean="0"/>
              <a:t>0.0000 </a:t>
            </a:r>
            <a:r>
              <a:rPr lang="en-US" sz="2200" dirty="0"/>
              <a:t>square </a:t>
            </a:r>
            <a:r>
              <a:rPr lang="en-US" sz="2200" dirty="0" err="1">
                <a:solidFill>
                  <a:srgbClr val="333333"/>
                </a:solidFill>
              </a:rPr>
              <a:t>metres</a:t>
            </a:r>
            <a:r>
              <a:rPr lang="en-US" sz="2200" dirty="0">
                <a:solidFill>
                  <a:srgbClr val="333333"/>
                </a:solidFill>
              </a:rPr>
              <a:t> in total plan , and a total construction area will be </a:t>
            </a:r>
            <a:r>
              <a:rPr lang="tr-TR" sz="2200" dirty="0" smtClean="0">
                <a:solidFill>
                  <a:srgbClr val="333333"/>
                </a:solidFill>
              </a:rPr>
              <a:t>200</a:t>
            </a:r>
            <a:r>
              <a:rPr lang="en-US" sz="2200" dirty="0" smtClean="0">
                <a:solidFill>
                  <a:srgbClr val="333333"/>
                </a:solidFill>
              </a:rPr>
              <a:t>.000 </a:t>
            </a:r>
            <a:r>
              <a:rPr lang="en-US" sz="2200" dirty="0">
                <a:solidFill>
                  <a:srgbClr val="333333"/>
                </a:solidFill>
              </a:rPr>
              <a:t>square </a:t>
            </a:r>
            <a:r>
              <a:rPr lang="en-US" sz="2200" dirty="0" err="1">
                <a:solidFill>
                  <a:srgbClr val="333333"/>
                </a:solidFill>
              </a:rPr>
              <a:t>metres</a:t>
            </a:r>
            <a:r>
              <a:rPr lang="en-US" sz="2200" dirty="0">
                <a:solidFill>
                  <a:srgbClr val="333333"/>
                </a:solidFill>
              </a:rPr>
              <a:t> . It will include 500 units of mansions and 500 units of bungalows. The list of materials to be used will be applied as follows :</a:t>
            </a:r>
          </a:p>
          <a:p>
            <a:pPr indent="0" algn="just">
              <a:lnSpc>
                <a:spcPct val="80000"/>
              </a:lnSpc>
              <a:spcBef>
                <a:spcPts val="600"/>
              </a:spcBef>
              <a:spcAft>
                <a:spcPts val="600"/>
              </a:spcAft>
              <a:buNone/>
            </a:pPr>
            <a:r>
              <a:rPr lang="en-US" sz="2200" dirty="0">
                <a:solidFill>
                  <a:srgbClr val="333333"/>
                </a:solidFill>
              </a:rPr>
              <a:t>In the general application area of the Life Village, there will be guest lounges, health center, restaurant, village mansions, main center building, Bank ATMs for common use.</a:t>
            </a:r>
          </a:p>
          <a:p>
            <a:pPr indent="0" algn="just">
              <a:lnSpc>
                <a:spcPct val="80000"/>
              </a:lnSpc>
              <a:spcBef>
                <a:spcPts val="600"/>
              </a:spcBef>
              <a:spcAft>
                <a:spcPts val="600"/>
              </a:spcAft>
              <a:buNone/>
            </a:pPr>
            <a:r>
              <a:rPr lang="en-US" sz="2200" dirty="0">
                <a:solidFill>
                  <a:srgbClr val="333333"/>
                </a:solidFill>
              </a:rPr>
              <a:t>The common use areas like market, shopping center, fitness etc. in relation to village mansions will be established a total </a:t>
            </a:r>
            <a:r>
              <a:rPr lang="en-US" sz="2200" dirty="0"/>
              <a:t>of </a:t>
            </a:r>
            <a:r>
              <a:rPr lang="tr-TR" sz="2200" dirty="0" smtClean="0"/>
              <a:t>500</a:t>
            </a:r>
            <a:r>
              <a:rPr lang="en-US" sz="2200" dirty="0" smtClean="0"/>
              <a:t>.000 </a:t>
            </a:r>
            <a:r>
              <a:rPr lang="en-US" sz="2200" dirty="0"/>
              <a:t>square </a:t>
            </a:r>
            <a:r>
              <a:rPr lang="en-US" sz="2200" dirty="0" err="1"/>
              <a:t>metres</a:t>
            </a:r>
            <a:r>
              <a:rPr lang="en-US" sz="2200" dirty="0"/>
              <a:t> </a:t>
            </a:r>
            <a:r>
              <a:rPr lang="en-US" sz="2200" dirty="0">
                <a:solidFill>
                  <a:srgbClr val="333333"/>
                </a:solidFill>
              </a:rPr>
              <a:t>and the life village will be a candidate to be the favorite of the </a:t>
            </a:r>
            <a:r>
              <a:rPr lang="en-US" sz="2200" dirty="0" err="1">
                <a:solidFill>
                  <a:srgbClr val="333333"/>
                </a:solidFill>
              </a:rPr>
              <a:t>Kaz</a:t>
            </a:r>
            <a:r>
              <a:rPr lang="en-US" sz="2200" dirty="0">
                <a:solidFill>
                  <a:srgbClr val="333333"/>
                </a:solidFill>
              </a:rPr>
              <a:t> Mountains and </a:t>
            </a:r>
            <a:r>
              <a:rPr lang="en-US" sz="2200" dirty="0" smtClean="0">
                <a:solidFill>
                  <a:srgbClr val="333333"/>
                </a:solidFill>
              </a:rPr>
              <a:t>Europe.</a:t>
            </a:r>
            <a:endParaRPr lang="tr-TR" sz="2200" dirty="0" smtClean="0">
              <a:solidFill>
                <a:srgbClr val="333333"/>
              </a:solidFill>
            </a:endParaRPr>
          </a:p>
          <a:p>
            <a:pPr indent="0" algn="just">
              <a:lnSpc>
                <a:spcPct val="80000"/>
              </a:lnSpc>
              <a:spcBef>
                <a:spcPts val="600"/>
              </a:spcBef>
              <a:spcAft>
                <a:spcPts val="600"/>
              </a:spcAft>
              <a:buNone/>
            </a:pPr>
            <a:r>
              <a:rPr lang="en-US" sz="2200" dirty="0" smtClean="0">
                <a:solidFill>
                  <a:srgbClr val="333333"/>
                </a:solidFill>
              </a:rPr>
              <a:t>The </a:t>
            </a:r>
            <a:r>
              <a:rPr lang="en-US" sz="2200" dirty="0">
                <a:solidFill>
                  <a:srgbClr val="333333"/>
                </a:solidFill>
              </a:rPr>
              <a:t>total common areas, including the guest parking lots will serve as a foundation with European financial resources.</a:t>
            </a:r>
          </a:p>
          <a:p>
            <a:pPr indent="0">
              <a:spcAft>
                <a:spcPts val="630"/>
              </a:spcAft>
              <a:buNone/>
            </a:pPr>
            <a:endParaRPr lang="en-US" sz="2400" dirty="0"/>
          </a:p>
          <a:p>
            <a:pPr indent="0">
              <a:spcBef>
                <a:spcPts val="1470"/>
              </a:spcBef>
              <a:spcAft>
                <a:spcPts val="1890"/>
              </a:spcAft>
              <a:buNone/>
            </a:pPr>
            <a:endParaRPr lang="tr-TR" sz="24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45052"/>
            <a:ext cx="10758055" cy="1098118"/>
          </a:xfrm>
          <a:prstGeom prst="rect">
            <a:avLst/>
          </a:prstGeom>
        </p:spPr>
      </p:pic>
    </p:spTree>
    <p:extLst>
      <p:ext uri="{BB962C8B-B14F-4D97-AF65-F5344CB8AC3E}">
        <p14:creationId xmlns:p14="http://schemas.microsoft.com/office/powerpoint/2010/main" val="3208748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1" y="304800"/>
            <a:ext cx="11388436" cy="5969144"/>
          </a:xfrm>
        </p:spPr>
        <p:txBody>
          <a:bodyPr>
            <a:normAutofit/>
          </a:bodyPr>
          <a:lstStyle/>
          <a:p>
            <a:pPr indent="0" algn="just">
              <a:lnSpc>
                <a:spcPts val="2208"/>
              </a:lnSpc>
              <a:spcBef>
                <a:spcPts val="1890"/>
              </a:spcBef>
              <a:buNone/>
            </a:pPr>
            <a:endParaRPr lang="tr-TR" sz="2000" b="1" dirty="0">
              <a:solidFill>
                <a:srgbClr val="333333"/>
              </a:solidFill>
            </a:endParaRPr>
          </a:p>
          <a:p>
            <a:pPr indent="0" algn="just">
              <a:lnSpc>
                <a:spcPts val="2208"/>
              </a:lnSpc>
              <a:spcBef>
                <a:spcPts val="1890"/>
              </a:spcBef>
            </a:pPr>
            <a:r>
              <a:rPr lang="en-US" sz="2000" b="1" dirty="0" smtClean="0">
                <a:solidFill>
                  <a:srgbClr val="333333"/>
                </a:solidFill>
              </a:rPr>
              <a:t>Land </a:t>
            </a:r>
            <a:r>
              <a:rPr lang="en-US" sz="2000" b="1" dirty="0">
                <a:solidFill>
                  <a:srgbClr val="333333"/>
                </a:solidFill>
              </a:rPr>
              <a:t>and construction cost of 500 mansions    </a:t>
            </a:r>
            <a:r>
              <a:rPr lang="tr-TR" sz="2000" b="1" dirty="0" smtClean="0">
                <a:solidFill>
                  <a:srgbClr val="333333"/>
                </a:solidFill>
              </a:rPr>
              <a:t>		 </a:t>
            </a:r>
            <a:r>
              <a:rPr lang="en-US" sz="2000" b="1" dirty="0" smtClean="0">
                <a:solidFill>
                  <a:srgbClr val="333333"/>
                </a:solidFill>
              </a:rPr>
              <a:t>-</a:t>
            </a:r>
            <a:r>
              <a:rPr lang="en-US" sz="2000" b="1" dirty="0">
                <a:solidFill>
                  <a:srgbClr val="333333"/>
                </a:solidFill>
              </a:rPr>
              <a:t>320.000.000 €</a:t>
            </a:r>
          </a:p>
          <a:p>
            <a:pPr indent="0" algn="just">
              <a:lnSpc>
                <a:spcPts val="2208"/>
              </a:lnSpc>
            </a:pPr>
            <a:r>
              <a:rPr lang="en-US" sz="2000" b="1" dirty="0">
                <a:solidFill>
                  <a:srgbClr val="333333"/>
                </a:solidFill>
              </a:rPr>
              <a:t>Land and construction cost of 500 </a:t>
            </a:r>
            <a:r>
              <a:rPr lang="en-US" sz="2000" b="1" dirty="0" err="1">
                <a:solidFill>
                  <a:srgbClr val="333333"/>
                </a:solidFill>
              </a:rPr>
              <a:t>bungoluvs</a:t>
            </a:r>
            <a:r>
              <a:rPr lang="en-US" sz="2000" b="1" dirty="0">
                <a:solidFill>
                  <a:srgbClr val="333333"/>
                </a:solidFill>
              </a:rPr>
              <a:t>    </a:t>
            </a:r>
            <a:r>
              <a:rPr lang="tr-TR" sz="2000" b="1" dirty="0" smtClean="0">
                <a:solidFill>
                  <a:srgbClr val="333333"/>
                </a:solidFill>
              </a:rPr>
              <a:t>		 </a:t>
            </a:r>
            <a:r>
              <a:rPr lang="en-US" sz="2000" b="1" dirty="0" smtClean="0">
                <a:solidFill>
                  <a:srgbClr val="333333"/>
                </a:solidFill>
              </a:rPr>
              <a:t>-</a:t>
            </a:r>
            <a:r>
              <a:rPr lang="en-US" sz="2000" b="1" dirty="0">
                <a:solidFill>
                  <a:srgbClr val="333333"/>
                </a:solidFill>
              </a:rPr>
              <a:t>200.000.000 €</a:t>
            </a:r>
          </a:p>
          <a:p>
            <a:pPr indent="0" algn="just">
              <a:lnSpc>
                <a:spcPts val="2208"/>
              </a:lnSpc>
            </a:pPr>
            <a:r>
              <a:rPr lang="en-US" sz="2000" b="1" dirty="0">
                <a:solidFill>
                  <a:srgbClr val="333333"/>
                </a:solidFill>
              </a:rPr>
              <a:t>Cost of 200-bed dialysis center hospital    </a:t>
            </a:r>
            <a:r>
              <a:rPr lang="tr-TR" sz="2000" b="1" dirty="0" smtClean="0">
                <a:solidFill>
                  <a:srgbClr val="333333"/>
                </a:solidFill>
              </a:rPr>
              <a:t>		 </a:t>
            </a:r>
            <a:r>
              <a:rPr lang="en-US" sz="2000" b="1" dirty="0" smtClean="0">
                <a:solidFill>
                  <a:srgbClr val="333333"/>
                </a:solidFill>
              </a:rPr>
              <a:t>-</a:t>
            </a:r>
            <a:r>
              <a:rPr lang="en-US" sz="2000" b="1" dirty="0">
                <a:solidFill>
                  <a:srgbClr val="333333"/>
                </a:solidFill>
              </a:rPr>
              <a:t>36.000.000 €</a:t>
            </a:r>
          </a:p>
          <a:p>
            <a:pPr indent="0" algn="just">
              <a:lnSpc>
                <a:spcPts val="2500"/>
              </a:lnSpc>
              <a:spcAft>
                <a:spcPts val="210"/>
              </a:spcAft>
            </a:pPr>
            <a:r>
              <a:rPr lang="en-US" sz="2000" b="1" dirty="0">
                <a:solidFill>
                  <a:srgbClr val="333333"/>
                </a:solidFill>
              </a:rPr>
              <a:t>Construction cost </a:t>
            </a:r>
            <a:r>
              <a:rPr lang="en-US" sz="2000" b="1" dirty="0" smtClean="0">
                <a:solidFill>
                  <a:srgbClr val="333333"/>
                </a:solidFill>
              </a:rPr>
              <a:t>of a 200-bed hospital, where at least 60 doctors, 200 assistants and </a:t>
            </a:r>
            <a:r>
              <a:rPr lang="en-US" sz="2000" b="1" dirty="0">
                <a:solidFill>
                  <a:srgbClr val="333333"/>
                </a:solidFill>
              </a:rPr>
              <a:t>nurses will work    </a:t>
            </a:r>
            <a:r>
              <a:rPr lang="tr-TR" sz="2000" b="1" dirty="0" smtClean="0">
                <a:solidFill>
                  <a:srgbClr val="333333"/>
                </a:solidFill>
              </a:rPr>
              <a:t>							 </a:t>
            </a:r>
            <a:r>
              <a:rPr lang="en-US" sz="2000" b="1" dirty="0" smtClean="0">
                <a:solidFill>
                  <a:srgbClr val="333333"/>
                </a:solidFill>
              </a:rPr>
              <a:t>-64.000.000 </a:t>
            </a:r>
            <a:r>
              <a:rPr lang="en-US" sz="2000" b="1" dirty="0">
                <a:solidFill>
                  <a:srgbClr val="333333"/>
                </a:solidFill>
              </a:rPr>
              <a:t>€</a:t>
            </a:r>
          </a:p>
          <a:p>
            <a:pPr indent="0" algn="just">
              <a:spcAft>
                <a:spcPts val="630"/>
              </a:spcAft>
            </a:pPr>
            <a:r>
              <a:rPr lang="en-US" sz="2000" b="1" dirty="0">
                <a:solidFill>
                  <a:srgbClr val="333333"/>
                </a:solidFill>
              </a:rPr>
              <a:t>Construction cost of 2 emergency response health </a:t>
            </a:r>
            <a:r>
              <a:rPr lang="en-US" sz="2000" b="1" dirty="0" smtClean="0">
                <a:solidFill>
                  <a:srgbClr val="333333"/>
                </a:solidFill>
              </a:rPr>
              <a:t>center</a:t>
            </a:r>
            <a:r>
              <a:rPr lang="tr-TR" sz="2000" b="1" dirty="0" smtClean="0">
                <a:solidFill>
                  <a:srgbClr val="333333"/>
                </a:solidFill>
              </a:rPr>
              <a:t>s   </a:t>
            </a:r>
            <a:r>
              <a:rPr lang="en-US" sz="2000" b="1" dirty="0" smtClean="0">
                <a:solidFill>
                  <a:srgbClr val="333333"/>
                </a:solidFill>
              </a:rPr>
              <a:t>-2.000.000 €</a:t>
            </a:r>
          </a:p>
          <a:p>
            <a:pPr indent="0" algn="just">
              <a:lnSpc>
                <a:spcPts val="2500"/>
              </a:lnSpc>
              <a:spcAft>
                <a:spcPts val="210"/>
              </a:spcAft>
            </a:pPr>
            <a:r>
              <a:rPr lang="en-US" sz="2000" b="1" dirty="0" smtClean="0">
                <a:solidFill>
                  <a:srgbClr val="333333"/>
                </a:solidFill>
              </a:rPr>
              <a:t>The cost of a 2-storey rehabilitation school to be built on a 3000 m2 area by the foundation, which will provide free education to all children in the region </a:t>
            </a:r>
            <a:r>
              <a:rPr lang="tr-TR" sz="2000" b="1" dirty="0" smtClean="0">
                <a:solidFill>
                  <a:srgbClr val="333333"/>
                </a:solidFill>
              </a:rPr>
              <a:t>     </a:t>
            </a:r>
            <a:r>
              <a:rPr lang="en-US" sz="2000" b="1" dirty="0" smtClean="0">
                <a:solidFill>
                  <a:srgbClr val="333333"/>
                </a:solidFill>
              </a:rPr>
              <a:t> </a:t>
            </a:r>
            <a:r>
              <a:rPr lang="tr-TR" sz="2000" b="1" dirty="0" smtClean="0">
                <a:solidFill>
                  <a:srgbClr val="333333"/>
                </a:solidFill>
              </a:rPr>
              <a:t>	</a:t>
            </a:r>
            <a:r>
              <a:rPr lang="en-US" sz="2000" b="1" dirty="0" smtClean="0">
                <a:solidFill>
                  <a:srgbClr val="333333"/>
                </a:solidFill>
              </a:rPr>
              <a:t>  -60.000.000 €</a:t>
            </a:r>
          </a:p>
          <a:p>
            <a:pPr indent="0" algn="just">
              <a:spcAft>
                <a:spcPts val="210"/>
              </a:spcAft>
            </a:pPr>
            <a:r>
              <a:rPr lang="en-US" sz="2000" b="1" dirty="0" smtClean="0">
                <a:solidFill>
                  <a:srgbClr val="333333"/>
                </a:solidFill>
              </a:rPr>
              <a:t>Cost of Sports Activity Complex and Anti-Toxic Ecological Center</a:t>
            </a:r>
          </a:p>
          <a:p>
            <a:pPr marL="4149852" indent="0" algn="just">
              <a:spcAft>
                <a:spcPts val="630"/>
              </a:spcAft>
              <a:buNone/>
            </a:pPr>
            <a:r>
              <a:rPr lang="tr-TR" sz="2000" b="1" dirty="0" smtClean="0">
                <a:solidFill>
                  <a:srgbClr val="333333"/>
                </a:solidFill>
              </a:rPr>
              <a:t>			  </a:t>
            </a:r>
            <a:r>
              <a:rPr lang="en-US" sz="2000" b="1" dirty="0" smtClean="0">
                <a:solidFill>
                  <a:srgbClr val="333333"/>
                </a:solidFill>
              </a:rPr>
              <a:t>-</a:t>
            </a:r>
            <a:r>
              <a:rPr lang="en-US" sz="2000" b="1" dirty="0">
                <a:solidFill>
                  <a:srgbClr val="333333"/>
                </a:solidFill>
              </a:rPr>
              <a:t>160.000.000 €</a:t>
            </a:r>
          </a:p>
          <a:p>
            <a:pPr indent="0" algn="just">
              <a:lnSpc>
                <a:spcPts val="2500"/>
              </a:lnSpc>
            </a:pPr>
            <a:r>
              <a:rPr lang="en-US" sz="2000" b="1" dirty="0">
                <a:solidFill>
                  <a:srgbClr val="333333"/>
                </a:solidFill>
              </a:rPr>
              <a:t>The cost of the construction of a </a:t>
            </a:r>
            <a:r>
              <a:rPr lang="en-US" sz="2000" b="1" dirty="0" smtClean="0">
                <a:solidFill>
                  <a:srgbClr val="333333"/>
                </a:solidFill>
              </a:rPr>
              <a:t>2000-person nursing home for the poor elderly people of the region , which will serve free of charge by the foundation.   </a:t>
            </a:r>
            <a:r>
              <a:rPr lang="tr-TR" sz="2000" b="1" dirty="0" smtClean="0">
                <a:solidFill>
                  <a:srgbClr val="333333"/>
                </a:solidFill>
              </a:rPr>
              <a:t>              </a:t>
            </a:r>
            <a:r>
              <a:rPr lang="en-US" sz="2000" b="1" dirty="0" smtClean="0">
                <a:solidFill>
                  <a:srgbClr val="333333"/>
                </a:solidFill>
              </a:rPr>
              <a:t> -100.000.000 €</a:t>
            </a:r>
            <a:endParaRPr lang="en-US" sz="2000" b="1" dirty="0">
              <a:solidFill>
                <a:srgbClr val="333333"/>
              </a:solidFill>
            </a:endParaRPr>
          </a:p>
          <a:p>
            <a:pPr indent="0">
              <a:spcAft>
                <a:spcPts val="630"/>
              </a:spcAft>
              <a:buNone/>
            </a:pPr>
            <a:endParaRPr lang="en-US" sz="2400" dirty="0"/>
          </a:p>
          <a:p>
            <a:pPr indent="0">
              <a:spcBef>
                <a:spcPts val="1470"/>
              </a:spcBef>
              <a:spcAft>
                <a:spcPts val="1890"/>
              </a:spcAft>
              <a:buNone/>
            </a:pPr>
            <a:endParaRPr lang="tr-TR" sz="24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916433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221673"/>
            <a:ext cx="11125199" cy="5955290"/>
          </a:xfrm>
        </p:spPr>
        <p:txBody>
          <a:bodyPr>
            <a:normAutofit/>
          </a:bodyPr>
          <a:lstStyle/>
          <a:p>
            <a:pPr indent="0" algn="just">
              <a:lnSpc>
                <a:spcPct val="80000"/>
              </a:lnSpc>
              <a:spcBef>
                <a:spcPts val="600"/>
              </a:spcBef>
              <a:spcAft>
                <a:spcPts val="600"/>
              </a:spcAft>
              <a:buNone/>
            </a:pPr>
            <a:r>
              <a:rPr lang="tr-TR" sz="2200" dirty="0" smtClean="0"/>
              <a:t>	</a:t>
            </a:r>
            <a:r>
              <a:rPr lang="en-US" sz="2200" dirty="0" smtClean="0"/>
              <a:t>Crossing </a:t>
            </a:r>
            <a:r>
              <a:rPr lang="en-US" sz="2200" dirty="0"/>
              <a:t>our paths with the right solution partners, from design to architecture, from planning to production, using the most advanced technology and the most suitable materials. Our executives, staffs and solution partners always working with the highest quality by conducting harmonious partnerships with our partners .We provide the conditions. We know very well that; </a:t>
            </a:r>
            <a:r>
              <a:rPr lang="tr-TR" sz="2200" dirty="0" err="1"/>
              <a:t>power</a:t>
            </a:r>
            <a:r>
              <a:rPr lang="en-US" sz="2200" dirty="0"/>
              <a:t> comes from unity</a:t>
            </a:r>
            <a:r>
              <a:rPr lang="tr-TR" sz="2200" dirty="0"/>
              <a:t> </a:t>
            </a:r>
            <a:r>
              <a:rPr lang="en-US" sz="2200" dirty="0" smtClean="0"/>
              <a:t>.</a:t>
            </a:r>
            <a:endParaRPr lang="en-US" sz="2200" dirty="0"/>
          </a:p>
          <a:p>
            <a:pPr indent="165100" algn="just">
              <a:lnSpc>
                <a:spcPts val="2256"/>
              </a:lnSpc>
              <a:spcAft>
                <a:spcPts val="210"/>
              </a:spcAft>
            </a:pPr>
            <a:endParaRPr lang="en-US" sz="2400" dirty="0"/>
          </a:p>
          <a:p>
            <a:pPr indent="0">
              <a:spcBef>
                <a:spcPts val="1470"/>
              </a:spcBef>
              <a:spcAft>
                <a:spcPts val="1890"/>
              </a:spcAft>
              <a:buNone/>
            </a:pPr>
            <a:endParaRPr lang="tr-TR" sz="2400" dirty="0"/>
          </a:p>
        </p:txBody>
      </p:sp>
      <p:sp>
        <p:nvSpPr>
          <p:cNvPr id="2" name="Altbilgi Yer Tutucusu 1"/>
          <p:cNvSpPr>
            <a:spLocks noGrp="1"/>
          </p:cNvSpPr>
          <p:nvPr>
            <p:ph type="ftr" sz="quarter" idx="11"/>
          </p:nvPr>
        </p:nvSpPr>
        <p:spPr>
          <a:xfrm>
            <a:off x="4107873" y="6176963"/>
            <a:ext cx="4114800" cy="365125"/>
          </a:xfrm>
        </p:spPr>
        <p:txBody>
          <a:bodyPr/>
          <a:lstStyle/>
          <a:p>
            <a:r>
              <a:rPr lang="tr-TR" sz="1600" smtClean="0">
                <a:solidFill>
                  <a:schemeClr val="tx1"/>
                </a:solidFill>
              </a:rPr>
              <a:t>info@bdkgrup.com.tr                                                                       bdkgrup.com.tr</a:t>
            </a:r>
            <a:endParaRPr lang="tr-TR" sz="1600" dirty="0">
              <a:solidFill>
                <a:schemeClr val="tx1"/>
              </a:solidFill>
            </a:endParaRPr>
          </a:p>
        </p:txBody>
      </p:sp>
    </p:spTree>
    <p:extLst>
      <p:ext uri="{BB962C8B-B14F-4D97-AF65-F5344CB8AC3E}">
        <p14:creationId xmlns:p14="http://schemas.microsoft.com/office/powerpoint/2010/main" val="2964208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1" y="304800"/>
            <a:ext cx="11388436" cy="5969144"/>
          </a:xfrm>
        </p:spPr>
        <p:txBody>
          <a:bodyPr>
            <a:normAutofit/>
          </a:bodyPr>
          <a:lstStyle/>
          <a:p>
            <a:pPr indent="0" algn="just">
              <a:lnSpc>
                <a:spcPts val="2208"/>
              </a:lnSpc>
              <a:spcBef>
                <a:spcPts val="1890"/>
              </a:spcBef>
              <a:buNone/>
            </a:pPr>
            <a:endParaRPr lang="tr-TR" sz="2000" b="1" dirty="0">
              <a:solidFill>
                <a:srgbClr val="333333"/>
              </a:solidFill>
            </a:endParaRPr>
          </a:p>
          <a:p>
            <a:pPr indent="0">
              <a:spcAft>
                <a:spcPts val="630"/>
              </a:spcAft>
              <a:buNone/>
            </a:pPr>
            <a:endParaRPr lang="en-US" sz="2400" dirty="0"/>
          </a:p>
          <a:p>
            <a:pPr indent="0">
              <a:spcBef>
                <a:spcPts val="1470"/>
              </a:spcBef>
              <a:spcAft>
                <a:spcPts val="1890"/>
              </a:spcAft>
              <a:buNone/>
            </a:pPr>
            <a:r>
              <a:rPr lang="tr-TR" sz="2400" dirty="0" smtClean="0"/>
              <a:t> </a:t>
            </a:r>
          </a:p>
          <a:p>
            <a:pPr indent="0">
              <a:spcBef>
                <a:spcPts val="1470"/>
              </a:spcBef>
              <a:spcAft>
                <a:spcPts val="1890"/>
              </a:spcAft>
              <a:buNone/>
            </a:pPr>
            <a:endParaRPr lang="tr-TR" sz="2400" dirty="0"/>
          </a:p>
          <a:p>
            <a:pPr indent="0">
              <a:spcBef>
                <a:spcPts val="1470"/>
              </a:spcBef>
              <a:spcAft>
                <a:spcPts val="1890"/>
              </a:spcAft>
              <a:buNone/>
            </a:pPr>
            <a:endParaRPr lang="tr-TR" sz="2400" dirty="0" smtClean="0"/>
          </a:p>
          <a:p>
            <a:pPr indent="0">
              <a:spcBef>
                <a:spcPts val="1470"/>
              </a:spcBef>
              <a:spcAft>
                <a:spcPts val="1890"/>
              </a:spcAft>
              <a:buNone/>
            </a:pPr>
            <a:endParaRPr lang="tr-TR" sz="2400" dirty="0"/>
          </a:p>
          <a:p>
            <a:pPr indent="0" algn="just">
              <a:lnSpc>
                <a:spcPts val="2500"/>
              </a:lnSpc>
              <a:spcBef>
                <a:spcPts val="840"/>
              </a:spcBef>
              <a:spcAft>
                <a:spcPts val="1260"/>
              </a:spcAft>
              <a:buNone/>
            </a:pPr>
            <a:r>
              <a:rPr lang="tr-TR" sz="2000" b="1" dirty="0">
                <a:solidFill>
                  <a:srgbClr val="333333"/>
                </a:solidFill>
              </a:rPr>
              <a:t> </a:t>
            </a:r>
            <a:r>
              <a:rPr lang="tr-TR" sz="2000" b="1" dirty="0" smtClean="0">
                <a:solidFill>
                  <a:srgbClr val="333333"/>
                </a:solidFill>
              </a:rPr>
              <a:t>       </a:t>
            </a:r>
            <a:r>
              <a:rPr lang="en-US" sz="2000" b="1" dirty="0" smtClean="0">
                <a:solidFill>
                  <a:srgbClr val="333333"/>
                </a:solidFill>
              </a:rPr>
              <a:t>Total </a:t>
            </a:r>
            <a:r>
              <a:rPr lang="en-US" sz="2000" b="1" dirty="0">
                <a:solidFill>
                  <a:srgbClr val="333333"/>
                </a:solidFill>
              </a:rPr>
              <a:t>project cost (one billion four million euros)</a:t>
            </a:r>
          </a:p>
          <a:p>
            <a:pPr indent="0" algn="just">
              <a:lnSpc>
                <a:spcPts val="2500"/>
              </a:lnSpc>
              <a:spcAft>
                <a:spcPts val="420"/>
              </a:spcAft>
              <a:buNone/>
            </a:pPr>
            <a:r>
              <a:rPr lang="tr-TR" sz="2000" b="1" dirty="0" smtClean="0">
                <a:solidFill>
                  <a:srgbClr val="333333"/>
                </a:solidFill>
              </a:rPr>
              <a:t>        </a:t>
            </a:r>
            <a:r>
              <a:rPr lang="en-US" sz="2000" b="1" dirty="0" smtClean="0">
                <a:solidFill>
                  <a:srgbClr val="333333"/>
                </a:solidFill>
              </a:rPr>
              <a:t>The </a:t>
            </a:r>
            <a:r>
              <a:rPr lang="en-US" sz="2000" b="1" dirty="0">
                <a:solidFill>
                  <a:srgbClr val="333333"/>
                </a:solidFill>
              </a:rPr>
              <a:t>payback period of the total project has been calculated as 15 years (fifteen years) from the date </a:t>
            </a:r>
            <a:r>
              <a:rPr lang="tr-TR" sz="2000" b="1" dirty="0">
                <a:solidFill>
                  <a:srgbClr val="333333"/>
                </a:solidFill>
              </a:rPr>
              <a:t> </a:t>
            </a:r>
            <a:r>
              <a:rPr lang="tr-TR" sz="2000" b="1" dirty="0" smtClean="0">
                <a:solidFill>
                  <a:srgbClr val="333333"/>
                </a:solidFill>
              </a:rPr>
              <a:t>  </a:t>
            </a:r>
            <a:r>
              <a:rPr lang="en-US" sz="2000" b="1" dirty="0" smtClean="0">
                <a:solidFill>
                  <a:srgbClr val="333333"/>
                </a:solidFill>
              </a:rPr>
              <a:t>of </a:t>
            </a:r>
            <a:r>
              <a:rPr lang="en-US" sz="2000" b="1" dirty="0">
                <a:solidFill>
                  <a:srgbClr val="333333"/>
                </a:solidFill>
              </a:rPr>
              <a:t>use of the project.</a:t>
            </a:r>
          </a:p>
          <a:p>
            <a:pPr indent="0" algn="just">
              <a:lnSpc>
                <a:spcPts val="2500"/>
              </a:lnSpc>
              <a:spcAft>
                <a:spcPts val="840"/>
              </a:spcAft>
              <a:buNone/>
            </a:pPr>
            <a:r>
              <a:rPr lang="tr-TR" sz="2000" b="1" dirty="0" smtClean="0">
                <a:solidFill>
                  <a:srgbClr val="333333"/>
                </a:solidFill>
              </a:rPr>
              <a:t>        </a:t>
            </a:r>
            <a:r>
              <a:rPr lang="en-US" sz="2000" b="1" dirty="0" smtClean="0">
                <a:solidFill>
                  <a:srgbClr val="333333"/>
                </a:solidFill>
              </a:rPr>
              <a:t>The </a:t>
            </a:r>
            <a:r>
              <a:rPr lang="en-US" sz="2000" b="1" dirty="0">
                <a:solidFill>
                  <a:srgbClr val="333333"/>
                </a:solidFill>
              </a:rPr>
              <a:t>delivery time of the project in active using is 5 years (five years).</a:t>
            </a:r>
          </a:p>
          <a:p>
            <a:pPr indent="0">
              <a:spcBef>
                <a:spcPts val="1470"/>
              </a:spcBef>
              <a:spcAft>
                <a:spcPts val="1890"/>
              </a:spcAft>
              <a:buNone/>
            </a:pPr>
            <a:endParaRPr lang="tr-TR" sz="2400" dirty="0"/>
          </a:p>
        </p:txBody>
      </p:sp>
      <p:sp>
        <p:nvSpPr>
          <p:cNvPr id="4" name="Dikdörtgen 3"/>
          <p:cNvSpPr/>
          <p:nvPr/>
        </p:nvSpPr>
        <p:spPr>
          <a:xfrm>
            <a:off x="1070125" y="700626"/>
            <a:ext cx="3363330" cy="448056"/>
          </a:xfrm>
          <a:prstGeom prst="rect">
            <a:avLst/>
          </a:prstGeom>
        </p:spPr>
        <p:txBody>
          <a:bodyPr lIns="0" tIns="0" rIns="0" bIns="0">
            <a:noAutofit/>
          </a:bodyPr>
          <a:lstStyle/>
          <a:p>
            <a:pPr indent="0" algn="just">
              <a:lnSpc>
                <a:spcPts val="3000"/>
              </a:lnSpc>
            </a:pPr>
            <a:r>
              <a:rPr lang="en-US" sz="2000" b="1" dirty="0">
                <a:solidFill>
                  <a:srgbClr val="333333"/>
                </a:solidFill>
                <a:latin typeface="Calibri"/>
              </a:rPr>
              <a:t>Cost of 2 petrol stations </a:t>
            </a:r>
            <a:endParaRPr lang="tr-TR" sz="2000" b="1" dirty="0" smtClean="0">
              <a:solidFill>
                <a:srgbClr val="333333"/>
              </a:solidFill>
              <a:latin typeface="Calibri"/>
            </a:endParaRPr>
          </a:p>
          <a:p>
            <a:pPr indent="0" algn="just">
              <a:lnSpc>
                <a:spcPts val="3000"/>
              </a:lnSpc>
            </a:pPr>
            <a:r>
              <a:rPr lang="en-US" sz="2000" b="1" dirty="0" smtClean="0">
                <a:solidFill>
                  <a:srgbClr val="333333"/>
                </a:solidFill>
                <a:latin typeface="Calibri"/>
              </a:rPr>
              <a:t>Cost </a:t>
            </a:r>
            <a:r>
              <a:rPr lang="en-US" sz="2000" b="1" dirty="0">
                <a:solidFill>
                  <a:srgbClr val="333333"/>
                </a:solidFill>
                <a:latin typeface="Calibri"/>
              </a:rPr>
              <a:t>of shopping mall</a:t>
            </a:r>
          </a:p>
        </p:txBody>
      </p:sp>
      <p:sp>
        <p:nvSpPr>
          <p:cNvPr id="5" name="Dikdörtgen 4"/>
          <p:cNvSpPr/>
          <p:nvPr/>
        </p:nvSpPr>
        <p:spPr>
          <a:xfrm>
            <a:off x="7282088" y="730353"/>
            <a:ext cx="1440493" cy="724735"/>
          </a:xfrm>
          <a:prstGeom prst="rect">
            <a:avLst/>
          </a:prstGeom>
        </p:spPr>
        <p:txBody>
          <a:bodyPr lIns="0" tIns="0" rIns="0" bIns="0">
            <a:noAutofit/>
          </a:bodyPr>
          <a:lstStyle/>
          <a:p>
            <a:pPr indent="0" algn="just">
              <a:lnSpc>
                <a:spcPts val="2500"/>
              </a:lnSpc>
            </a:pPr>
            <a:r>
              <a:rPr lang="tr-TR" sz="2000" b="1" dirty="0" smtClean="0">
                <a:solidFill>
                  <a:srgbClr val="333333"/>
                </a:solidFill>
                <a:latin typeface="Calibri"/>
              </a:rPr>
              <a:t>-</a:t>
            </a:r>
            <a:r>
              <a:rPr lang="en-US" sz="2000" b="1" dirty="0" smtClean="0">
                <a:solidFill>
                  <a:srgbClr val="333333"/>
                </a:solidFill>
                <a:latin typeface="Calibri"/>
              </a:rPr>
              <a:t>13.000.000</a:t>
            </a:r>
            <a:r>
              <a:rPr lang="tr-TR" sz="2000" b="1" dirty="0">
                <a:solidFill>
                  <a:srgbClr val="333333"/>
                </a:solidFill>
                <a:latin typeface="Calibri"/>
              </a:rPr>
              <a:t> </a:t>
            </a:r>
            <a:r>
              <a:rPr lang="en-US" sz="2000" b="1" dirty="0" smtClean="0">
                <a:solidFill>
                  <a:srgbClr val="333333"/>
                </a:solidFill>
                <a:latin typeface="Calibri"/>
              </a:rPr>
              <a:t>€ </a:t>
            </a:r>
            <a:r>
              <a:rPr lang="tr-TR" sz="2000" b="1" dirty="0" smtClean="0">
                <a:solidFill>
                  <a:srgbClr val="333333"/>
                </a:solidFill>
                <a:latin typeface="Calibri"/>
              </a:rPr>
              <a:t>      -  </a:t>
            </a:r>
            <a:r>
              <a:rPr lang="en-US" sz="2000" b="1" dirty="0" smtClean="0">
                <a:solidFill>
                  <a:srgbClr val="333333"/>
                </a:solidFill>
                <a:latin typeface="Calibri"/>
              </a:rPr>
              <a:t>6.000.000 </a:t>
            </a:r>
            <a:r>
              <a:rPr lang="en-US" sz="2000" b="1" dirty="0">
                <a:solidFill>
                  <a:srgbClr val="333333"/>
                </a:solidFill>
                <a:latin typeface="Calibri"/>
              </a:rPr>
              <a:t>€</a:t>
            </a:r>
          </a:p>
        </p:txBody>
      </p:sp>
      <p:sp>
        <p:nvSpPr>
          <p:cNvPr id="6" name="Dikdörtgen 5"/>
          <p:cNvSpPr/>
          <p:nvPr/>
        </p:nvSpPr>
        <p:spPr>
          <a:xfrm>
            <a:off x="1070125" y="1544697"/>
            <a:ext cx="5294376" cy="170688"/>
          </a:xfrm>
          <a:prstGeom prst="rect">
            <a:avLst/>
          </a:prstGeom>
        </p:spPr>
        <p:txBody>
          <a:bodyPr wrap="none" lIns="0" tIns="0" rIns="0" bIns="0">
            <a:noAutofit/>
          </a:bodyPr>
          <a:lstStyle/>
          <a:p>
            <a:pPr indent="0" algn="just">
              <a:spcAft>
                <a:spcPts val="420"/>
              </a:spcAft>
            </a:pPr>
            <a:r>
              <a:rPr lang="en-US" sz="2000" b="1" dirty="0">
                <a:solidFill>
                  <a:srgbClr val="333333"/>
                </a:solidFill>
                <a:latin typeface="Calibri"/>
              </a:rPr>
              <a:t>Cost of 5 restaurants which will be 24/7 </a:t>
            </a:r>
            <a:r>
              <a:rPr lang="en-US" sz="2000" b="1" dirty="0" smtClean="0">
                <a:solidFill>
                  <a:srgbClr val="333333"/>
                </a:solidFill>
                <a:latin typeface="Calibri"/>
              </a:rPr>
              <a:t>active</a:t>
            </a:r>
            <a:endParaRPr lang="en-US" sz="2000" b="1" dirty="0">
              <a:solidFill>
                <a:srgbClr val="333333"/>
              </a:solidFill>
              <a:latin typeface="Calibri"/>
            </a:endParaRPr>
          </a:p>
        </p:txBody>
      </p:sp>
      <p:sp>
        <p:nvSpPr>
          <p:cNvPr id="7" name="Dikdörtgen 6"/>
          <p:cNvSpPr/>
          <p:nvPr/>
        </p:nvSpPr>
        <p:spPr>
          <a:xfrm>
            <a:off x="1070125" y="1872305"/>
            <a:ext cx="3900609" cy="902208"/>
          </a:xfrm>
          <a:prstGeom prst="rect">
            <a:avLst/>
          </a:prstGeom>
        </p:spPr>
        <p:txBody>
          <a:bodyPr lIns="0" tIns="0" rIns="0" bIns="0">
            <a:noAutofit/>
          </a:bodyPr>
          <a:lstStyle/>
          <a:p>
            <a:pPr indent="0" algn="just">
              <a:lnSpc>
                <a:spcPts val="3000"/>
              </a:lnSpc>
              <a:spcBef>
                <a:spcPts val="420"/>
              </a:spcBef>
            </a:pPr>
            <a:r>
              <a:rPr lang="en-US" sz="2000" b="1" dirty="0">
                <a:solidFill>
                  <a:srgbClr val="333333"/>
                </a:solidFill>
                <a:latin typeface="Calibri"/>
              </a:rPr>
              <a:t>Cost of 4 Turkish baths</a:t>
            </a:r>
          </a:p>
          <a:p>
            <a:pPr indent="0" algn="just">
              <a:lnSpc>
                <a:spcPts val="3000"/>
              </a:lnSpc>
            </a:pPr>
            <a:r>
              <a:rPr lang="en-US" sz="2000" b="1" dirty="0">
                <a:solidFill>
                  <a:srgbClr val="333333"/>
                </a:solidFill>
                <a:latin typeface="Calibri"/>
              </a:rPr>
              <a:t>Cost of 4 hay rooms</a:t>
            </a:r>
          </a:p>
          <a:p>
            <a:pPr indent="0" algn="just">
              <a:lnSpc>
                <a:spcPct val="150000"/>
              </a:lnSpc>
            </a:pPr>
            <a:r>
              <a:rPr lang="en-US" sz="2000" b="1" dirty="0">
                <a:solidFill>
                  <a:srgbClr val="333333"/>
                </a:solidFill>
                <a:latin typeface="Calibri"/>
              </a:rPr>
              <a:t>Cost of 4 fitness rooms</a:t>
            </a:r>
          </a:p>
          <a:p>
            <a:pPr indent="0" algn="just">
              <a:lnSpc>
                <a:spcPct val="150000"/>
              </a:lnSpc>
              <a:spcAft>
                <a:spcPts val="420"/>
              </a:spcAft>
            </a:pPr>
            <a:r>
              <a:rPr lang="en-US" sz="2000" b="1" dirty="0" smtClean="0">
                <a:solidFill>
                  <a:srgbClr val="333333"/>
                </a:solidFill>
                <a:latin typeface="Calibri"/>
              </a:rPr>
              <a:t>Cost </a:t>
            </a:r>
            <a:r>
              <a:rPr lang="en-US" sz="2000" b="1" dirty="0">
                <a:solidFill>
                  <a:srgbClr val="333333"/>
                </a:solidFill>
                <a:latin typeface="Calibri"/>
              </a:rPr>
              <a:t>of 4 full-</a:t>
            </a:r>
            <a:r>
              <a:rPr lang="en-US" sz="2000" b="1" dirty="0" err="1">
                <a:solidFill>
                  <a:srgbClr val="333333"/>
                </a:solidFill>
                <a:latin typeface="Calibri"/>
              </a:rPr>
              <a:t>activ</a:t>
            </a:r>
            <a:r>
              <a:rPr lang="en-US" sz="2000" b="1" dirty="0">
                <a:solidFill>
                  <a:srgbClr val="333333"/>
                </a:solidFill>
                <a:latin typeface="Calibri"/>
              </a:rPr>
              <a:t> Finnish baths</a:t>
            </a:r>
          </a:p>
        </p:txBody>
      </p:sp>
      <p:sp>
        <p:nvSpPr>
          <p:cNvPr id="12" name="Dikdörtgen 11"/>
          <p:cNvSpPr/>
          <p:nvPr/>
        </p:nvSpPr>
        <p:spPr>
          <a:xfrm>
            <a:off x="7282088" y="1455088"/>
            <a:ext cx="1440494" cy="787920"/>
          </a:xfrm>
          <a:prstGeom prst="rect">
            <a:avLst/>
          </a:prstGeom>
        </p:spPr>
        <p:txBody>
          <a:bodyPr lIns="0" tIns="0" rIns="0" bIns="0">
            <a:noAutofit/>
          </a:bodyPr>
          <a:lstStyle/>
          <a:p>
            <a:pPr indent="0" algn="just">
              <a:lnSpc>
                <a:spcPts val="3000"/>
              </a:lnSpc>
            </a:pPr>
            <a:r>
              <a:rPr lang="tr-TR" sz="2000" b="1" dirty="0" smtClean="0">
                <a:solidFill>
                  <a:srgbClr val="333333"/>
                </a:solidFill>
                <a:latin typeface="Calibri"/>
              </a:rPr>
              <a:t>- 5</a:t>
            </a:r>
            <a:r>
              <a:rPr lang="en-US" sz="2000" b="1" dirty="0" smtClean="0">
                <a:solidFill>
                  <a:srgbClr val="333333"/>
                </a:solidFill>
                <a:latin typeface="Calibri"/>
              </a:rPr>
              <a:t>.000.000</a:t>
            </a:r>
            <a:r>
              <a:rPr lang="tr-TR" sz="2000" b="1" dirty="0" smtClean="0">
                <a:solidFill>
                  <a:srgbClr val="333333"/>
                </a:solidFill>
                <a:latin typeface="Calibri"/>
              </a:rPr>
              <a:t> </a:t>
            </a:r>
            <a:r>
              <a:rPr lang="en-US" sz="2000" b="1" dirty="0" smtClean="0">
                <a:solidFill>
                  <a:srgbClr val="333333"/>
                </a:solidFill>
                <a:latin typeface="Calibri"/>
              </a:rPr>
              <a:t>€ </a:t>
            </a:r>
            <a:r>
              <a:rPr lang="tr-TR" sz="2000" b="1" dirty="0" smtClean="0">
                <a:solidFill>
                  <a:srgbClr val="333333"/>
                </a:solidFill>
                <a:latin typeface="Calibri"/>
              </a:rPr>
              <a:t>       -  </a:t>
            </a:r>
            <a:r>
              <a:rPr lang="tr-TR" sz="2000" b="1" dirty="0">
                <a:solidFill>
                  <a:srgbClr val="333333"/>
                </a:solidFill>
                <a:latin typeface="Calibri"/>
              </a:rPr>
              <a:t>3</a:t>
            </a:r>
            <a:r>
              <a:rPr lang="en-US" sz="2000" b="1" dirty="0" smtClean="0">
                <a:solidFill>
                  <a:srgbClr val="333333"/>
                </a:solidFill>
                <a:latin typeface="Calibri"/>
              </a:rPr>
              <a:t>.000.000 </a:t>
            </a:r>
            <a:r>
              <a:rPr lang="en-US" sz="2000" b="1" dirty="0">
                <a:solidFill>
                  <a:srgbClr val="333333"/>
                </a:solidFill>
                <a:latin typeface="Calibri"/>
              </a:rPr>
              <a:t>€</a:t>
            </a:r>
          </a:p>
        </p:txBody>
      </p:sp>
      <p:sp>
        <p:nvSpPr>
          <p:cNvPr id="14" name="Dikdörtgen 13"/>
          <p:cNvSpPr/>
          <p:nvPr/>
        </p:nvSpPr>
        <p:spPr>
          <a:xfrm>
            <a:off x="7282087" y="2200768"/>
            <a:ext cx="1440494" cy="787920"/>
          </a:xfrm>
          <a:prstGeom prst="rect">
            <a:avLst/>
          </a:prstGeom>
        </p:spPr>
        <p:txBody>
          <a:bodyPr lIns="0" tIns="0" rIns="0" bIns="0">
            <a:noAutofit/>
          </a:bodyPr>
          <a:lstStyle/>
          <a:p>
            <a:pPr indent="0" algn="just">
              <a:lnSpc>
                <a:spcPts val="3300"/>
              </a:lnSpc>
            </a:pPr>
            <a:r>
              <a:rPr lang="tr-TR" sz="2000" b="1" dirty="0" smtClean="0">
                <a:solidFill>
                  <a:srgbClr val="333333"/>
                </a:solidFill>
                <a:latin typeface="Calibri"/>
              </a:rPr>
              <a:t>- 4</a:t>
            </a:r>
            <a:r>
              <a:rPr lang="en-US" sz="2000" b="1" dirty="0" smtClean="0">
                <a:solidFill>
                  <a:srgbClr val="333333"/>
                </a:solidFill>
                <a:latin typeface="Calibri"/>
              </a:rPr>
              <a:t>.000.000</a:t>
            </a:r>
            <a:r>
              <a:rPr lang="tr-TR" sz="2000" b="1" dirty="0" smtClean="0">
                <a:solidFill>
                  <a:srgbClr val="333333"/>
                </a:solidFill>
                <a:latin typeface="Calibri"/>
              </a:rPr>
              <a:t> </a:t>
            </a:r>
            <a:r>
              <a:rPr lang="en-US" sz="2000" b="1" dirty="0" smtClean="0">
                <a:solidFill>
                  <a:srgbClr val="333333"/>
                </a:solidFill>
                <a:latin typeface="Calibri"/>
              </a:rPr>
              <a:t>€ </a:t>
            </a:r>
            <a:r>
              <a:rPr lang="tr-TR" sz="2000" b="1" dirty="0" smtClean="0">
                <a:solidFill>
                  <a:srgbClr val="333333"/>
                </a:solidFill>
                <a:latin typeface="Calibri"/>
              </a:rPr>
              <a:t>       -  </a:t>
            </a:r>
            <a:r>
              <a:rPr lang="tr-TR" sz="2000" b="1" dirty="0">
                <a:solidFill>
                  <a:srgbClr val="333333"/>
                </a:solidFill>
                <a:latin typeface="Calibri"/>
              </a:rPr>
              <a:t>2</a:t>
            </a:r>
            <a:r>
              <a:rPr lang="en-US" sz="2000" b="1" dirty="0" smtClean="0">
                <a:solidFill>
                  <a:srgbClr val="333333"/>
                </a:solidFill>
                <a:latin typeface="Calibri"/>
              </a:rPr>
              <a:t>.000.000 </a:t>
            </a:r>
            <a:r>
              <a:rPr lang="en-US" sz="2000" b="1" dirty="0">
                <a:solidFill>
                  <a:srgbClr val="333333"/>
                </a:solidFill>
                <a:latin typeface="Calibri"/>
              </a:rPr>
              <a:t>€</a:t>
            </a:r>
          </a:p>
        </p:txBody>
      </p:sp>
      <p:sp>
        <p:nvSpPr>
          <p:cNvPr id="15" name="Dikdörtgen 14"/>
          <p:cNvSpPr/>
          <p:nvPr/>
        </p:nvSpPr>
        <p:spPr>
          <a:xfrm>
            <a:off x="7282087" y="3106188"/>
            <a:ext cx="1557113" cy="517394"/>
          </a:xfrm>
          <a:prstGeom prst="rect">
            <a:avLst/>
          </a:prstGeom>
        </p:spPr>
        <p:txBody>
          <a:bodyPr lIns="0" tIns="0" rIns="0" bIns="0">
            <a:noAutofit/>
          </a:bodyPr>
          <a:lstStyle/>
          <a:p>
            <a:pPr indent="0" algn="just">
              <a:lnSpc>
                <a:spcPts val="3000"/>
              </a:lnSpc>
            </a:pPr>
            <a:r>
              <a:rPr lang="tr-TR" sz="2000" b="1" dirty="0" smtClean="0">
                <a:solidFill>
                  <a:srgbClr val="333333"/>
                </a:solidFill>
                <a:latin typeface="Calibri"/>
              </a:rPr>
              <a:t>- 20</a:t>
            </a:r>
            <a:r>
              <a:rPr lang="en-US" sz="2000" b="1" dirty="0" smtClean="0">
                <a:solidFill>
                  <a:srgbClr val="333333"/>
                </a:solidFill>
                <a:latin typeface="Calibri"/>
              </a:rPr>
              <a:t>.000.000</a:t>
            </a:r>
            <a:r>
              <a:rPr lang="tr-TR" sz="2000" b="1" dirty="0" smtClean="0">
                <a:solidFill>
                  <a:srgbClr val="333333"/>
                </a:solidFill>
                <a:latin typeface="Calibri"/>
              </a:rPr>
              <a:t> </a:t>
            </a:r>
            <a:r>
              <a:rPr lang="en-US" sz="2000" b="1" dirty="0" smtClean="0">
                <a:solidFill>
                  <a:srgbClr val="333333"/>
                </a:solidFill>
                <a:latin typeface="Calibri"/>
              </a:rPr>
              <a:t>€</a:t>
            </a:r>
            <a:endParaRPr lang="en-US" sz="2000" b="1" dirty="0">
              <a:solidFill>
                <a:srgbClr val="333333"/>
              </a:solidFill>
              <a:latin typeface="Calibri"/>
            </a:endParaRPr>
          </a:p>
        </p:txBody>
      </p:sp>
      <p:sp>
        <p:nvSpPr>
          <p:cNvPr id="16" name="Dikdörtgen 15"/>
          <p:cNvSpPr/>
          <p:nvPr/>
        </p:nvSpPr>
        <p:spPr>
          <a:xfrm>
            <a:off x="1070125" y="3765276"/>
            <a:ext cx="3363330" cy="448056"/>
          </a:xfrm>
          <a:prstGeom prst="rect">
            <a:avLst/>
          </a:prstGeom>
        </p:spPr>
        <p:txBody>
          <a:bodyPr lIns="0" tIns="0" rIns="0" bIns="0">
            <a:noAutofit/>
          </a:bodyPr>
          <a:lstStyle/>
          <a:p>
            <a:pPr indent="0" algn="just">
              <a:lnSpc>
                <a:spcPts val="3000"/>
              </a:lnSpc>
            </a:pPr>
            <a:r>
              <a:rPr lang="tr-TR" sz="2000" b="1" i="1" u="sng" dirty="0" smtClean="0">
                <a:solidFill>
                  <a:srgbClr val="FF0000"/>
                </a:solidFill>
                <a:latin typeface="Calibri"/>
              </a:rPr>
              <a:t>Total </a:t>
            </a:r>
            <a:r>
              <a:rPr lang="tr-TR" sz="2000" b="1" i="1" u="sng" dirty="0" err="1" smtClean="0">
                <a:solidFill>
                  <a:srgbClr val="FF0000"/>
                </a:solidFill>
                <a:latin typeface="Calibri"/>
              </a:rPr>
              <a:t>cost</a:t>
            </a:r>
            <a:r>
              <a:rPr lang="tr-TR" sz="2000" b="1" i="1" u="sng" dirty="0" smtClean="0">
                <a:solidFill>
                  <a:srgbClr val="FF0000"/>
                </a:solidFill>
                <a:latin typeface="Calibri"/>
              </a:rPr>
              <a:t> of </a:t>
            </a:r>
            <a:r>
              <a:rPr lang="tr-TR" sz="2000" b="1" i="1" u="sng" dirty="0" err="1" smtClean="0">
                <a:solidFill>
                  <a:srgbClr val="FF0000"/>
                </a:solidFill>
                <a:latin typeface="Calibri"/>
              </a:rPr>
              <a:t>this</a:t>
            </a:r>
            <a:r>
              <a:rPr lang="tr-TR" sz="2000" b="1" i="1" u="sng" dirty="0" smtClean="0">
                <a:solidFill>
                  <a:srgbClr val="FF0000"/>
                </a:solidFill>
                <a:latin typeface="Calibri"/>
              </a:rPr>
              <a:t> </a:t>
            </a:r>
            <a:r>
              <a:rPr lang="tr-TR" sz="2000" b="1" i="1" u="sng" dirty="0" err="1" smtClean="0">
                <a:solidFill>
                  <a:srgbClr val="FF0000"/>
                </a:solidFill>
                <a:latin typeface="Calibri"/>
              </a:rPr>
              <a:t>project</a:t>
            </a:r>
            <a:r>
              <a:rPr lang="tr-TR" sz="2000" b="1" i="1" u="sng" dirty="0" smtClean="0">
                <a:solidFill>
                  <a:srgbClr val="FF0000"/>
                </a:solidFill>
                <a:latin typeface="Calibri"/>
              </a:rPr>
              <a:t> :</a:t>
            </a:r>
          </a:p>
        </p:txBody>
      </p:sp>
      <p:sp>
        <p:nvSpPr>
          <p:cNvPr id="17" name="Dikdörtgen 16"/>
          <p:cNvSpPr/>
          <p:nvPr/>
        </p:nvSpPr>
        <p:spPr>
          <a:xfrm>
            <a:off x="7035021" y="3741082"/>
            <a:ext cx="2051243" cy="517394"/>
          </a:xfrm>
          <a:prstGeom prst="rect">
            <a:avLst/>
          </a:prstGeom>
        </p:spPr>
        <p:txBody>
          <a:bodyPr lIns="0" tIns="0" rIns="0" bIns="0">
            <a:noAutofit/>
          </a:bodyPr>
          <a:lstStyle/>
          <a:p>
            <a:pPr indent="0" algn="just">
              <a:lnSpc>
                <a:spcPts val="3000"/>
              </a:lnSpc>
            </a:pPr>
            <a:r>
              <a:rPr lang="tr-TR" sz="2000" b="1" i="1" u="sng" dirty="0" smtClean="0">
                <a:solidFill>
                  <a:srgbClr val="FF0000"/>
                </a:solidFill>
                <a:latin typeface="Calibri"/>
              </a:rPr>
              <a:t>-1.0</a:t>
            </a:r>
            <a:r>
              <a:rPr lang="en-US" sz="2000" b="1" i="1" u="sng" dirty="0" smtClean="0">
                <a:solidFill>
                  <a:srgbClr val="FF0000"/>
                </a:solidFill>
                <a:latin typeface="Calibri"/>
              </a:rPr>
              <a:t>0</a:t>
            </a:r>
            <a:r>
              <a:rPr lang="tr-TR" sz="2000" b="1" i="1" u="sng" dirty="0" smtClean="0">
                <a:solidFill>
                  <a:srgbClr val="FF0000"/>
                </a:solidFill>
                <a:latin typeface="Calibri"/>
              </a:rPr>
              <a:t>4.000.000 </a:t>
            </a:r>
            <a:r>
              <a:rPr lang="en-US" sz="2000" b="1" i="1" u="sng" dirty="0" smtClean="0">
                <a:solidFill>
                  <a:srgbClr val="FF0000"/>
                </a:solidFill>
                <a:latin typeface="Calibri"/>
              </a:rPr>
              <a:t>€</a:t>
            </a:r>
            <a:endParaRPr lang="en-US" sz="2000" b="1" i="1" u="sng" dirty="0">
              <a:solidFill>
                <a:srgbClr val="FF0000"/>
              </a:solidFill>
              <a:latin typeface="Calibri"/>
            </a:endParaRPr>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16675324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1" y="304799"/>
            <a:ext cx="11388436" cy="6386945"/>
          </a:xfrm>
        </p:spPr>
        <p:txBody>
          <a:bodyPr>
            <a:normAutofit/>
          </a:bodyPr>
          <a:lstStyle/>
          <a:p>
            <a:pPr indent="0" algn="just">
              <a:spcBef>
                <a:spcPts val="600"/>
              </a:spcBef>
              <a:spcAft>
                <a:spcPts val="600"/>
              </a:spcAft>
              <a:buNone/>
            </a:pPr>
            <a:r>
              <a:rPr lang="en-US" sz="2200" dirty="0">
                <a:solidFill>
                  <a:srgbClr val="333333"/>
                </a:solidFill>
              </a:rPr>
              <a:t>Total project cost (one billion four million euros)</a:t>
            </a:r>
          </a:p>
          <a:p>
            <a:pPr indent="0" algn="just">
              <a:spcBef>
                <a:spcPts val="600"/>
              </a:spcBef>
              <a:spcAft>
                <a:spcPts val="600"/>
              </a:spcAft>
              <a:buNone/>
            </a:pPr>
            <a:r>
              <a:rPr lang="en-US" sz="2200" dirty="0">
                <a:solidFill>
                  <a:srgbClr val="333333"/>
                </a:solidFill>
              </a:rPr>
              <a:t>The payback period of the total project has been calculated as 15 years (fifteen years) from the date of use of the project.</a:t>
            </a:r>
          </a:p>
          <a:p>
            <a:pPr indent="0" algn="just">
              <a:spcBef>
                <a:spcPts val="600"/>
              </a:spcBef>
              <a:spcAft>
                <a:spcPts val="600"/>
              </a:spcAft>
              <a:buNone/>
            </a:pPr>
            <a:r>
              <a:rPr lang="en-US" sz="2200" dirty="0">
                <a:solidFill>
                  <a:srgbClr val="333333"/>
                </a:solidFill>
              </a:rPr>
              <a:t>The delivery time of the project in active using is 5 years (five years).</a:t>
            </a:r>
          </a:p>
          <a:p>
            <a:pPr indent="0" algn="just">
              <a:spcBef>
                <a:spcPts val="600"/>
              </a:spcBef>
              <a:spcAft>
                <a:spcPts val="600"/>
              </a:spcAft>
              <a:buNone/>
            </a:pPr>
            <a:r>
              <a:rPr lang="en-US" sz="2200" dirty="0">
                <a:solidFill>
                  <a:srgbClr val="333333"/>
                </a:solidFill>
              </a:rPr>
              <a:t>The total number of people to be employed in this social life village will be 1200, and life will be provided 7/24 in 3 shifts and every detail will be thoughtfully designed and implemented.</a:t>
            </a:r>
          </a:p>
          <a:p>
            <a:pPr indent="0" algn="just">
              <a:spcBef>
                <a:spcPts val="600"/>
              </a:spcBef>
              <a:spcAft>
                <a:spcPts val="600"/>
              </a:spcAft>
              <a:buNone/>
            </a:pPr>
            <a:r>
              <a:rPr lang="en-US" sz="2200" dirty="0">
                <a:solidFill>
                  <a:srgbClr val="333333"/>
                </a:solidFill>
              </a:rPr>
              <a:t>The healthcare team will provide active service 7/24.</a:t>
            </a:r>
          </a:p>
          <a:p>
            <a:pPr indent="0" algn="just">
              <a:spcBef>
                <a:spcPts val="600"/>
              </a:spcBef>
              <a:spcAft>
                <a:spcPts val="600"/>
              </a:spcAft>
              <a:buNone/>
            </a:pPr>
            <a:r>
              <a:rPr lang="en-US" sz="2200" b="1" dirty="0">
                <a:solidFill>
                  <a:srgbClr val="333333"/>
                </a:solidFill>
              </a:rPr>
              <a:t>1. </a:t>
            </a:r>
            <a:r>
              <a:rPr lang="en-US" sz="2200" dirty="0" smtClean="0">
                <a:solidFill>
                  <a:srgbClr val="333333"/>
                </a:solidFill>
              </a:rPr>
              <a:t>Steel </a:t>
            </a:r>
            <a:r>
              <a:rPr lang="en-US" sz="2200" dirty="0">
                <a:solidFill>
                  <a:srgbClr val="333333"/>
                </a:solidFill>
              </a:rPr>
              <a:t>mesh will be used in dimensions of 20x20x16x12x8.</a:t>
            </a:r>
          </a:p>
          <a:p>
            <a:pPr indent="0" algn="just">
              <a:spcBef>
                <a:spcPts val="600"/>
              </a:spcBef>
              <a:spcAft>
                <a:spcPts val="600"/>
              </a:spcAft>
              <a:buNone/>
            </a:pPr>
            <a:r>
              <a:rPr lang="en-US" sz="2200" b="1" dirty="0">
                <a:solidFill>
                  <a:srgbClr val="333333"/>
                </a:solidFill>
              </a:rPr>
              <a:t>2. </a:t>
            </a:r>
            <a:r>
              <a:rPr lang="en-US" sz="2200" dirty="0" smtClean="0">
                <a:solidFill>
                  <a:srgbClr val="333333"/>
                </a:solidFill>
              </a:rPr>
              <a:t>Concrete </a:t>
            </a:r>
            <a:r>
              <a:rPr lang="en-US" sz="2200" dirty="0">
                <a:solidFill>
                  <a:srgbClr val="333333"/>
                </a:solidFill>
              </a:rPr>
              <a:t>quality will be used in C 35 in all construction works and in C 30 in garden walls.</a:t>
            </a:r>
          </a:p>
          <a:p>
            <a:pPr indent="0" algn="just">
              <a:spcBef>
                <a:spcPts val="600"/>
              </a:spcBef>
              <a:spcAft>
                <a:spcPts val="600"/>
              </a:spcAft>
              <a:buNone/>
            </a:pPr>
            <a:r>
              <a:rPr lang="en-US" sz="2200" b="1" dirty="0">
                <a:solidFill>
                  <a:srgbClr val="333333"/>
                </a:solidFill>
              </a:rPr>
              <a:t>3. </a:t>
            </a:r>
            <a:r>
              <a:rPr lang="en-US" sz="2200" dirty="0" smtClean="0">
                <a:solidFill>
                  <a:srgbClr val="333333"/>
                </a:solidFill>
              </a:rPr>
              <a:t>The </a:t>
            </a:r>
            <a:r>
              <a:rPr lang="en-US" sz="2200" dirty="0">
                <a:solidFill>
                  <a:srgbClr val="333333"/>
                </a:solidFill>
              </a:rPr>
              <a:t>walls will be </a:t>
            </a:r>
            <a:r>
              <a:rPr lang="en-US" sz="2200" dirty="0" err="1">
                <a:solidFill>
                  <a:srgbClr val="333333"/>
                </a:solidFill>
              </a:rPr>
              <a:t>ytong</a:t>
            </a:r>
            <a:r>
              <a:rPr lang="en-US" sz="2200" dirty="0">
                <a:solidFill>
                  <a:srgbClr val="333333"/>
                </a:solidFill>
              </a:rPr>
              <a:t> (gas concrete) material , in size of 35x25x100 and the garden wall applications will be made of in size of 20x20x5 natural slate stone integrated with the facade.</a:t>
            </a:r>
          </a:p>
          <a:p>
            <a:pPr indent="0" algn="just">
              <a:spcBef>
                <a:spcPts val="600"/>
              </a:spcBef>
              <a:spcAft>
                <a:spcPts val="600"/>
              </a:spcAft>
              <a:buNone/>
            </a:pPr>
            <a:r>
              <a:rPr lang="en-US" sz="2200" b="1" dirty="0">
                <a:solidFill>
                  <a:srgbClr val="333333"/>
                </a:solidFill>
              </a:rPr>
              <a:t>4. </a:t>
            </a:r>
            <a:r>
              <a:rPr lang="en-US" sz="2200" dirty="0" smtClean="0">
                <a:solidFill>
                  <a:srgbClr val="333333"/>
                </a:solidFill>
              </a:rPr>
              <a:t>The </a:t>
            </a:r>
            <a:r>
              <a:rPr lang="en-US" sz="2200" dirty="0">
                <a:solidFill>
                  <a:srgbClr val="333333"/>
                </a:solidFill>
              </a:rPr>
              <a:t>roof will be made in accordance with wood and glass wool, European tile protection will be used.</a:t>
            </a:r>
          </a:p>
          <a:p>
            <a:pPr indent="0" algn="just">
              <a:spcBef>
                <a:spcPts val="600"/>
              </a:spcBef>
              <a:spcAft>
                <a:spcPts val="600"/>
              </a:spcAft>
              <a:buNone/>
            </a:pPr>
            <a:r>
              <a:rPr lang="tr-TR" sz="2200" b="1" dirty="0" smtClean="0">
                <a:solidFill>
                  <a:srgbClr val="333333"/>
                </a:solidFill>
              </a:rPr>
              <a:t>5. </a:t>
            </a:r>
            <a:r>
              <a:rPr lang="en-US" sz="2200" dirty="0" smtClean="0">
                <a:solidFill>
                  <a:srgbClr val="333333"/>
                </a:solidFill>
              </a:rPr>
              <a:t>Exterior </a:t>
            </a:r>
            <a:r>
              <a:rPr lang="en-US" sz="2200" dirty="0">
                <a:solidFill>
                  <a:srgbClr val="333333"/>
                </a:solidFill>
              </a:rPr>
              <a:t>Plaster and Thermal Insulation will be made in accordance with European standards and minimum in the size of 4x4cm </a:t>
            </a:r>
            <a:r>
              <a:rPr lang="en-US" sz="2200" dirty="0" err="1">
                <a:solidFill>
                  <a:srgbClr val="333333"/>
                </a:solidFill>
              </a:rPr>
              <a:t>xps</a:t>
            </a:r>
            <a:r>
              <a:rPr lang="en-US" sz="2200" dirty="0">
                <a:solidFill>
                  <a:srgbClr val="333333"/>
                </a:solidFill>
              </a:rPr>
              <a:t> + natural stone will be used </a:t>
            </a:r>
            <a:r>
              <a:rPr lang="en-US" sz="2200" dirty="0" smtClean="0">
                <a:solidFill>
                  <a:srgbClr val="333333"/>
                </a:solidFill>
              </a:rPr>
              <a:t>.</a:t>
            </a:r>
            <a:endParaRPr lang="tr-TR" sz="2200" dirty="0" smtClean="0">
              <a:solidFill>
                <a:srgbClr val="333333"/>
              </a:solidFill>
            </a:endParaRPr>
          </a:p>
          <a:p>
            <a:pPr marL="685800" indent="-457200" algn="just">
              <a:lnSpc>
                <a:spcPts val="1608"/>
              </a:lnSpc>
              <a:spcAft>
                <a:spcPts val="420"/>
              </a:spcAft>
              <a:buAutoNum type="arabicPeriod" startAt="6"/>
            </a:pPr>
            <a:endParaRPr lang="en-US" sz="2000" dirty="0">
              <a:solidFill>
                <a:srgbClr val="333333"/>
              </a:solidFill>
            </a:endParaRPr>
          </a:p>
          <a:p>
            <a:pPr marL="685800" indent="-457200" algn="just">
              <a:lnSpc>
                <a:spcPts val="1608"/>
              </a:lnSpc>
              <a:spcAft>
                <a:spcPts val="420"/>
              </a:spcAft>
              <a:buAutoNum type="arabicPeriod" startAt="5"/>
            </a:pPr>
            <a:endParaRPr lang="en-US" sz="2000" b="1" dirty="0">
              <a:solidFill>
                <a:srgbClr val="333333"/>
              </a:solidFill>
            </a:endParaRPr>
          </a:p>
          <a:p>
            <a:pPr indent="0">
              <a:spcAft>
                <a:spcPts val="630"/>
              </a:spcAft>
              <a:buNone/>
            </a:pPr>
            <a:endParaRPr lang="en-US" sz="2400" dirty="0"/>
          </a:p>
          <a:p>
            <a:pPr indent="0">
              <a:spcBef>
                <a:spcPts val="1470"/>
              </a:spcBef>
              <a:spcAft>
                <a:spcPts val="1890"/>
              </a:spcAft>
              <a:buNone/>
            </a:pPr>
            <a:endParaRPr lang="tr-TR" sz="24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158054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1" y="304800"/>
            <a:ext cx="11388436" cy="6359236"/>
          </a:xfrm>
        </p:spPr>
        <p:txBody>
          <a:bodyPr>
            <a:normAutofit/>
          </a:bodyPr>
          <a:lstStyle/>
          <a:p>
            <a:pPr indent="0" algn="just">
              <a:spcBef>
                <a:spcPts val="600"/>
              </a:spcBef>
              <a:spcAft>
                <a:spcPts val="600"/>
              </a:spcAft>
              <a:buNone/>
            </a:pPr>
            <a:r>
              <a:rPr lang="tr-TR" sz="2200" b="1" dirty="0">
                <a:solidFill>
                  <a:srgbClr val="333333"/>
                </a:solidFill>
              </a:rPr>
              <a:t>6. </a:t>
            </a:r>
            <a:r>
              <a:rPr lang="en-US" sz="2200" dirty="0">
                <a:solidFill>
                  <a:srgbClr val="333333"/>
                </a:solidFill>
              </a:rPr>
              <a:t>As a frame 80/80 heat sound </a:t>
            </a:r>
            <a:r>
              <a:rPr lang="en-US" sz="2200" dirty="0" err="1">
                <a:solidFill>
                  <a:srgbClr val="333333"/>
                </a:solidFill>
              </a:rPr>
              <a:t>comford</a:t>
            </a:r>
            <a:r>
              <a:rPr lang="en-US" sz="2200" dirty="0">
                <a:solidFill>
                  <a:srgbClr val="333333"/>
                </a:solidFill>
              </a:rPr>
              <a:t> application will be made</a:t>
            </a:r>
            <a:endParaRPr lang="tr-TR" sz="2200" dirty="0">
              <a:solidFill>
                <a:srgbClr val="333333"/>
              </a:solidFill>
            </a:endParaRPr>
          </a:p>
          <a:p>
            <a:pPr indent="0" algn="just">
              <a:spcBef>
                <a:spcPts val="600"/>
              </a:spcBef>
              <a:spcAft>
                <a:spcPts val="600"/>
              </a:spcAft>
              <a:buNone/>
            </a:pPr>
            <a:r>
              <a:rPr lang="tr-TR" sz="2200" b="1" dirty="0">
                <a:solidFill>
                  <a:srgbClr val="333333"/>
                </a:solidFill>
              </a:rPr>
              <a:t>7. </a:t>
            </a:r>
            <a:r>
              <a:rPr lang="en-US" sz="2200" dirty="0">
                <a:solidFill>
                  <a:srgbClr val="333333"/>
                </a:solidFill>
              </a:rPr>
              <a:t>The main entrance doors will have fingerprint reader and </a:t>
            </a:r>
            <a:r>
              <a:rPr lang="en-US" sz="2200" dirty="0" err="1">
                <a:solidFill>
                  <a:srgbClr val="333333"/>
                </a:solidFill>
              </a:rPr>
              <a:t>wifi</a:t>
            </a:r>
            <a:r>
              <a:rPr lang="en-US" sz="2200" dirty="0">
                <a:solidFill>
                  <a:srgbClr val="333333"/>
                </a:solidFill>
              </a:rPr>
              <a:t> connection opening and closing will be done by airless system.</a:t>
            </a:r>
          </a:p>
          <a:p>
            <a:pPr indent="0" algn="just">
              <a:lnSpc>
                <a:spcPts val="1656"/>
              </a:lnSpc>
              <a:buNone/>
            </a:pPr>
            <a:r>
              <a:rPr lang="en-US" sz="2200" b="1" dirty="0" smtClean="0">
                <a:solidFill>
                  <a:srgbClr val="333333"/>
                </a:solidFill>
              </a:rPr>
              <a:t>8</a:t>
            </a:r>
            <a:r>
              <a:rPr lang="en-US" sz="2200" b="1" dirty="0">
                <a:solidFill>
                  <a:srgbClr val="333333"/>
                </a:solidFill>
              </a:rPr>
              <a:t>. </a:t>
            </a:r>
            <a:r>
              <a:rPr lang="en-US" sz="2200" dirty="0" smtClean="0">
                <a:solidFill>
                  <a:srgbClr val="333333"/>
                </a:solidFill>
              </a:rPr>
              <a:t>Garden </a:t>
            </a:r>
            <a:r>
              <a:rPr lang="en-US" sz="2200" dirty="0">
                <a:solidFill>
                  <a:srgbClr val="333333"/>
                </a:solidFill>
              </a:rPr>
              <a:t>landscaping and grassing paths will be created with cobblestones, garden planting and chat areas</a:t>
            </a:r>
            <a:r>
              <a:rPr lang="en-US" sz="2200" dirty="0" smtClean="0">
                <a:solidFill>
                  <a:srgbClr val="333333"/>
                </a:solidFill>
              </a:rPr>
              <a:t>.</a:t>
            </a:r>
            <a:endParaRPr lang="tr-TR" sz="2200" dirty="0" smtClean="0">
              <a:solidFill>
                <a:srgbClr val="333333"/>
              </a:solidFill>
            </a:endParaRPr>
          </a:p>
          <a:p>
            <a:pPr indent="0" algn="just">
              <a:lnSpc>
                <a:spcPts val="1656"/>
              </a:lnSpc>
              <a:spcBef>
                <a:spcPts val="420"/>
              </a:spcBef>
              <a:spcAft>
                <a:spcPts val="420"/>
              </a:spcAft>
              <a:buNone/>
            </a:pPr>
            <a:r>
              <a:rPr lang="en-US" sz="2200" b="1" dirty="0">
                <a:solidFill>
                  <a:srgbClr val="333333"/>
                </a:solidFill>
              </a:rPr>
              <a:t>9. </a:t>
            </a:r>
            <a:r>
              <a:rPr lang="en-US" sz="2200" dirty="0" smtClean="0">
                <a:solidFill>
                  <a:srgbClr val="333333"/>
                </a:solidFill>
              </a:rPr>
              <a:t>The </a:t>
            </a:r>
            <a:r>
              <a:rPr lang="en-US" sz="2200" dirty="0">
                <a:solidFill>
                  <a:srgbClr val="333333"/>
                </a:solidFill>
              </a:rPr>
              <a:t>roof parts of all buildings will be integrated with Energy Panels, and the working parts of the heat pump and heating </a:t>
            </a:r>
            <a:r>
              <a:rPr lang="en-US" sz="2200" dirty="0" err="1">
                <a:solidFill>
                  <a:srgbClr val="333333"/>
                </a:solidFill>
              </a:rPr>
              <a:t>thermo</a:t>
            </a:r>
            <a:r>
              <a:rPr lang="en-US" sz="2200" dirty="0">
                <a:solidFill>
                  <a:srgbClr val="333333"/>
                </a:solidFill>
              </a:rPr>
              <a:t> </a:t>
            </a:r>
            <a:r>
              <a:rPr lang="en-US" sz="2200" dirty="0" err="1">
                <a:solidFill>
                  <a:srgbClr val="333333"/>
                </a:solidFill>
              </a:rPr>
              <a:t>combi</a:t>
            </a:r>
            <a:r>
              <a:rPr lang="en-US" sz="2200" dirty="0">
                <a:solidFill>
                  <a:srgbClr val="333333"/>
                </a:solidFill>
              </a:rPr>
              <a:t> boiler will be provided.</a:t>
            </a:r>
          </a:p>
          <a:p>
            <a:pPr indent="0" algn="just">
              <a:lnSpc>
                <a:spcPts val="1656"/>
              </a:lnSpc>
              <a:spcAft>
                <a:spcPts val="420"/>
              </a:spcAft>
              <a:buNone/>
            </a:pPr>
            <a:r>
              <a:rPr lang="en-US" sz="2200" b="1" dirty="0" smtClean="0">
                <a:solidFill>
                  <a:srgbClr val="333333"/>
                </a:solidFill>
              </a:rPr>
              <a:t>10.</a:t>
            </a:r>
            <a:r>
              <a:rPr lang="tr-TR" sz="2200" b="1" dirty="0" smtClean="0">
                <a:solidFill>
                  <a:srgbClr val="333333"/>
                </a:solidFill>
              </a:rPr>
              <a:t> </a:t>
            </a:r>
            <a:r>
              <a:rPr lang="en-US" sz="2200" dirty="0" smtClean="0">
                <a:solidFill>
                  <a:srgbClr val="333333"/>
                </a:solidFill>
              </a:rPr>
              <a:t>You </a:t>
            </a:r>
            <a:r>
              <a:rPr lang="en-US" sz="2200" dirty="0">
                <a:solidFill>
                  <a:srgbClr val="333333"/>
                </a:solidFill>
              </a:rPr>
              <a:t>will realize the taste of natural life flowing from your tap every day with the analysis system that distinguishes the drinking water we supply from </a:t>
            </a:r>
            <a:r>
              <a:rPr lang="en-US" sz="2200" dirty="0" err="1">
                <a:solidFill>
                  <a:srgbClr val="333333"/>
                </a:solidFill>
              </a:rPr>
              <a:t>Kaz</a:t>
            </a:r>
            <a:r>
              <a:rPr lang="en-US" sz="2200" dirty="0">
                <a:solidFill>
                  <a:srgbClr val="333333"/>
                </a:solidFill>
              </a:rPr>
              <a:t> Mountains in accordance with European standards..</a:t>
            </a:r>
          </a:p>
          <a:p>
            <a:pPr indent="0" algn="just">
              <a:lnSpc>
                <a:spcPts val="1656"/>
              </a:lnSpc>
              <a:spcAft>
                <a:spcPts val="420"/>
              </a:spcAft>
              <a:buNone/>
            </a:pPr>
            <a:r>
              <a:rPr lang="en-US" sz="2200" b="1" dirty="0">
                <a:solidFill>
                  <a:srgbClr val="333333"/>
                </a:solidFill>
              </a:rPr>
              <a:t>11. </a:t>
            </a:r>
            <a:r>
              <a:rPr lang="en-US" sz="2200" dirty="0" smtClean="0">
                <a:solidFill>
                  <a:srgbClr val="333333"/>
                </a:solidFill>
              </a:rPr>
              <a:t>Our </a:t>
            </a:r>
            <a:r>
              <a:rPr lang="en-US" sz="2200" dirty="0">
                <a:solidFill>
                  <a:srgbClr val="333333"/>
                </a:solidFill>
              </a:rPr>
              <a:t>aim and main standard is to achieve success with protecting the ecological environment in the nature in our system, which is ensured to make project works in harmony with the smart compact, to today's ultra-luxury concept from start to finish.</a:t>
            </a:r>
          </a:p>
          <a:p>
            <a:pPr indent="0" algn="just">
              <a:lnSpc>
                <a:spcPts val="1656"/>
              </a:lnSpc>
              <a:spcAft>
                <a:spcPts val="1050"/>
              </a:spcAft>
              <a:buNone/>
            </a:pPr>
            <a:r>
              <a:rPr lang="en-US" sz="2200" b="1" dirty="0">
                <a:solidFill>
                  <a:srgbClr val="333333"/>
                </a:solidFill>
              </a:rPr>
              <a:t>12. </a:t>
            </a:r>
            <a:r>
              <a:rPr lang="en-US" sz="2200" dirty="0" smtClean="0">
                <a:solidFill>
                  <a:srgbClr val="333333"/>
                </a:solidFill>
              </a:rPr>
              <a:t>Our </a:t>
            </a:r>
            <a:r>
              <a:rPr lang="en-US" sz="2200" dirty="0">
                <a:solidFill>
                  <a:srgbClr val="333333"/>
                </a:solidFill>
              </a:rPr>
              <a:t>structures and it’s details, which are in harmony with the modern design, are compatible with the project concept and they are in European standards.</a:t>
            </a:r>
          </a:p>
          <a:p>
            <a:pPr indent="0" algn="just">
              <a:lnSpc>
                <a:spcPts val="1656"/>
              </a:lnSpc>
              <a:buNone/>
            </a:pPr>
            <a:r>
              <a:rPr lang="en-US" sz="2200" b="1" dirty="0" smtClean="0">
                <a:solidFill>
                  <a:srgbClr val="333333"/>
                </a:solidFill>
              </a:rPr>
              <a:t>13.</a:t>
            </a:r>
            <a:r>
              <a:rPr lang="tr-TR" sz="2200" b="1" dirty="0" smtClean="0">
                <a:solidFill>
                  <a:srgbClr val="333333"/>
                </a:solidFill>
              </a:rPr>
              <a:t> </a:t>
            </a:r>
            <a:r>
              <a:rPr lang="en-US" sz="2200" dirty="0" smtClean="0">
                <a:solidFill>
                  <a:srgbClr val="333333"/>
                </a:solidFill>
              </a:rPr>
              <a:t>We </a:t>
            </a:r>
            <a:r>
              <a:rPr lang="en-US" sz="2200" dirty="0">
                <a:solidFill>
                  <a:srgbClr val="333333"/>
                </a:solidFill>
              </a:rPr>
              <a:t>know so far, many of national and international stadiums and sports structures have been designed as Ecological Sports Activity Centers. But we claim "We are building Turkey's first ecological stadium". We are building a sustainable structure for our athletes that will generate its own energy with the solar panels on the facade of the stadium and will include systems for isolating rain and snow water. In addition, an Anti-Toxic Ecological Sports Center befitting the region has been specially designed.</a:t>
            </a:r>
          </a:p>
          <a:p>
            <a:pPr indent="0" algn="just">
              <a:lnSpc>
                <a:spcPts val="1656"/>
              </a:lnSpc>
              <a:buNone/>
            </a:pPr>
            <a:endParaRPr lang="en-US" sz="2000" dirty="0">
              <a:solidFill>
                <a:srgbClr val="333333"/>
              </a:solidFill>
            </a:endParaRPr>
          </a:p>
          <a:p>
            <a:pPr marL="685800" indent="-457200" algn="just">
              <a:lnSpc>
                <a:spcPts val="1608"/>
              </a:lnSpc>
              <a:spcAft>
                <a:spcPts val="420"/>
              </a:spcAft>
              <a:buAutoNum type="arabicPeriod" startAt="6"/>
            </a:pPr>
            <a:endParaRPr lang="en-US" sz="2000" dirty="0">
              <a:solidFill>
                <a:srgbClr val="333333"/>
              </a:solidFill>
            </a:endParaRPr>
          </a:p>
          <a:p>
            <a:pPr marL="685800" indent="-457200" algn="just">
              <a:lnSpc>
                <a:spcPts val="1608"/>
              </a:lnSpc>
              <a:spcAft>
                <a:spcPts val="420"/>
              </a:spcAft>
              <a:buAutoNum type="arabicPeriod" startAt="5"/>
            </a:pPr>
            <a:endParaRPr lang="en-US" sz="2000" dirty="0">
              <a:solidFill>
                <a:srgbClr val="333333"/>
              </a:solidFill>
            </a:endParaRPr>
          </a:p>
          <a:p>
            <a:pPr indent="0">
              <a:spcAft>
                <a:spcPts val="630"/>
              </a:spcAft>
              <a:buNone/>
            </a:pPr>
            <a:endParaRPr lang="en-US" sz="2400" dirty="0"/>
          </a:p>
          <a:p>
            <a:pPr indent="0">
              <a:spcBef>
                <a:spcPts val="1470"/>
              </a:spcBef>
              <a:spcAft>
                <a:spcPts val="1890"/>
              </a:spcAft>
              <a:buNone/>
            </a:pPr>
            <a:endParaRPr lang="tr-TR" sz="24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222357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1" y="304800"/>
            <a:ext cx="11388436" cy="5969144"/>
          </a:xfrm>
        </p:spPr>
        <p:txBody>
          <a:bodyPr>
            <a:normAutofit/>
          </a:bodyPr>
          <a:lstStyle/>
          <a:p>
            <a:pPr indent="0" algn="just">
              <a:lnSpc>
                <a:spcPts val="1656"/>
              </a:lnSpc>
              <a:buNone/>
            </a:pPr>
            <a:endParaRPr lang="en-US" sz="2000" dirty="0">
              <a:solidFill>
                <a:srgbClr val="333333"/>
              </a:solidFill>
            </a:endParaRPr>
          </a:p>
          <a:p>
            <a:pPr marL="685800" indent="-457200" algn="just">
              <a:lnSpc>
                <a:spcPts val="1608"/>
              </a:lnSpc>
              <a:spcAft>
                <a:spcPts val="420"/>
              </a:spcAft>
              <a:buAutoNum type="arabicPeriod" startAt="6"/>
            </a:pPr>
            <a:endParaRPr lang="en-US" sz="2000" dirty="0">
              <a:solidFill>
                <a:srgbClr val="333333"/>
              </a:solidFill>
            </a:endParaRPr>
          </a:p>
          <a:p>
            <a:pPr marL="685800" indent="-457200" algn="just">
              <a:lnSpc>
                <a:spcPts val="1608"/>
              </a:lnSpc>
              <a:spcAft>
                <a:spcPts val="420"/>
              </a:spcAft>
              <a:buAutoNum type="arabicPeriod" startAt="5"/>
            </a:pPr>
            <a:endParaRPr lang="en-US" sz="2000" dirty="0">
              <a:solidFill>
                <a:srgbClr val="333333"/>
              </a:solidFill>
            </a:endParaRPr>
          </a:p>
          <a:p>
            <a:pPr indent="0">
              <a:spcAft>
                <a:spcPts val="630"/>
              </a:spcAft>
              <a:buNone/>
            </a:pPr>
            <a:endParaRPr lang="en-US" sz="2400" dirty="0"/>
          </a:p>
          <a:p>
            <a:pPr indent="0">
              <a:spcBef>
                <a:spcPts val="1470"/>
              </a:spcBef>
              <a:spcAft>
                <a:spcPts val="1890"/>
              </a:spcAft>
              <a:buNone/>
            </a:pPr>
            <a:endParaRPr lang="tr-TR" sz="2400" dirty="0"/>
          </a:p>
        </p:txBody>
      </p:sp>
      <p:sp>
        <p:nvSpPr>
          <p:cNvPr id="5" name="İçerik Yer Tutucusu 2"/>
          <p:cNvSpPr txBox="1">
            <a:spLocks/>
          </p:cNvSpPr>
          <p:nvPr/>
        </p:nvSpPr>
        <p:spPr>
          <a:xfrm>
            <a:off x="2549237" y="2223523"/>
            <a:ext cx="9144000" cy="15874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Aft>
                <a:spcPts val="630"/>
              </a:spcAft>
              <a:buFont typeface="Arial" panose="020B0604020202020204" pitchFamily="34" charset="0"/>
              <a:buNone/>
            </a:pPr>
            <a:endParaRPr lang="tr-TR" sz="2400" b="1" dirty="0" smtClean="0">
              <a:solidFill>
                <a:schemeClr val="accent6">
                  <a:lumMod val="50000"/>
                </a:schemeClr>
              </a:solidFill>
            </a:endParaRPr>
          </a:p>
          <a:p>
            <a:pPr indent="0">
              <a:spcAft>
                <a:spcPts val="630"/>
              </a:spcAft>
              <a:buFont typeface="Arial" panose="020B0604020202020204" pitchFamily="34" charset="0"/>
              <a:buNone/>
            </a:pPr>
            <a:r>
              <a:rPr lang="tr-TR" sz="5100" b="1" dirty="0" smtClean="0">
                <a:solidFill>
                  <a:srgbClr val="333333"/>
                </a:solidFill>
              </a:rPr>
              <a:t>TYPE OF  HOME PLANS</a:t>
            </a:r>
          </a:p>
          <a:p>
            <a:pPr indent="0">
              <a:spcAft>
                <a:spcPts val="630"/>
              </a:spcAft>
              <a:buFont typeface="Arial" panose="020B0604020202020204" pitchFamily="34" charset="0"/>
              <a:buNone/>
            </a:pPr>
            <a:endParaRPr lang="en-US" sz="2400" dirty="0" smtClean="0"/>
          </a:p>
          <a:p>
            <a:pPr indent="0">
              <a:spcBef>
                <a:spcPts val="1470"/>
              </a:spcBef>
              <a:spcAft>
                <a:spcPts val="1890"/>
              </a:spcAft>
              <a:buFont typeface="Arial" panose="020B0604020202020204" pitchFamily="34" charset="0"/>
              <a:buNone/>
            </a:pPr>
            <a:endParaRPr lang="tr-TR" sz="2400" dirty="0"/>
          </a:p>
        </p:txBody>
      </p:sp>
      <p:sp>
        <p:nvSpPr>
          <p:cNvPr id="2" name="Altbilgi Yer Tutucusu 1"/>
          <p:cNvSpPr>
            <a:spLocks noGrp="1"/>
          </p:cNvSpPr>
          <p:nvPr>
            <p:ph type="ftr" sz="quarter" idx="11"/>
          </p:nvPr>
        </p:nvSpPr>
        <p:spPr>
          <a:xfrm>
            <a:off x="4080164" y="6091381"/>
            <a:ext cx="4114800" cy="365125"/>
          </a:xfrm>
        </p:spPr>
        <p:txBody>
          <a:bodyPr/>
          <a:lstStyle/>
          <a:p>
            <a:r>
              <a:rPr lang="tr-TR" sz="1600" smtClean="0">
                <a:solidFill>
                  <a:schemeClr val="tx1"/>
                </a:solidFill>
              </a:rPr>
              <a:t>info@bdkgrup.com.tr                                                                       bdkgrup.com.tr</a:t>
            </a:r>
            <a:endParaRPr lang="tr-TR" sz="1600" dirty="0">
              <a:solidFill>
                <a:schemeClr val="tx1"/>
              </a:solidFill>
            </a:endParaRPr>
          </a:p>
        </p:txBody>
      </p:sp>
    </p:spTree>
    <p:extLst>
      <p:ext uri="{BB962C8B-B14F-4D97-AF65-F5344CB8AC3E}">
        <p14:creationId xmlns:p14="http://schemas.microsoft.com/office/powerpoint/2010/main" val="967497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891" y="594014"/>
            <a:ext cx="5203581" cy="3469054"/>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744" y="3648641"/>
            <a:ext cx="3771889" cy="2864726"/>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5744" y="594015"/>
            <a:ext cx="3735801" cy="2487770"/>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891" y="4274704"/>
            <a:ext cx="3357995" cy="2238663"/>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8003" y="4220285"/>
            <a:ext cx="3439623" cy="2293082"/>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9424" y="594014"/>
            <a:ext cx="2322368" cy="1548245"/>
          </a:xfrm>
          <a:prstGeom prst="rect">
            <a:avLst/>
          </a:prstGeom>
        </p:spPr>
      </p:pic>
      <p:pic>
        <p:nvPicPr>
          <p:cNvPr id="10" name="Resim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9525" y="2505410"/>
            <a:ext cx="2302267" cy="1534844"/>
          </a:xfrm>
          <a:prstGeom prst="rect">
            <a:avLst/>
          </a:prstGeom>
        </p:spPr>
      </p:pic>
      <p:sp>
        <p:nvSpPr>
          <p:cNvPr id="2" name="Dikdörtgen 1"/>
          <p:cNvSpPr/>
          <p:nvPr/>
        </p:nvSpPr>
        <p:spPr>
          <a:xfrm>
            <a:off x="4858776" y="134667"/>
            <a:ext cx="1853392" cy="430887"/>
          </a:xfrm>
          <a:prstGeom prst="rect">
            <a:avLst/>
          </a:prstGeom>
        </p:spPr>
        <p:txBody>
          <a:bodyPr wrap="none">
            <a:spAutoFit/>
          </a:bodyPr>
          <a:lstStyle/>
          <a:p>
            <a:pPr indent="0" algn="just">
              <a:spcBef>
                <a:spcPts val="2520"/>
              </a:spcBef>
              <a:spcAft>
                <a:spcPts val="630"/>
              </a:spcAft>
              <a:buNone/>
            </a:pPr>
            <a:r>
              <a:rPr lang="tr-TR" sz="2200" b="1" u="sng" dirty="0" smtClean="0"/>
              <a:t>HOUSE TYPE 1</a:t>
            </a:r>
            <a:endParaRPr lang="en-US" sz="2200" b="1" u="sng" dirty="0"/>
          </a:p>
        </p:txBody>
      </p:sp>
      <p:sp>
        <p:nvSpPr>
          <p:cNvPr id="3" name="Altbilgi Yer Tutucusu 2"/>
          <p:cNvSpPr>
            <a:spLocks noGrp="1"/>
          </p:cNvSpPr>
          <p:nvPr>
            <p:ph type="ftr" sz="quarter" idx="11"/>
          </p:nvPr>
        </p:nvSpPr>
        <p:spPr/>
        <p:txBody>
          <a:bodyPr/>
          <a:lstStyle/>
          <a:p>
            <a:r>
              <a:rPr lang="tr-TR" smtClean="0"/>
              <a:t>info@bdkgrup.com.tr                                                                       bdkgrup.com.tr</a:t>
            </a:r>
            <a:endParaRPr lang="tr-TR" dirty="0"/>
          </a:p>
        </p:txBody>
      </p:sp>
    </p:spTree>
    <p:extLst>
      <p:ext uri="{BB962C8B-B14F-4D97-AF65-F5344CB8AC3E}">
        <p14:creationId xmlns:p14="http://schemas.microsoft.com/office/powerpoint/2010/main" val="2836587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79" y="594014"/>
            <a:ext cx="5217842" cy="3478561"/>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79" y="4235304"/>
            <a:ext cx="3528403" cy="2352268"/>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781" y="4259193"/>
            <a:ext cx="3456733" cy="2304489"/>
          </a:xfrm>
          <a:prstGeom prst="rect">
            <a:avLst/>
          </a:prstGeom>
        </p:spPr>
      </p:pic>
      <p:pic>
        <p:nvPicPr>
          <p:cNvPr id="14" name="Resim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524326" y="680061"/>
            <a:ext cx="3016510" cy="3297383"/>
          </a:xfrm>
          <a:prstGeom prst="rect">
            <a:avLst/>
          </a:prstGeom>
        </p:spPr>
      </p:pic>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2493" y="605407"/>
            <a:ext cx="1103498" cy="1655247"/>
          </a:xfrm>
          <a:prstGeom prst="rect">
            <a:avLst/>
          </a:prstGeom>
        </p:spPr>
      </p:pic>
      <p:pic>
        <p:nvPicPr>
          <p:cNvPr id="17" name="Resim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2493" y="2453409"/>
            <a:ext cx="2428749" cy="1619166"/>
          </a:xfrm>
          <a:prstGeom prst="rect">
            <a:avLst/>
          </a:prstGeom>
        </p:spPr>
      </p:pic>
      <p:pic>
        <p:nvPicPr>
          <p:cNvPr id="18" name="Resim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4612" y="594014"/>
            <a:ext cx="1111093" cy="1666640"/>
          </a:xfrm>
          <a:prstGeom prst="rect">
            <a:avLst/>
          </a:prstGeom>
        </p:spPr>
      </p:pic>
      <p:pic>
        <p:nvPicPr>
          <p:cNvPr id="19" name="Resim 1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518314" y="4072575"/>
            <a:ext cx="3022522" cy="2555742"/>
          </a:xfrm>
          <a:prstGeom prst="rect">
            <a:avLst/>
          </a:prstGeom>
        </p:spPr>
      </p:pic>
      <p:sp>
        <p:nvSpPr>
          <p:cNvPr id="10" name="Dikdörtgen 9"/>
          <p:cNvSpPr/>
          <p:nvPr/>
        </p:nvSpPr>
        <p:spPr>
          <a:xfrm>
            <a:off x="4858776" y="134667"/>
            <a:ext cx="1853392" cy="430887"/>
          </a:xfrm>
          <a:prstGeom prst="rect">
            <a:avLst/>
          </a:prstGeom>
        </p:spPr>
        <p:txBody>
          <a:bodyPr wrap="none">
            <a:spAutoFit/>
          </a:bodyPr>
          <a:lstStyle/>
          <a:p>
            <a:pPr indent="0" algn="just">
              <a:spcBef>
                <a:spcPts val="2520"/>
              </a:spcBef>
              <a:spcAft>
                <a:spcPts val="630"/>
              </a:spcAft>
              <a:buNone/>
            </a:pPr>
            <a:r>
              <a:rPr lang="tr-TR" sz="2200" b="1" u="sng" dirty="0" smtClean="0"/>
              <a:t>HOUSE TYPE 2</a:t>
            </a:r>
            <a:endParaRPr lang="en-US" sz="2200" b="1" u="sng" dirty="0"/>
          </a:p>
        </p:txBody>
      </p:sp>
      <p:sp>
        <p:nvSpPr>
          <p:cNvPr id="3" name="Altbilgi Yer Tutucusu 2"/>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915830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603689"/>
            <a:ext cx="5029200" cy="3358712"/>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91" y="4258540"/>
            <a:ext cx="3389757" cy="2254827"/>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9024" y="4179898"/>
            <a:ext cx="3507983" cy="2333469"/>
          </a:xfrm>
          <a:prstGeom prst="rect">
            <a:avLst/>
          </a:prstGeom>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9524" y="603688"/>
            <a:ext cx="2237483" cy="1488348"/>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3830" y="2496873"/>
            <a:ext cx="2203177" cy="1465528"/>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9199" y="597906"/>
            <a:ext cx="2787473" cy="3050735"/>
          </a:xfrm>
          <a:prstGeom prst="rect">
            <a:avLst/>
          </a:prstGeom>
        </p:spPr>
      </p:pic>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39200" y="3739470"/>
            <a:ext cx="2787472" cy="2773897"/>
          </a:xfrm>
          <a:prstGeom prst="rect">
            <a:avLst/>
          </a:prstGeom>
        </p:spPr>
      </p:pic>
      <p:sp>
        <p:nvSpPr>
          <p:cNvPr id="9" name="Dikdörtgen 8"/>
          <p:cNvSpPr/>
          <p:nvPr/>
        </p:nvSpPr>
        <p:spPr>
          <a:xfrm>
            <a:off x="4858776" y="134667"/>
            <a:ext cx="1853392" cy="430887"/>
          </a:xfrm>
          <a:prstGeom prst="rect">
            <a:avLst/>
          </a:prstGeom>
        </p:spPr>
        <p:txBody>
          <a:bodyPr wrap="none">
            <a:spAutoFit/>
          </a:bodyPr>
          <a:lstStyle/>
          <a:p>
            <a:pPr indent="0" algn="just">
              <a:spcBef>
                <a:spcPts val="2520"/>
              </a:spcBef>
              <a:spcAft>
                <a:spcPts val="630"/>
              </a:spcAft>
              <a:buNone/>
            </a:pPr>
            <a:r>
              <a:rPr lang="tr-TR" sz="2200" b="1" u="sng" dirty="0" smtClean="0"/>
              <a:t>HOUSE TYPE 3</a:t>
            </a:r>
            <a:endParaRPr lang="en-US" sz="2200" b="1" u="sng" dirty="0"/>
          </a:p>
        </p:txBody>
      </p:sp>
      <p:sp>
        <p:nvSpPr>
          <p:cNvPr id="3" name="Altbilgi Yer Tutucusu 2"/>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1093920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71" y="597906"/>
            <a:ext cx="4947963" cy="3141564"/>
          </a:xfrm>
          <a:prstGeom prst="rect">
            <a:avLst/>
          </a:prstGeom>
        </p:spPr>
      </p:pic>
      <p:pic>
        <p:nvPicPr>
          <p:cNvPr id="18" name="Resim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91" y="3962401"/>
            <a:ext cx="4940843" cy="2685241"/>
          </a:xfrm>
          <a:prstGeom prst="rect">
            <a:avLst/>
          </a:prstGeom>
        </p:spPr>
      </p:pic>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847" y="597906"/>
            <a:ext cx="3061497" cy="2753970"/>
          </a:xfrm>
          <a:prstGeom prst="rect">
            <a:avLst/>
          </a:prstGeom>
        </p:spPr>
      </p:pic>
      <p:pic>
        <p:nvPicPr>
          <p:cNvPr id="20" name="Resim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3163" y="1071127"/>
            <a:ext cx="3158837" cy="2280749"/>
          </a:xfrm>
          <a:prstGeom prst="rect">
            <a:avLst/>
          </a:prstGeom>
        </p:spPr>
      </p:pic>
      <p:pic>
        <p:nvPicPr>
          <p:cNvPr id="21" name="Resim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3847" y="3625479"/>
            <a:ext cx="4145400" cy="3022163"/>
          </a:xfrm>
          <a:prstGeom prst="rect">
            <a:avLst/>
          </a:prstGeom>
        </p:spPr>
      </p:pic>
      <p:sp>
        <p:nvSpPr>
          <p:cNvPr id="7" name="Dikdörtgen 6"/>
          <p:cNvSpPr/>
          <p:nvPr/>
        </p:nvSpPr>
        <p:spPr>
          <a:xfrm>
            <a:off x="4858776" y="134667"/>
            <a:ext cx="1853392" cy="430887"/>
          </a:xfrm>
          <a:prstGeom prst="rect">
            <a:avLst/>
          </a:prstGeom>
        </p:spPr>
        <p:txBody>
          <a:bodyPr wrap="none">
            <a:spAutoFit/>
          </a:bodyPr>
          <a:lstStyle/>
          <a:p>
            <a:pPr indent="0" algn="just">
              <a:spcBef>
                <a:spcPts val="2520"/>
              </a:spcBef>
              <a:spcAft>
                <a:spcPts val="630"/>
              </a:spcAft>
              <a:buNone/>
            </a:pPr>
            <a:r>
              <a:rPr lang="tr-TR" sz="2200" b="1" u="sng" dirty="0" smtClean="0"/>
              <a:t>HOUSE TYPE 4</a:t>
            </a:r>
            <a:endParaRPr lang="en-US" sz="2200" b="1" u="sng"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771836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891" y="612395"/>
            <a:ext cx="4779343" cy="335000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0969" y="4179898"/>
            <a:ext cx="3372573" cy="247377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23" y="4179898"/>
            <a:ext cx="2507672" cy="2502100"/>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9523" y="612395"/>
            <a:ext cx="2603631" cy="3350006"/>
          </a:xfrm>
          <a:prstGeom prst="rect">
            <a:avLst/>
          </a:prstGeom>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63306" y="612395"/>
            <a:ext cx="3287901" cy="3350006"/>
          </a:xfrm>
          <a:prstGeom prst="rect">
            <a:avLst/>
          </a:prstGeom>
        </p:spPr>
      </p:pic>
      <p:sp>
        <p:nvSpPr>
          <p:cNvPr id="8" name="Dikdörtgen 7"/>
          <p:cNvSpPr/>
          <p:nvPr/>
        </p:nvSpPr>
        <p:spPr>
          <a:xfrm>
            <a:off x="4858776" y="134667"/>
            <a:ext cx="1853392" cy="430887"/>
          </a:xfrm>
          <a:prstGeom prst="rect">
            <a:avLst/>
          </a:prstGeom>
        </p:spPr>
        <p:txBody>
          <a:bodyPr wrap="none">
            <a:spAutoFit/>
          </a:bodyPr>
          <a:lstStyle/>
          <a:p>
            <a:pPr indent="0" algn="just">
              <a:spcBef>
                <a:spcPts val="2520"/>
              </a:spcBef>
              <a:spcAft>
                <a:spcPts val="630"/>
              </a:spcAft>
              <a:buNone/>
            </a:pPr>
            <a:r>
              <a:rPr lang="tr-TR" sz="2200" b="1" u="sng" dirty="0" smtClean="0"/>
              <a:t>HOUSE TYPE 5</a:t>
            </a:r>
            <a:endParaRPr lang="en-US" sz="2200" b="1" u="sng"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199795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71" y="454420"/>
            <a:ext cx="4363750" cy="3040941"/>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117" y="454419"/>
            <a:ext cx="2154000" cy="3040941"/>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871" y="3772451"/>
            <a:ext cx="4363750" cy="2931971"/>
          </a:xfrm>
          <a:prstGeom prst="rect">
            <a:avLst/>
          </a:prstGeom>
        </p:spPr>
      </p:pic>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289" y="3772451"/>
            <a:ext cx="4999010" cy="2931971"/>
          </a:xfrm>
          <a:prstGeom prst="rect">
            <a:avLst/>
          </a:prstGeom>
        </p:spPr>
      </p:pic>
      <p:sp>
        <p:nvSpPr>
          <p:cNvPr id="6" name="Dikdörtgen 5"/>
          <p:cNvSpPr/>
          <p:nvPr/>
        </p:nvSpPr>
        <p:spPr>
          <a:xfrm>
            <a:off x="4898725" y="0"/>
            <a:ext cx="1853392" cy="430887"/>
          </a:xfrm>
          <a:prstGeom prst="rect">
            <a:avLst/>
          </a:prstGeom>
        </p:spPr>
        <p:txBody>
          <a:bodyPr wrap="none">
            <a:spAutoFit/>
          </a:bodyPr>
          <a:lstStyle/>
          <a:p>
            <a:pPr indent="0" algn="just">
              <a:spcBef>
                <a:spcPts val="2520"/>
              </a:spcBef>
              <a:spcAft>
                <a:spcPts val="630"/>
              </a:spcAft>
              <a:buNone/>
            </a:pPr>
            <a:r>
              <a:rPr lang="tr-TR" sz="2200" b="1" u="sng" dirty="0" smtClean="0"/>
              <a:t>HOUSE TYPE 6</a:t>
            </a:r>
            <a:endParaRPr lang="en-US" sz="2200" b="1" u="sng" dirty="0"/>
          </a:p>
        </p:txBody>
      </p:sp>
      <p:sp>
        <p:nvSpPr>
          <p:cNvPr id="7" name="Altbilgi Yer Tutucusu 6"/>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117729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1055" y="1108362"/>
            <a:ext cx="11125199" cy="5749637"/>
          </a:xfrm>
        </p:spPr>
        <p:txBody>
          <a:bodyPr>
            <a:normAutofit fontScale="92500" lnSpcReduction="20000"/>
          </a:bodyPr>
          <a:lstStyle/>
          <a:p>
            <a:pPr indent="0">
              <a:spcAft>
                <a:spcPts val="630"/>
              </a:spcAft>
              <a:buNone/>
            </a:pPr>
            <a:endParaRPr lang="tr-TR" sz="2400" dirty="0" smtClean="0">
              <a:solidFill>
                <a:srgbClr val="FF0000"/>
              </a:solidFill>
            </a:endParaRPr>
          </a:p>
          <a:p>
            <a:pPr indent="0" algn="just">
              <a:spcBef>
                <a:spcPts val="600"/>
              </a:spcBef>
              <a:spcAft>
                <a:spcPts val="600"/>
              </a:spcAft>
              <a:buNone/>
            </a:pPr>
            <a:r>
              <a:rPr lang="tr-TR" sz="2400" b="1" dirty="0" smtClean="0">
                <a:solidFill>
                  <a:srgbClr val="293E1A"/>
                </a:solidFill>
              </a:rPr>
              <a:t>	</a:t>
            </a:r>
            <a:r>
              <a:rPr lang="tr-TR" sz="2400" b="1" dirty="0" smtClean="0"/>
              <a:t>WHY ECOVILLAGE ?</a:t>
            </a:r>
          </a:p>
          <a:p>
            <a:pPr indent="0" algn="just">
              <a:spcBef>
                <a:spcPts val="600"/>
              </a:spcBef>
              <a:spcAft>
                <a:spcPts val="600"/>
              </a:spcAft>
              <a:buNone/>
            </a:pPr>
            <a:r>
              <a:rPr lang="tr-TR" sz="2400" b="1" dirty="0" smtClean="0">
                <a:solidFill>
                  <a:srgbClr val="293E1A"/>
                </a:solidFill>
              </a:rPr>
              <a:t>	</a:t>
            </a:r>
            <a:r>
              <a:rPr lang="en-US" sz="2400" dirty="0" smtClean="0">
                <a:solidFill>
                  <a:srgbClr val="293E1A"/>
                </a:solidFill>
              </a:rPr>
              <a:t>Increasing </a:t>
            </a:r>
            <a:r>
              <a:rPr lang="en-US" sz="2400" dirty="0">
                <a:solidFill>
                  <a:srgbClr val="293E1A"/>
                </a:solidFill>
              </a:rPr>
              <a:t>population, traffic, building density, air and environmental pollution, decrease in living </a:t>
            </a:r>
            <a:r>
              <a:rPr lang="en-US" sz="2400" dirty="0" err="1" smtClean="0">
                <a:solidFill>
                  <a:srgbClr val="293E1A"/>
                </a:solidFill>
              </a:rPr>
              <a:t>sp</a:t>
            </a:r>
            <a:r>
              <a:rPr lang="tr-TR" sz="2400" dirty="0" smtClean="0">
                <a:solidFill>
                  <a:srgbClr val="293E1A"/>
                </a:solidFill>
              </a:rPr>
              <a:t>a</a:t>
            </a:r>
            <a:r>
              <a:rPr lang="en-US" sz="2400" dirty="0" err="1" smtClean="0">
                <a:solidFill>
                  <a:srgbClr val="293E1A"/>
                </a:solidFill>
              </a:rPr>
              <a:t>ces</a:t>
            </a:r>
            <a:r>
              <a:rPr lang="en-US" sz="2400" dirty="0">
                <a:solidFill>
                  <a:srgbClr val="293E1A"/>
                </a:solidFill>
              </a:rPr>
              <a:t>, increase in carbon rates, decrease in natural resources, </a:t>
            </a:r>
            <a:r>
              <a:rPr lang="en-US" sz="2400" dirty="0" err="1">
                <a:solidFill>
                  <a:srgbClr val="293E1A"/>
                </a:solidFill>
              </a:rPr>
              <a:t>toxication</a:t>
            </a:r>
            <a:r>
              <a:rPr lang="en-US" sz="2400" dirty="0">
                <a:solidFill>
                  <a:srgbClr val="293E1A"/>
                </a:solidFill>
              </a:rPr>
              <a:t> and increasingly unhealthy living conditions in today's cities and metropolises disrupt the ecological balance and destroy the unique dynamics of the natural </a:t>
            </a:r>
            <a:r>
              <a:rPr lang="en-US" sz="2400" dirty="0" smtClean="0">
                <a:solidFill>
                  <a:srgbClr val="293E1A"/>
                </a:solidFill>
              </a:rPr>
              <a:t>environment</a:t>
            </a:r>
            <a:r>
              <a:rPr lang="tr-TR" sz="2400" dirty="0" smtClean="0">
                <a:solidFill>
                  <a:srgbClr val="293E1A"/>
                </a:solidFill>
              </a:rPr>
              <a:t>.</a:t>
            </a:r>
          </a:p>
          <a:p>
            <a:pPr indent="0" algn="just">
              <a:lnSpc>
                <a:spcPct val="100000"/>
              </a:lnSpc>
              <a:spcBef>
                <a:spcPts val="600"/>
              </a:spcBef>
              <a:spcAft>
                <a:spcPts val="600"/>
              </a:spcAft>
              <a:buNone/>
            </a:pPr>
            <a:r>
              <a:rPr lang="tr-TR" sz="2400" dirty="0" smtClean="0">
                <a:solidFill>
                  <a:srgbClr val="293E1A"/>
                </a:solidFill>
              </a:rPr>
              <a:t>	</a:t>
            </a:r>
            <a:r>
              <a:rPr lang="en-US" sz="2400" dirty="0" smtClean="0">
                <a:solidFill>
                  <a:srgbClr val="293E1A"/>
                </a:solidFill>
              </a:rPr>
              <a:t>The </a:t>
            </a:r>
            <a:r>
              <a:rPr lang="en-US" sz="2400" dirty="0">
                <a:solidFill>
                  <a:srgbClr val="293E1A"/>
                </a:solidFill>
              </a:rPr>
              <a:t>rapid growth of industrial cities is accepted as the main cause of disconnection from nature and urban problems, and the solution is to reunite with nature and to create alternative living spaces. This is both an escape and a remedy against urban areas becoming uninhabitable in the distant </a:t>
            </a:r>
            <a:r>
              <a:rPr lang="en-US" sz="2400" dirty="0" smtClean="0">
                <a:solidFill>
                  <a:srgbClr val="293E1A"/>
                </a:solidFill>
              </a:rPr>
              <a:t>future.</a:t>
            </a:r>
            <a:r>
              <a:rPr lang="tr-TR" sz="2400" dirty="0" smtClean="0">
                <a:solidFill>
                  <a:srgbClr val="293E1A"/>
                </a:solidFill>
              </a:rPr>
              <a:t> </a:t>
            </a:r>
            <a:r>
              <a:rPr lang="tr-TR" sz="2400" dirty="0" err="1" smtClean="0">
                <a:solidFill>
                  <a:srgbClr val="293E1A"/>
                </a:solidFill>
              </a:rPr>
              <a:t>So</a:t>
            </a:r>
            <a:r>
              <a:rPr lang="tr-TR" sz="2400" dirty="0" smtClean="0">
                <a:solidFill>
                  <a:srgbClr val="293E1A"/>
                </a:solidFill>
              </a:rPr>
              <a:t> c</a:t>
            </a:r>
            <a:r>
              <a:rPr lang="en-US" sz="2400" dirty="0" err="1" smtClean="0">
                <a:solidFill>
                  <a:srgbClr val="293E1A"/>
                </a:solidFill>
              </a:rPr>
              <a:t>onstructing</a:t>
            </a:r>
            <a:r>
              <a:rPr lang="en-US" sz="2400" dirty="0" smtClean="0">
                <a:solidFill>
                  <a:srgbClr val="293E1A"/>
                </a:solidFill>
              </a:rPr>
              <a:t> </a:t>
            </a:r>
            <a:r>
              <a:rPr lang="en-US" sz="2400" dirty="0">
                <a:solidFill>
                  <a:srgbClr val="293E1A"/>
                </a:solidFill>
              </a:rPr>
              <a:t>alternative living spaces against the problems caused by urbanization has led to the emergence of many eco-villages. Eco-village settlements, the first examples of which were seen in the </a:t>
            </a:r>
            <a:r>
              <a:rPr lang="en-US" sz="2400" dirty="0" smtClean="0">
                <a:solidFill>
                  <a:srgbClr val="293E1A"/>
                </a:solidFill>
              </a:rPr>
              <a:t>19</a:t>
            </a:r>
            <a:r>
              <a:rPr lang="tr-TR" sz="2400" dirty="0" smtClean="0">
                <a:solidFill>
                  <a:srgbClr val="293E1A"/>
                </a:solidFill>
              </a:rPr>
              <a:t>5</a:t>
            </a:r>
            <a:r>
              <a:rPr lang="en-US" sz="2400" dirty="0" smtClean="0">
                <a:solidFill>
                  <a:srgbClr val="293E1A"/>
                </a:solidFill>
              </a:rPr>
              <a:t>0s</a:t>
            </a:r>
            <a:r>
              <a:rPr lang="en-US" sz="2400" dirty="0">
                <a:solidFill>
                  <a:srgbClr val="293E1A"/>
                </a:solidFill>
              </a:rPr>
              <a:t>, and today, meeting the needs of the communities in the industrializing world at the optimum level and offering different experiences, have been an increasing trend for the last thirty </a:t>
            </a:r>
            <a:r>
              <a:rPr lang="en-US" sz="2400" dirty="0" smtClean="0">
                <a:solidFill>
                  <a:srgbClr val="293E1A"/>
                </a:solidFill>
              </a:rPr>
              <a:t>years </a:t>
            </a:r>
            <a:r>
              <a:rPr lang="en-US" sz="2400" dirty="0">
                <a:solidFill>
                  <a:srgbClr val="293E1A"/>
                </a:solidFill>
              </a:rPr>
              <a:t>and causes people to become alienated from the environment in which they live</a:t>
            </a:r>
            <a:r>
              <a:rPr lang="en-US" sz="2400" dirty="0" smtClean="0">
                <a:solidFill>
                  <a:srgbClr val="293E1A"/>
                </a:solidFill>
              </a:rPr>
              <a:t>.</a:t>
            </a:r>
            <a:r>
              <a:rPr lang="tr-TR" sz="2400" dirty="0" smtClean="0">
                <a:solidFill>
                  <a:srgbClr val="293E1A"/>
                </a:solidFill>
              </a:rPr>
              <a:t> </a:t>
            </a:r>
            <a:r>
              <a:rPr lang="en-US" sz="2400" dirty="0">
                <a:solidFill>
                  <a:srgbClr val="293E1A"/>
                </a:solidFill>
              </a:rPr>
              <a:t>Eco-villages, which are an application area of rural tourism, have developed </a:t>
            </a:r>
            <a:r>
              <a:rPr lang="en-US" sz="2400" dirty="0" smtClean="0">
                <a:solidFill>
                  <a:srgbClr val="293E1A"/>
                </a:solidFill>
              </a:rPr>
              <a:t>with </a:t>
            </a:r>
            <a:r>
              <a:rPr lang="en-US" sz="2400" dirty="0">
                <a:solidFill>
                  <a:srgbClr val="293E1A"/>
                </a:solidFill>
              </a:rPr>
              <a:t>the change of social structure and the differentiation of socialization expectations of communities who want to integrate traditional rural life into life.</a:t>
            </a:r>
            <a:endParaRPr lang="tr-TR" sz="2400" dirty="0" smtClean="0">
              <a:solidFill>
                <a:srgbClr val="293E1A"/>
              </a:solidFill>
            </a:endParaRPr>
          </a:p>
          <a:p>
            <a:pPr indent="0" algn="just">
              <a:spcBef>
                <a:spcPts val="600"/>
              </a:spcBef>
              <a:spcAft>
                <a:spcPts val="600"/>
              </a:spcAft>
              <a:buNone/>
            </a:pPr>
            <a:r>
              <a:rPr lang="tr-TR" sz="2000" dirty="0" smtClean="0"/>
              <a:t>	</a:t>
            </a: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81997"/>
            <a:ext cx="10758055" cy="1098118"/>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343101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691" y="528965"/>
            <a:ext cx="4449592" cy="2966394"/>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91" y="3738028"/>
            <a:ext cx="4449592" cy="2966394"/>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759" y="528965"/>
            <a:ext cx="2640330" cy="2933700"/>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567" y="3738028"/>
            <a:ext cx="2600539" cy="2966394"/>
          </a:xfrm>
          <a:prstGeom prst="rect">
            <a:avLst/>
          </a:prstGeom>
        </p:spPr>
      </p:pic>
      <p:sp>
        <p:nvSpPr>
          <p:cNvPr id="10" name="Dikdörtgen 9"/>
          <p:cNvSpPr/>
          <p:nvPr/>
        </p:nvSpPr>
        <p:spPr>
          <a:xfrm>
            <a:off x="4903381" y="0"/>
            <a:ext cx="1853392" cy="430887"/>
          </a:xfrm>
          <a:prstGeom prst="rect">
            <a:avLst/>
          </a:prstGeom>
        </p:spPr>
        <p:txBody>
          <a:bodyPr wrap="none">
            <a:spAutoFit/>
          </a:bodyPr>
          <a:lstStyle/>
          <a:p>
            <a:pPr indent="0" algn="just">
              <a:spcBef>
                <a:spcPts val="2520"/>
              </a:spcBef>
              <a:spcAft>
                <a:spcPts val="630"/>
              </a:spcAft>
              <a:buNone/>
            </a:pPr>
            <a:r>
              <a:rPr lang="tr-TR" sz="2200" b="1" u="sng" dirty="0" smtClean="0"/>
              <a:t>HOUSE TYPE 7</a:t>
            </a:r>
            <a:endParaRPr lang="en-US" sz="2200" b="1" u="sng"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4075867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196" y="647772"/>
            <a:ext cx="3724275" cy="2979420"/>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1152" y="647772"/>
            <a:ext cx="3768966" cy="2979420"/>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994" y="4090554"/>
            <a:ext cx="4379404" cy="2462645"/>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3759" y="4090554"/>
            <a:ext cx="4379404" cy="2462645"/>
          </a:xfrm>
          <a:prstGeom prst="rect">
            <a:avLst/>
          </a:prstGeom>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3649" y="4093027"/>
            <a:ext cx="4375006" cy="2460172"/>
          </a:xfrm>
          <a:prstGeom prst="rect">
            <a:avLst/>
          </a:prstGeom>
        </p:spPr>
      </p:pic>
      <p:sp>
        <p:nvSpPr>
          <p:cNvPr id="7" name="Dikdörtgen 6"/>
          <p:cNvSpPr/>
          <p:nvPr/>
        </p:nvSpPr>
        <p:spPr>
          <a:xfrm>
            <a:off x="4858776" y="134667"/>
            <a:ext cx="1853392" cy="430887"/>
          </a:xfrm>
          <a:prstGeom prst="rect">
            <a:avLst/>
          </a:prstGeom>
        </p:spPr>
        <p:txBody>
          <a:bodyPr wrap="none">
            <a:spAutoFit/>
          </a:bodyPr>
          <a:lstStyle/>
          <a:p>
            <a:pPr indent="0" algn="just">
              <a:spcBef>
                <a:spcPts val="2520"/>
              </a:spcBef>
              <a:spcAft>
                <a:spcPts val="630"/>
              </a:spcAft>
              <a:buNone/>
            </a:pPr>
            <a:r>
              <a:rPr lang="tr-TR" sz="2200" b="1" u="sng" dirty="0" smtClean="0"/>
              <a:t>HOUSE TYPE 8</a:t>
            </a:r>
            <a:endParaRPr lang="en-US" sz="2200" b="1" u="sng" dirty="0"/>
          </a:p>
        </p:txBody>
      </p:sp>
      <p:sp>
        <p:nvSpPr>
          <p:cNvPr id="6" name="Altbilgi Yer Tutucusu 5"/>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94958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90" y="647772"/>
            <a:ext cx="4390011" cy="3055692"/>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92" y="3938303"/>
            <a:ext cx="3197370" cy="2642455"/>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8657" y="3959084"/>
            <a:ext cx="4833324" cy="2600892"/>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7917" y="647772"/>
            <a:ext cx="5984064" cy="3055692"/>
          </a:xfrm>
          <a:prstGeom prst="rect">
            <a:avLst/>
          </a:prstGeom>
        </p:spPr>
      </p:pic>
      <p:pic>
        <p:nvPicPr>
          <p:cNvPr id="12" name="Resi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9004" y="3938303"/>
            <a:ext cx="3001310" cy="2587336"/>
          </a:xfrm>
          <a:prstGeom prst="rect">
            <a:avLst/>
          </a:prstGeom>
        </p:spPr>
      </p:pic>
      <p:sp>
        <p:nvSpPr>
          <p:cNvPr id="7" name="Dikdörtgen 6"/>
          <p:cNvSpPr/>
          <p:nvPr/>
        </p:nvSpPr>
        <p:spPr>
          <a:xfrm>
            <a:off x="4858776" y="134667"/>
            <a:ext cx="1853392" cy="430887"/>
          </a:xfrm>
          <a:prstGeom prst="rect">
            <a:avLst/>
          </a:prstGeom>
        </p:spPr>
        <p:txBody>
          <a:bodyPr wrap="none">
            <a:spAutoFit/>
          </a:bodyPr>
          <a:lstStyle/>
          <a:p>
            <a:pPr indent="0" algn="just">
              <a:spcBef>
                <a:spcPts val="2520"/>
              </a:spcBef>
              <a:spcAft>
                <a:spcPts val="630"/>
              </a:spcAft>
              <a:buNone/>
            </a:pPr>
            <a:r>
              <a:rPr lang="tr-TR" sz="2200" b="1" u="sng" dirty="0" smtClean="0"/>
              <a:t>HOUSE TYPE 9</a:t>
            </a:r>
            <a:endParaRPr lang="en-US" sz="2200" b="1" u="sng"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4136616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73" y="740006"/>
            <a:ext cx="4284518" cy="2963458"/>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9659" y="735401"/>
            <a:ext cx="2648996" cy="2968063"/>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5963" y="740893"/>
            <a:ext cx="2644095" cy="2962572"/>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8603" y="3837708"/>
            <a:ext cx="2600052" cy="2913224"/>
          </a:xfrm>
          <a:prstGeom prst="rect">
            <a:avLst/>
          </a:prstGeom>
        </p:spPr>
      </p:pic>
      <p:sp>
        <p:nvSpPr>
          <p:cNvPr id="6" name="Dikdörtgen 5"/>
          <p:cNvSpPr/>
          <p:nvPr/>
        </p:nvSpPr>
        <p:spPr>
          <a:xfrm>
            <a:off x="4787443" y="134667"/>
            <a:ext cx="1996059" cy="430887"/>
          </a:xfrm>
          <a:prstGeom prst="rect">
            <a:avLst/>
          </a:prstGeom>
        </p:spPr>
        <p:txBody>
          <a:bodyPr wrap="none">
            <a:spAutoFit/>
          </a:bodyPr>
          <a:lstStyle/>
          <a:p>
            <a:pPr indent="0" algn="just">
              <a:spcBef>
                <a:spcPts val="2520"/>
              </a:spcBef>
              <a:spcAft>
                <a:spcPts val="630"/>
              </a:spcAft>
              <a:buNone/>
            </a:pPr>
            <a:r>
              <a:rPr lang="tr-TR" sz="2200" b="1" u="sng" dirty="0" smtClean="0"/>
              <a:t>HOUSE TYPE 10</a:t>
            </a:r>
            <a:endParaRPr lang="en-US" sz="2200" b="1" u="sng" dirty="0"/>
          </a:p>
        </p:txBody>
      </p:sp>
      <p:sp>
        <p:nvSpPr>
          <p:cNvPr id="7" name="Altbilgi Yer Tutucusu 6"/>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708355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3" y="663542"/>
            <a:ext cx="10613052" cy="5903511"/>
          </a:xfrm>
          <a:prstGeom prst="rect">
            <a:avLst/>
          </a:prstGeom>
        </p:spPr>
      </p:pic>
      <p:sp>
        <p:nvSpPr>
          <p:cNvPr id="2" name="Dikdörtgen 1"/>
          <p:cNvSpPr/>
          <p:nvPr/>
        </p:nvSpPr>
        <p:spPr>
          <a:xfrm>
            <a:off x="3386765" y="129427"/>
            <a:ext cx="5399876" cy="430887"/>
          </a:xfrm>
          <a:prstGeom prst="rect">
            <a:avLst/>
          </a:prstGeom>
        </p:spPr>
        <p:txBody>
          <a:bodyPr wrap="none">
            <a:spAutoFit/>
          </a:bodyPr>
          <a:lstStyle/>
          <a:p>
            <a:pPr indent="0">
              <a:spcAft>
                <a:spcPts val="630"/>
              </a:spcAft>
              <a:buNone/>
            </a:pPr>
            <a:r>
              <a:rPr lang="en-US" sz="2200" b="1" u="sng" dirty="0" smtClean="0">
                <a:solidFill>
                  <a:srgbClr val="333333"/>
                </a:solidFill>
              </a:rPr>
              <a:t>S</a:t>
            </a:r>
            <a:r>
              <a:rPr lang="tr-TR" sz="2200" b="1" u="sng" dirty="0" smtClean="0">
                <a:solidFill>
                  <a:srgbClr val="333333"/>
                </a:solidFill>
              </a:rPr>
              <a:t>TREET STRUCTURE IN BULENDI ECOVILLAGE</a:t>
            </a:r>
            <a:endParaRPr lang="tr-TR" sz="2200" b="1" u="sng" dirty="0">
              <a:solidFill>
                <a:srgbClr val="333333"/>
              </a:solidFill>
            </a:endParaRPr>
          </a:p>
        </p:txBody>
      </p:sp>
      <p:sp>
        <p:nvSpPr>
          <p:cNvPr id="3" name="Altbilgi Yer Tutucusu 2"/>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9912391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661" y="749443"/>
            <a:ext cx="9625666" cy="5485102"/>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dirty="0"/>
          </a:p>
        </p:txBody>
      </p:sp>
    </p:spTree>
    <p:extLst>
      <p:ext uri="{BB962C8B-B14F-4D97-AF65-F5344CB8AC3E}">
        <p14:creationId xmlns:p14="http://schemas.microsoft.com/office/powerpoint/2010/main" val="2803118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309" y="348013"/>
            <a:ext cx="9434946" cy="6140203"/>
          </a:xfrm>
          <a:prstGeom prst="rect">
            <a:avLst/>
          </a:prstGeom>
        </p:spPr>
      </p:pic>
      <p:sp>
        <p:nvSpPr>
          <p:cNvPr id="3" name="Altbilgi Yer Tutucusu 2"/>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095123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11" y="914401"/>
            <a:ext cx="10936533" cy="5209308"/>
          </a:xfrm>
          <a:prstGeom prst="rect">
            <a:avLst/>
          </a:prstGeom>
        </p:spPr>
      </p:pic>
      <p:sp>
        <p:nvSpPr>
          <p:cNvPr id="3" name="Altbilgi Yer Tutucusu 2"/>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41702742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309" y="348013"/>
            <a:ext cx="9434946" cy="6140203"/>
          </a:xfrm>
          <a:prstGeom prst="rect">
            <a:avLst/>
          </a:prstGeom>
        </p:spPr>
      </p:pic>
      <p:sp>
        <p:nvSpPr>
          <p:cNvPr id="3" name="Altbilgi Yer Tutucusu 2"/>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635906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8864" y="637308"/>
            <a:ext cx="9559635" cy="5735781"/>
          </a:xfrm>
        </p:spPr>
      </p:pic>
      <p:sp>
        <p:nvSpPr>
          <p:cNvPr id="2" name="Altbilgi Yer Tutucusu 1"/>
          <p:cNvSpPr>
            <a:spLocks noGrp="1"/>
          </p:cNvSpPr>
          <p:nvPr>
            <p:ph type="ftr" sz="quarter" idx="11"/>
          </p:nvPr>
        </p:nvSpPr>
        <p:spPr/>
        <p:txBody>
          <a:bodyPr/>
          <a:lstStyle/>
          <a:p>
            <a:r>
              <a:rPr lang="tr-TR" smtClean="0"/>
              <a:t>info@bdkgrup.com.tr                                                                       bdkgrup.com.tr</a:t>
            </a:r>
            <a:endParaRPr lang="tr-TR" dirty="0"/>
          </a:p>
        </p:txBody>
      </p:sp>
    </p:spTree>
    <p:extLst>
      <p:ext uri="{BB962C8B-B14F-4D97-AF65-F5344CB8AC3E}">
        <p14:creationId xmlns:p14="http://schemas.microsoft.com/office/powerpoint/2010/main" val="303312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133" y="646341"/>
            <a:ext cx="4856422" cy="2779032"/>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916" y="646341"/>
            <a:ext cx="4763342" cy="2779032"/>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115" y="3585030"/>
            <a:ext cx="4826458" cy="2728684"/>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916" y="3549198"/>
            <a:ext cx="4763342" cy="2704415"/>
          </a:xfrm>
          <a:prstGeom prst="rect">
            <a:avLst/>
          </a:prstGeom>
        </p:spPr>
      </p:pic>
      <p:sp>
        <p:nvSpPr>
          <p:cNvPr id="13" name="Unvan 1"/>
          <p:cNvSpPr txBox="1">
            <a:spLocks/>
          </p:cNvSpPr>
          <p:nvPr/>
        </p:nvSpPr>
        <p:spPr>
          <a:xfrm>
            <a:off x="4358111" y="114219"/>
            <a:ext cx="4077609"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smtClean="0"/>
              <a:t>DO YOU ENJOY THAT LIFE ?</a:t>
            </a:r>
            <a:endParaRPr lang="tr-TR" sz="2400" b="1" dirty="0"/>
          </a:p>
        </p:txBody>
      </p:sp>
      <p:sp>
        <p:nvSpPr>
          <p:cNvPr id="14" name="Unvan 1"/>
          <p:cNvSpPr txBox="1">
            <a:spLocks/>
          </p:cNvSpPr>
          <p:nvPr/>
        </p:nvSpPr>
        <p:spPr>
          <a:xfrm>
            <a:off x="4894942" y="6377438"/>
            <a:ext cx="4077609"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800" b="1" dirty="0" err="1" smtClean="0"/>
              <a:t>The</a:t>
            </a:r>
            <a:r>
              <a:rPr lang="tr-TR" sz="1800" b="1" dirty="0" smtClean="0"/>
              <a:t> </a:t>
            </a:r>
            <a:r>
              <a:rPr lang="tr-TR" sz="1800" b="1" dirty="0" err="1" smtClean="0"/>
              <a:t>stress</a:t>
            </a:r>
            <a:r>
              <a:rPr lang="tr-TR" sz="1800" b="1" dirty="0" smtClean="0"/>
              <a:t> of urban life</a:t>
            </a:r>
            <a:endParaRPr lang="tr-TR" sz="1800" b="1" dirty="0"/>
          </a:p>
        </p:txBody>
      </p:sp>
    </p:spTree>
    <p:extLst>
      <p:ext uri="{BB962C8B-B14F-4D97-AF65-F5344CB8AC3E}">
        <p14:creationId xmlns:p14="http://schemas.microsoft.com/office/powerpoint/2010/main" val="2572835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20041"/>
            <a:ext cx="10479588" cy="4923558"/>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8233023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322117" y="1440873"/>
            <a:ext cx="11152910" cy="626225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ts val="1368"/>
              </a:lnSpc>
              <a:spcBef>
                <a:spcPts val="1050"/>
              </a:spcBef>
              <a:buNone/>
            </a:pPr>
            <a:r>
              <a:rPr lang="tr-TR" sz="3400" dirty="0" smtClean="0"/>
              <a:t>	LOCATION OF THE PROJECT</a:t>
            </a:r>
          </a:p>
          <a:p>
            <a:pPr indent="0" algn="just">
              <a:lnSpc>
                <a:spcPts val="2500"/>
              </a:lnSpc>
              <a:spcBef>
                <a:spcPts val="1050"/>
              </a:spcBef>
              <a:buNone/>
            </a:pPr>
            <a:r>
              <a:rPr lang="tr-TR" sz="3200" dirty="0" smtClean="0"/>
              <a:t>	</a:t>
            </a:r>
            <a:r>
              <a:rPr lang="en-US" sz="3200" dirty="0" smtClean="0"/>
              <a:t>Our </a:t>
            </a:r>
            <a:r>
              <a:rPr lang="tr-TR" sz="3200" dirty="0" smtClean="0"/>
              <a:t>Anti-</a:t>
            </a:r>
            <a:r>
              <a:rPr lang="tr-TR" sz="3200" dirty="0" err="1" smtClean="0"/>
              <a:t>Toxic</a:t>
            </a:r>
            <a:r>
              <a:rPr lang="tr-TR" sz="3200" dirty="0" smtClean="0"/>
              <a:t> </a:t>
            </a:r>
            <a:r>
              <a:rPr lang="tr-TR" sz="3200" dirty="0" err="1" smtClean="0"/>
              <a:t>Living</a:t>
            </a:r>
            <a:r>
              <a:rPr lang="en-US" sz="3200" dirty="0" smtClean="0"/>
              <a:t> </a:t>
            </a:r>
            <a:r>
              <a:rPr lang="en-US" sz="3200" dirty="0"/>
              <a:t>Village is located on </a:t>
            </a:r>
            <a:r>
              <a:rPr lang="en-US" sz="3200" dirty="0" err="1"/>
              <a:t>Sameteli</a:t>
            </a:r>
            <a:r>
              <a:rPr lang="en-US" sz="3200" dirty="0"/>
              <a:t> pond dam and its surroundings; </a:t>
            </a:r>
            <a:r>
              <a:rPr lang="tr-TR" sz="3200" dirty="0" err="1"/>
              <a:t>C</a:t>
            </a:r>
            <a:r>
              <a:rPr lang="en-US" sz="3200" dirty="0" err="1" smtClean="0"/>
              <a:t>anakkale</a:t>
            </a:r>
            <a:r>
              <a:rPr lang="en-US" sz="3200" dirty="0"/>
              <a:t>, </a:t>
            </a:r>
            <a:r>
              <a:rPr lang="tr-TR" sz="3200" dirty="0" err="1" smtClean="0"/>
              <a:t>C</a:t>
            </a:r>
            <a:r>
              <a:rPr lang="en-US" sz="3200" dirty="0" smtClean="0"/>
              <a:t>an,</a:t>
            </a:r>
            <a:r>
              <a:rPr lang="tr-TR" sz="3200" dirty="0" smtClean="0"/>
              <a:t> </a:t>
            </a:r>
            <a:r>
              <a:rPr lang="en-US" sz="3200" dirty="0" err="1" smtClean="0"/>
              <a:t>Biga</a:t>
            </a:r>
            <a:r>
              <a:rPr lang="en-US" sz="3200" dirty="0"/>
              <a:t>, </a:t>
            </a:r>
            <a:r>
              <a:rPr lang="en-US" sz="3200" dirty="0" err="1"/>
              <a:t>Edremit</a:t>
            </a:r>
            <a:r>
              <a:rPr lang="en-US" sz="3200" dirty="0"/>
              <a:t>, </a:t>
            </a:r>
            <a:r>
              <a:rPr lang="en-US" sz="3200" dirty="0" err="1"/>
              <a:t>Bandirma</a:t>
            </a:r>
            <a:r>
              <a:rPr lang="en-US" sz="3200" dirty="0"/>
              <a:t>, </a:t>
            </a:r>
            <a:r>
              <a:rPr lang="en-US" sz="3200" dirty="0" err="1"/>
              <a:t>Yenice</a:t>
            </a:r>
            <a:r>
              <a:rPr lang="en-US" sz="3200" dirty="0"/>
              <a:t>, </a:t>
            </a:r>
            <a:r>
              <a:rPr lang="en-US" sz="3200" dirty="0" err="1"/>
              <a:t>Balikesir</a:t>
            </a:r>
            <a:r>
              <a:rPr lang="en-US" sz="3200" dirty="0"/>
              <a:t>, </a:t>
            </a:r>
            <a:r>
              <a:rPr lang="tr-TR" sz="3200" dirty="0" err="1"/>
              <a:t>I</a:t>
            </a:r>
            <a:r>
              <a:rPr lang="en-US" sz="3200" dirty="0" err="1" smtClean="0"/>
              <a:t>zmir</a:t>
            </a:r>
            <a:r>
              <a:rPr lang="en-US" sz="3200" dirty="0" smtClean="0"/>
              <a:t> highways</a:t>
            </a:r>
            <a:r>
              <a:rPr lang="en-US" sz="3200" dirty="0"/>
              <a:t>. Its proximity to major cities, natural areas, domestic tourist hospitality and other important assets highlight the tourism potential of this area. Designing the region with the concept of “</a:t>
            </a:r>
            <a:r>
              <a:rPr lang="en-US" sz="3200" dirty="0" err="1"/>
              <a:t>EcoVillage</a:t>
            </a:r>
            <a:r>
              <a:rPr lang="en-US" sz="3200" dirty="0"/>
              <a:t> ” concept line with the potentials of the region such as agriculture and animal husbandry; will ensure the physical and social recovery of the area with a sustainable and minimal intervention to nature</a:t>
            </a:r>
            <a:r>
              <a:rPr lang="en-US" sz="3200" dirty="0" smtClean="0"/>
              <a:t>.</a:t>
            </a:r>
            <a:endParaRPr lang="tr-TR" sz="3200" dirty="0" smtClean="0"/>
          </a:p>
          <a:p>
            <a:pPr indent="0" algn="just">
              <a:lnSpc>
                <a:spcPts val="2500"/>
              </a:lnSpc>
              <a:spcBef>
                <a:spcPts val="1050"/>
              </a:spcBef>
              <a:buNone/>
            </a:pPr>
            <a:r>
              <a:rPr lang="tr-TR" sz="3200" dirty="0" smtClean="0"/>
              <a:t>	</a:t>
            </a:r>
            <a:r>
              <a:rPr lang="en-US" sz="3200" dirty="0" err="1" smtClean="0"/>
              <a:t>Çanakkale</a:t>
            </a:r>
            <a:r>
              <a:rPr lang="en-US" sz="3200" dirty="0" smtClean="0"/>
              <a:t> </a:t>
            </a:r>
            <a:r>
              <a:rPr lang="en-US" sz="3200" dirty="0"/>
              <a:t>(</a:t>
            </a:r>
            <a:r>
              <a:rPr lang="en-US" sz="3200" dirty="0" err="1"/>
              <a:t>Dardanellia</a:t>
            </a:r>
            <a:r>
              <a:rPr lang="en-US" sz="3200" dirty="0"/>
              <a:t>) , is a city and seaport in Turkey in </a:t>
            </a:r>
            <a:r>
              <a:rPr lang="en-US" sz="3200" dirty="0" err="1"/>
              <a:t>Çanakkale</a:t>
            </a:r>
            <a:r>
              <a:rPr lang="en-US" sz="3200" dirty="0"/>
              <a:t> Province on the southern coast of the Dardanelles at their narrowest point. The population of the city is </a:t>
            </a:r>
            <a:r>
              <a:rPr lang="tr-TR" sz="3200" dirty="0" smtClean="0"/>
              <a:t>541.508</a:t>
            </a:r>
            <a:r>
              <a:rPr lang="en-US" sz="3200" dirty="0" smtClean="0"/>
              <a:t> </a:t>
            </a:r>
            <a:r>
              <a:rPr lang="en-US" sz="3200" dirty="0"/>
              <a:t>(</a:t>
            </a:r>
            <a:r>
              <a:rPr lang="en-US" sz="3200" dirty="0" smtClean="0"/>
              <a:t>20</a:t>
            </a:r>
            <a:r>
              <a:rPr lang="tr-TR" sz="3200" dirty="0" smtClean="0"/>
              <a:t>20</a:t>
            </a:r>
            <a:r>
              <a:rPr lang="en-US" sz="3200" dirty="0" smtClean="0"/>
              <a:t> </a:t>
            </a:r>
            <a:r>
              <a:rPr lang="en-US" sz="3200" dirty="0"/>
              <a:t>estimate).</a:t>
            </a:r>
            <a:r>
              <a:rPr lang="tr-TR" sz="3200" dirty="0"/>
              <a:t> </a:t>
            </a:r>
            <a:r>
              <a:rPr lang="en-US" sz="3200" dirty="0" err="1"/>
              <a:t>Çanakkale</a:t>
            </a:r>
            <a:r>
              <a:rPr lang="en-US" sz="3200" dirty="0"/>
              <a:t> is the nearest major urban center to the ancient city of </a:t>
            </a:r>
            <a:r>
              <a:rPr lang="en-US" sz="3200" dirty="0" smtClean="0"/>
              <a:t>Troy, </a:t>
            </a:r>
            <a:r>
              <a:rPr lang="en-US" sz="3200" dirty="0"/>
              <a:t>which (together with the ancient region of the </a:t>
            </a:r>
            <a:r>
              <a:rPr lang="en-US" sz="3200" dirty="0" err="1"/>
              <a:t>Troad</a:t>
            </a:r>
            <a:r>
              <a:rPr lang="en-US" sz="3200" dirty="0"/>
              <a:t>) is located inside </a:t>
            </a:r>
            <a:r>
              <a:rPr lang="en-US" sz="3200" dirty="0" err="1" smtClean="0"/>
              <a:t>Çanakkale</a:t>
            </a:r>
            <a:r>
              <a:rPr lang="en-US" sz="3200" dirty="0" smtClean="0"/>
              <a:t> </a:t>
            </a:r>
            <a:r>
              <a:rPr lang="en-US" sz="3200" dirty="0"/>
              <a:t>Province. The wooden horse from the 2004 movie </a:t>
            </a:r>
            <a:r>
              <a:rPr lang="en-US" sz="3200" i="1" dirty="0"/>
              <a:t>Troy</a:t>
            </a:r>
            <a:r>
              <a:rPr lang="en-US" sz="3200" dirty="0"/>
              <a:t> is exhibited on the </a:t>
            </a:r>
            <a:r>
              <a:rPr lang="en-US" sz="3200" dirty="0" smtClean="0"/>
              <a:t>seafront</a:t>
            </a:r>
            <a:r>
              <a:rPr lang="tr-TR" sz="3200" dirty="0" smtClean="0"/>
              <a:t>.</a:t>
            </a:r>
          </a:p>
          <a:p>
            <a:pPr indent="0" algn="just">
              <a:lnSpc>
                <a:spcPts val="2500"/>
              </a:lnSpc>
              <a:spcBef>
                <a:spcPts val="1050"/>
              </a:spcBef>
              <a:buNone/>
            </a:pPr>
            <a:r>
              <a:rPr lang="tr-TR" sz="3200" dirty="0" smtClean="0"/>
              <a:t>	</a:t>
            </a:r>
            <a:r>
              <a:rPr lang="en-US" sz="3200" dirty="0" smtClean="0"/>
              <a:t>In </a:t>
            </a:r>
            <a:r>
              <a:rPr lang="en-US" sz="3200" dirty="0"/>
              <a:t>1915, during the </a:t>
            </a:r>
            <a:r>
              <a:rPr lang="en-US" sz="3200" dirty="0">
                <a:solidFill>
                  <a:srgbClr val="293E1A"/>
                </a:solidFill>
              </a:rPr>
              <a:t>First World War, British Empire</a:t>
            </a:r>
            <a:r>
              <a:rPr lang="en-US" sz="3200" dirty="0"/>
              <a:t> and France attempted to secure the waterway through the Straits and ultimately capture </a:t>
            </a:r>
            <a:r>
              <a:rPr lang="tr-TR" sz="3200" dirty="0" err="1" smtClean="0"/>
              <a:t>Istanbul</a:t>
            </a:r>
            <a:r>
              <a:rPr lang="en-US" sz="3200" dirty="0" smtClean="0"/>
              <a:t>. </a:t>
            </a:r>
            <a:r>
              <a:rPr lang="tr-TR" sz="3200" dirty="0"/>
              <a:t>k</a:t>
            </a:r>
            <a:r>
              <a:rPr lang="en-US" sz="3200" dirty="0" err="1" smtClean="0"/>
              <a:t>nown</a:t>
            </a:r>
            <a:r>
              <a:rPr lang="en-US" sz="3200" dirty="0" smtClean="0"/>
              <a:t> </a:t>
            </a:r>
            <a:r>
              <a:rPr lang="en-US" sz="3200" dirty="0"/>
              <a:t>as The Gallipoli Campaign, or the Dardanelles Campaign, in Turkey it is referred to as the Battle of </a:t>
            </a:r>
            <a:r>
              <a:rPr lang="en-US" sz="3200" dirty="0" err="1" smtClean="0"/>
              <a:t>Çanakkale</a:t>
            </a:r>
            <a:r>
              <a:rPr lang="tr-TR" sz="3200" dirty="0" smtClean="0"/>
              <a:t>.</a:t>
            </a:r>
            <a:endParaRPr lang="tr-TR" sz="3200" dirty="0"/>
          </a:p>
          <a:p>
            <a:pPr indent="0" algn="just">
              <a:lnSpc>
                <a:spcPts val="2500"/>
              </a:lnSpc>
              <a:spcBef>
                <a:spcPts val="1050"/>
              </a:spcBef>
              <a:buNone/>
            </a:pPr>
            <a:endParaRPr lang="en-US" sz="2000" dirty="0"/>
          </a:p>
          <a:p>
            <a:pPr indent="0" algn="just">
              <a:spcAft>
                <a:spcPts val="840"/>
              </a:spcAft>
              <a:buFont typeface="Arial" panose="020B0604020202020204" pitchFamily="34" charset="0"/>
              <a:buNone/>
            </a:pPr>
            <a:r>
              <a:rPr lang="en-US" sz="2000" dirty="0" smtClean="0">
                <a:solidFill>
                  <a:srgbClr val="333333"/>
                </a:solidFill>
              </a:rPr>
              <a:t>.</a:t>
            </a:r>
          </a:p>
          <a:p>
            <a:pPr marL="685800" indent="-457200" algn="just">
              <a:lnSpc>
                <a:spcPts val="1608"/>
              </a:lnSpc>
              <a:spcAft>
                <a:spcPts val="420"/>
              </a:spcAft>
              <a:buFont typeface="Arial" panose="020B0604020202020204" pitchFamily="34" charset="0"/>
              <a:buAutoNum type="arabicPeriod" startAt="6"/>
            </a:pPr>
            <a:endParaRPr lang="en-US" sz="2000" dirty="0" smtClean="0">
              <a:solidFill>
                <a:srgbClr val="333333"/>
              </a:solidFill>
            </a:endParaRPr>
          </a:p>
          <a:p>
            <a:pPr marL="685800" indent="-457200" algn="just">
              <a:lnSpc>
                <a:spcPts val="1608"/>
              </a:lnSpc>
              <a:spcAft>
                <a:spcPts val="420"/>
              </a:spcAft>
              <a:buFont typeface="Arial" panose="020B0604020202020204" pitchFamily="34" charset="0"/>
              <a:buAutoNum type="arabicPeriod" startAt="5"/>
            </a:pPr>
            <a:endParaRPr lang="en-US" sz="2000" b="1" dirty="0" smtClean="0">
              <a:solidFill>
                <a:srgbClr val="333333"/>
              </a:solidFill>
            </a:endParaRPr>
          </a:p>
          <a:p>
            <a:pPr indent="0">
              <a:spcAft>
                <a:spcPts val="630"/>
              </a:spcAft>
              <a:buFont typeface="Arial" panose="020B0604020202020204" pitchFamily="34" charset="0"/>
              <a:buNone/>
            </a:pPr>
            <a:endParaRPr lang="en-US" sz="2400" dirty="0" smtClean="0"/>
          </a:p>
          <a:p>
            <a:pPr indent="0">
              <a:spcBef>
                <a:spcPts val="1470"/>
              </a:spcBef>
              <a:spcAft>
                <a:spcPts val="1890"/>
              </a:spcAft>
              <a:buFont typeface="Arial" panose="020B0604020202020204" pitchFamily="34" charset="0"/>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72" y="137283"/>
            <a:ext cx="10758055" cy="1098118"/>
          </a:xfrm>
          <a:prstGeom prst="rect">
            <a:avLst/>
          </a:prstGeom>
        </p:spPr>
      </p:pic>
    </p:spTree>
    <p:extLst>
      <p:ext uri="{BB962C8B-B14F-4D97-AF65-F5344CB8AC3E}">
        <p14:creationId xmlns:p14="http://schemas.microsoft.com/office/powerpoint/2010/main" val="17789894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99" y="742949"/>
            <a:ext cx="10792802" cy="5269923"/>
          </a:xfrm>
          <a:prstGeom prst="rect">
            <a:avLst/>
          </a:prstGeom>
        </p:spPr>
      </p:pic>
      <p:sp>
        <p:nvSpPr>
          <p:cNvPr id="9" name="Unvan 1"/>
          <p:cNvSpPr>
            <a:spLocks noGrp="1"/>
          </p:cNvSpPr>
          <p:nvPr>
            <p:ph type="title"/>
          </p:nvPr>
        </p:nvSpPr>
        <p:spPr>
          <a:xfrm>
            <a:off x="3103417" y="138256"/>
            <a:ext cx="9608127" cy="604693"/>
          </a:xfrm>
        </p:spPr>
        <p:txBody>
          <a:bodyPr>
            <a:normAutofit/>
          </a:bodyPr>
          <a:lstStyle/>
          <a:p>
            <a:r>
              <a:rPr lang="tr-TR" sz="2400" b="1" u="sng" dirty="0" smtClean="0"/>
              <a:t>THE PROJECT AREA : ÇANAKKALE AND YENİCE</a:t>
            </a:r>
            <a:endParaRPr lang="tr-TR" sz="2400" b="1" u="sng" dirty="0"/>
          </a:p>
        </p:txBody>
      </p:sp>
      <p:sp>
        <p:nvSpPr>
          <p:cNvPr id="3" name="Altbilgi Yer Tutucusu 2"/>
          <p:cNvSpPr>
            <a:spLocks noGrp="1"/>
          </p:cNvSpPr>
          <p:nvPr>
            <p:ph type="ftr" sz="quarter" idx="11"/>
          </p:nvPr>
        </p:nvSpPr>
        <p:spPr>
          <a:xfrm>
            <a:off x="4038600" y="6252440"/>
            <a:ext cx="4114800" cy="365125"/>
          </a:xfrm>
        </p:spPr>
        <p:txBody>
          <a:bodyPr/>
          <a:lstStyle/>
          <a:p>
            <a:r>
              <a:rPr lang="tr-TR" sz="1600" smtClean="0">
                <a:solidFill>
                  <a:schemeClr val="tx1"/>
                </a:solidFill>
              </a:rPr>
              <a:t>info@bdkgrup.com.tr                                                                       bdkgrup.com.tr</a:t>
            </a:r>
            <a:endParaRPr lang="tr-TR" sz="1600" dirty="0">
              <a:solidFill>
                <a:schemeClr val="tx1"/>
              </a:solidFill>
            </a:endParaRPr>
          </a:p>
        </p:txBody>
      </p:sp>
    </p:spTree>
    <p:extLst>
      <p:ext uri="{BB962C8B-B14F-4D97-AF65-F5344CB8AC3E}">
        <p14:creationId xmlns:p14="http://schemas.microsoft.com/office/powerpoint/2010/main" val="33293678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236" y="416870"/>
            <a:ext cx="9804097" cy="6095504"/>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15834208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491" y="508091"/>
            <a:ext cx="9914624" cy="6057476"/>
          </a:xfrm>
          <a:prstGeom prst="rect">
            <a:avLst/>
          </a:prstGeom>
        </p:spPr>
      </p:pic>
      <p:sp>
        <p:nvSpPr>
          <p:cNvPr id="4" name="Unvan 1"/>
          <p:cNvSpPr>
            <a:spLocks noGrp="1"/>
          </p:cNvSpPr>
          <p:nvPr>
            <p:ph type="title"/>
          </p:nvPr>
        </p:nvSpPr>
        <p:spPr>
          <a:xfrm>
            <a:off x="4542263" y="0"/>
            <a:ext cx="2910098" cy="604693"/>
          </a:xfrm>
        </p:spPr>
        <p:txBody>
          <a:bodyPr>
            <a:normAutofit/>
          </a:bodyPr>
          <a:lstStyle/>
          <a:p>
            <a:r>
              <a:rPr lang="tr-TR" sz="2200" b="1" u="sng" dirty="0" smtClean="0"/>
              <a:t>THE PROJECT NEARBY</a:t>
            </a:r>
            <a:endParaRPr lang="tr-TR" sz="2200" b="1" u="sng"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3785740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 y="411333"/>
            <a:ext cx="10895216" cy="6113275"/>
          </a:xfrm>
          <a:prstGeom prst="rect">
            <a:avLst/>
          </a:prstGeom>
        </p:spPr>
      </p:pic>
      <p:sp>
        <p:nvSpPr>
          <p:cNvPr id="3" name="Altbilgi Yer Tutucusu 2"/>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1379927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526" y="758954"/>
            <a:ext cx="8629096" cy="5554634"/>
          </a:xfrm>
          <a:prstGeom prst="rect">
            <a:avLst/>
          </a:prstGeom>
        </p:spPr>
      </p:pic>
      <p:sp>
        <p:nvSpPr>
          <p:cNvPr id="5" name="Dikdörtgen 4"/>
          <p:cNvSpPr/>
          <p:nvPr/>
        </p:nvSpPr>
        <p:spPr>
          <a:xfrm>
            <a:off x="3793077" y="233504"/>
            <a:ext cx="4753994" cy="430887"/>
          </a:xfrm>
          <a:prstGeom prst="rect">
            <a:avLst/>
          </a:prstGeom>
        </p:spPr>
        <p:txBody>
          <a:bodyPr wrap="none">
            <a:spAutoFit/>
          </a:bodyPr>
          <a:lstStyle/>
          <a:p>
            <a:r>
              <a:rPr lang="tr-TR" sz="2200" u="sng" dirty="0" smtClean="0"/>
              <a:t>THE PARCELS TO BE USED ON THE LAND</a:t>
            </a:r>
            <a:endParaRPr lang="tr-TR" sz="2200" u="sng" dirty="0"/>
          </a:p>
        </p:txBody>
      </p:sp>
      <p:sp>
        <p:nvSpPr>
          <p:cNvPr id="2" name="Altbilgi Yer Tutucusu 1"/>
          <p:cNvSpPr>
            <a:spLocks noGrp="1"/>
          </p:cNvSpPr>
          <p:nvPr>
            <p:ph type="ftr" sz="quarter" idx="11"/>
          </p:nvPr>
        </p:nvSpPr>
        <p:spPr/>
        <p:txBody>
          <a:bodyPr/>
          <a:lstStyle/>
          <a:p>
            <a:r>
              <a:rPr lang="tr-TR" smtClean="0"/>
              <a:t>info@bdkgrup.com.tr                                                                       bdkgrup.com.tr</a:t>
            </a:r>
            <a:endParaRPr lang="tr-TR" dirty="0"/>
          </a:p>
        </p:txBody>
      </p:sp>
    </p:spTree>
    <p:extLst>
      <p:ext uri="{BB962C8B-B14F-4D97-AF65-F5344CB8AC3E}">
        <p14:creationId xmlns:p14="http://schemas.microsoft.com/office/powerpoint/2010/main" val="2014416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3456" y="628363"/>
            <a:ext cx="11456198" cy="5523057"/>
          </a:xfrm>
        </p:spPr>
      </p:pic>
      <p:sp>
        <p:nvSpPr>
          <p:cNvPr id="5" name="Oval 4"/>
          <p:cNvSpPr/>
          <p:nvPr/>
        </p:nvSpPr>
        <p:spPr>
          <a:xfrm rot="1822821">
            <a:off x="3854547" y="3054204"/>
            <a:ext cx="3984892" cy="224359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Unvan 1"/>
          <p:cNvSpPr>
            <a:spLocks noGrp="1"/>
          </p:cNvSpPr>
          <p:nvPr>
            <p:ph type="title"/>
          </p:nvPr>
        </p:nvSpPr>
        <p:spPr>
          <a:xfrm>
            <a:off x="3999802" y="23670"/>
            <a:ext cx="4787359" cy="604693"/>
          </a:xfrm>
        </p:spPr>
        <p:txBody>
          <a:bodyPr>
            <a:noAutofit/>
          </a:bodyPr>
          <a:lstStyle/>
          <a:p>
            <a:r>
              <a:rPr lang="tr-TR" sz="2200" b="1" u="sng" dirty="0" smtClean="0"/>
              <a:t>DEFINATION OF THE  PROJECT LAND </a:t>
            </a:r>
            <a:endParaRPr lang="tr-TR" sz="2200" b="1" u="sng"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17222133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8359" y="364376"/>
            <a:ext cx="11242760" cy="5420158"/>
          </a:xfrm>
        </p:spPr>
      </p:pic>
      <p:sp>
        <p:nvSpPr>
          <p:cNvPr id="8" name="Aşağı Ok 7"/>
          <p:cNvSpPr/>
          <p:nvPr/>
        </p:nvSpPr>
        <p:spPr>
          <a:xfrm>
            <a:off x="5245026" y="2516809"/>
            <a:ext cx="379363" cy="51431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a:off x="5653729" y="2231019"/>
            <a:ext cx="328563" cy="512181"/>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Aşağı Ok 12"/>
          <p:cNvSpPr/>
          <p:nvPr/>
        </p:nvSpPr>
        <p:spPr>
          <a:xfrm>
            <a:off x="5694332" y="2773967"/>
            <a:ext cx="379363" cy="51431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Aşağı Ok 13"/>
          <p:cNvSpPr/>
          <p:nvPr/>
        </p:nvSpPr>
        <p:spPr>
          <a:xfrm>
            <a:off x="6103035" y="2488177"/>
            <a:ext cx="328563" cy="512181"/>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Aşağı Ok 14"/>
          <p:cNvSpPr/>
          <p:nvPr/>
        </p:nvSpPr>
        <p:spPr>
          <a:xfrm>
            <a:off x="6189739" y="3074455"/>
            <a:ext cx="379363" cy="51431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şağı Ok 15"/>
          <p:cNvSpPr/>
          <p:nvPr/>
        </p:nvSpPr>
        <p:spPr>
          <a:xfrm>
            <a:off x="6497724" y="2785798"/>
            <a:ext cx="328563" cy="512181"/>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şağı Ok 16"/>
          <p:cNvSpPr/>
          <p:nvPr/>
        </p:nvSpPr>
        <p:spPr>
          <a:xfrm>
            <a:off x="6601776" y="3399976"/>
            <a:ext cx="379363" cy="51431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Aşağı Ok 17"/>
          <p:cNvSpPr/>
          <p:nvPr/>
        </p:nvSpPr>
        <p:spPr>
          <a:xfrm>
            <a:off x="7015968" y="3076591"/>
            <a:ext cx="328563" cy="512181"/>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Aşağı Ok 18"/>
          <p:cNvSpPr/>
          <p:nvPr/>
        </p:nvSpPr>
        <p:spPr>
          <a:xfrm>
            <a:off x="7010479" y="3779390"/>
            <a:ext cx="379363" cy="51431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şağı Ok 19"/>
          <p:cNvSpPr/>
          <p:nvPr/>
        </p:nvSpPr>
        <p:spPr>
          <a:xfrm>
            <a:off x="7419182" y="3493600"/>
            <a:ext cx="328563" cy="512181"/>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Aşağı Ok 21"/>
          <p:cNvSpPr/>
          <p:nvPr/>
        </p:nvSpPr>
        <p:spPr>
          <a:xfrm>
            <a:off x="5339866" y="2977147"/>
            <a:ext cx="379363" cy="51431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Aşağı Ok 22"/>
          <p:cNvSpPr/>
          <p:nvPr/>
        </p:nvSpPr>
        <p:spPr>
          <a:xfrm>
            <a:off x="5862014" y="3399976"/>
            <a:ext cx="379363" cy="51431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Aşağı Ok 23"/>
          <p:cNvSpPr/>
          <p:nvPr/>
        </p:nvSpPr>
        <p:spPr>
          <a:xfrm>
            <a:off x="6259783" y="3816656"/>
            <a:ext cx="379363" cy="51431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Altbilgi Yer Tutucusu 1"/>
          <p:cNvSpPr>
            <a:spLocks noGrp="1"/>
          </p:cNvSpPr>
          <p:nvPr>
            <p:ph type="ftr" sz="quarter" idx="11"/>
          </p:nvPr>
        </p:nvSpPr>
        <p:spPr>
          <a:xfrm>
            <a:off x="4132339" y="6184152"/>
            <a:ext cx="4114800" cy="365125"/>
          </a:xfrm>
        </p:spPr>
        <p:txBody>
          <a:bodyPr/>
          <a:lstStyle/>
          <a:p>
            <a:r>
              <a:rPr lang="tr-TR" sz="1600" smtClean="0">
                <a:solidFill>
                  <a:schemeClr val="tx1"/>
                </a:solidFill>
              </a:rPr>
              <a:t>info@bdkgrup.com.tr                                                                       bdkgrup.com.tr</a:t>
            </a:r>
            <a:endParaRPr lang="tr-TR" sz="1600" dirty="0">
              <a:solidFill>
                <a:schemeClr val="tx1"/>
              </a:solidFill>
            </a:endParaRPr>
          </a:p>
        </p:txBody>
      </p:sp>
    </p:spTree>
    <p:extLst>
      <p:ext uri="{BB962C8B-B14F-4D97-AF65-F5344CB8AC3E}">
        <p14:creationId xmlns:p14="http://schemas.microsoft.com/office/powerpoint/2010/main" val="3329161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002" y="936701"/>
            <a:ext cx="10686403" cy="5092347"/>
          </a:xfrm>
        </p:spPr>
      </p:pic>
      <p:sp>
        <p:nvSpPr>
          <p:cNvPr id="23" name="Aşağı Ok 22"/>
          <p:cNvSpPr/>
          <p:nvPr/>
        </p:nvSpPr>
        <p:spPr>
          <a:xfrm>
            <a:off x="5304469" y="2876464"/>
            <a:ext cx="447442" cy="62357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Aşağı Ok 23"/>
          <p:cNvSpPr/>
          <p:nvPr/>
        </p:nvSpPr>
        <p:spPr>
          <a:xfrm>
            <a:off x="6907021" y="3504202"/>
            <a:ext cx="447442" cy="62357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Aşağı Ok 24"/>
          <p:cNvSpPr/>
          <p:nvPr/>
        </p:nvSpPr>
        <p:spPr>
          <a:xfrm>
            <a:off x="6081482" y="3156666"/>
            <a:ext cx="447442" cy="62357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Aşağı Ok 25"/>
          <p:cNvSpPr/>
          <p:nvPr/>
        </p:nvSpPr>
        <p:spPr>
          <a:xfrm>
            <a:off x="4118753" y="3060046"/>
            <a:ext cx="447442" cy="62357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Aşağı Ok 26"/>
          <p:cNvSpPr/>
          <p:nvPr/>
        </p:nvSpPr>
        <p:spPr>
          <a:xfrm>
            <a:off x="4918390" y="3153161"/>
            <a:ext cx="447442" cy="62357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Aşağı Ok 27"/>
          <p:cNvSpPr/>
          <p:nvPr/>
        </p:nvSpPr>
        <p:spPr>
          <a:xfrm>
            <a:off x="5668306" y="3371833"/>
            <a:ext cx="447442" cy="62357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Aşağı Ok 28"/>
          <p:cNvSpPr/>
          <p:nvPr/>
        </p:nvSpPr>
        <p:spPr>
          <a:xfrm>
            <a:off x="6442592" y="3776734"/>
            <a:ext cx="447442" cy="62357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Aşağı Ok 29"/>
          <p:cNvSpPr/>
          <p:nvPr/>
        </p:nvSpPr>
        <p:spPr>
          <a:xfrm>
            <a:off x="4527456" y="2774256"/>
            <a:ext cx="447442" cy="62357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şağı Ok 10"/>
          <p:cNvSpPr/>
          <p:nvPr/>
        </p:nvSpPr>
        <p:spPr>
          <a:xfrm>
            <a:off x="7216878" y="3815987"/>
            <a:ext cx="447442" cy="62357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a:off x="7641692" y="3533043"/>
            <a:ext cx="447442" cy="623573"/>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Altbilgi Yer Tutucusu 1"/>
          <p:cNvSpPr>
            <a:spLocks noGrp="1"/>
          </p:cNvSpPr>
          <p:nvPr>
            <p:ph type="ftr" sz="quarter" idx="11"/>
          </p:nvPr>
        </p:nvSpPr>
        <p:spPr/>
        <p:txBody>
          <a:bodyPr/>
          <a:lstStyle/>
          <a:p>
            <a:r>
              <a:rPr lang="tr-TR" smtClean="0"/>
              <a:t>info@bdkgrup.com.tr                                                                       bdkgrup.com.tr</a:t>
            </a:r>
            <a:endParaRPr lang="tr-TR" dirty="0"/>
          </a:p>
        </p:txBody>
      </p:sp>
    </p:spTree>
    <p:extLst>
      <p:ext uri="{BB962C8B-B14F-4D97-AF65-F5344CB8AC3E}">
        <p14:creationId xmlns:p14="http://schemas.microsoft.com/office/powerpoint/2010/main" val="365615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997" y="629555"/>
            <a:ext cx="9970333" cy="5655131"/>
          </a:xfrm>
          <a:prstGeom prst="rect">
            <a:avLst/>
          </a:prstGeom>
        </p:spPr>
      </p:pic>
      <p:sp>
        <p:nvSpPr>
          <p:cNvPr id="5" name="Unvan 1"/>
          <p:cNvSpPr txBox="1">
            <a:spLocks/>
          </p:cNvSpPr>
          <p:nvPr/>
        </p:nvSpPr>
        <p:spPr>
          <a:xfrm>
            <a:off x="3991360" y="177261"/>
            <a:ext cx="4077609"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smtClean="0"/>
              <a:t>OR DO YOU ENJOY THAT LIFE ?</a:t>
            </a:r>
            <a:endParaRPr lang="tr-TR" sz="2400" b="1" dirty="0"/>
          </a:p>
        </p:txBody>
      </p:sp>
      <p:sp>
        <p:nvSpPr>
          <p:cNvPr id="6" name="Unvan 1"/>
          <p:cNvSpPr txBox="1">
            <a:spLocks/>
          </p:cNvSpPr>
          <p:nvPr/>
        </p:nvSpPr>
        <p:spPr>
          <a:xfrm>
            <a:off x="4425208" y="6284686"/>
            <a:ext cx="4077609"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err="1" smtClean="0"/>
              <a:t>Freedom</a:t>
            </a:r>
            <a:r>
              <a:rPr lang="tr-TR" sz="2000" b="1" dirty="0" smtClean="0"/>
              <a:t> </a:t>
            </a:r>
            <a:r>
              <a:rPr lang="tr-TR" sz="2000" b="1" dirty="0" err="1" smtClean="0"/>
              <a:t>and</a:t>
            </a:r>
            <a:r>
              <a:rPr lang="tr-TR" sz="2000" b="1" dirty="0" smtClean="0"/>
              <a:t> </a:t>
            </a:r>
            <a:r>
              <a:rPr lang="tr-TR" sz="2000" b="1" dirty="0" err="1" smtClean="0"/>
              <a:t>peace</a:t>
            </a:r>
            <a:r>
              <a:rPr lang="tr-TR" sz="2000" b="1" dirty="0" smtClean="0"/>
              <a:t> in </a:t>
            </a:r>
            <a:r>
              <a:rPr lang="tr-TR" sz="2000" b="1" dirty="0" err="1" smtClean="0"/>
              <a:t>the</a:t>
            </a:r>
            <a:r>
              <a:rPr lang="tr-TR" sz="2000" b="1" dirty="0" smtClean="0"/>
              <a:t> </a:t>
            </a:r>
            <a:r>
              <a:rPr lang="tr-TR" sz="2000" b="1" dirty="0" err="1" smtClean="0"/>
              <a:t>nature</a:t>
            </a:r>
            <a:endParaRPr lang="tr-TR" sz="2000" b="1" dirty="0"/>
          </a:p>
        </p:txBody>
      </p:sp>
    </p:spTree>
    <p:extLst>
      <p:ext uri="{BB962C8B-B14F-4D97-AF65-F5344CB8AC3E}">
        <p14:creationId xmlns:p14="http://schemas.microsoft.com/office/powerpoint/2010/main" val="27336974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5393074" y="721428"/>
            <a:ext cx="1166643" cy="1004603"/>
          </a:xfrm>
          <a:prstGeom prst="ellipse">
            <a:avLst/>
          </a:prstGeom>
          <a:solidFill>
            <a:schemeClr val="accent4"/>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5196359" y="2468981"/>
            <a:ext cx="1501218" cy="1273884"/>
          </a:xfrm>
          <a:prstGeom prst="ellipse">
            <a:avLst/>
          </a:prstGeom>
          <a:solidFill>
            <a:schemeClr val="accent2">
              <a:lumMod val="75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Unvan 1"/>
          <p:cNvSpPr txBox="1">
            <a:spLocks/>
          </p:cNvSpPr>
          <p:nvPr/>
        </p:nvSpPr>
        <p:spPr>
          <a:xfrm>
            <a:off x="5393074" y="2879776"/>
            <a:ext cx="202549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800" b="1" dirty="0" smtClean="0">
                <a:solidFill>
                  <a:schemeClr val="bg1"/>
                </a:solidFill>
              </a:rPr>
              <a:t>HOUSING</a:t>
            </a:r>
            <a:endParaRPr lang="tr-TR" sz="1800" b="1" dirty="0">
              <a:solidFill>
                <a:schemeClr val="bg1"/>
              </a:solidFill>
            </a:endParaRPr>
          </a:p>
        </p:txBody>
      </p:sp>
      <p:sp>
        <p:nvSpPr>
          <p:cNvPr id="36" name="Oval 35"/>
          <p:cNvSpPr/>
          <p:nvPr/>
        </p:nvSpPr>
        <p:spPr>
          <a:xfrm>
            <a:off x="7674039" y="2468982"/>
            <a:ext cx="1133578" cy="1066800"/>
          </a:xfrm>
          <a:prstGeom prst="ellipse">
            <a:avLst/>
          </a:prstGeom>
          <a:solidFill>
            <a:srgbClr val="FF0000"/>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6912039" y="1228321"/>
            <a:ext cx="1152628" cy="995420"/>
          </a:xfrm>
          <a:prstGeom prst="ellipse">
            <a:avLst/>
          </a:prstGeom>
          <a:solidFill>
            <a:schemeClr val="accent6">
              <a:lumMod val="40000"/>
              <a:lumOff val="60000"/>
            </a:schemeClr>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Oval 37"/>
          <p:cNvSpPr/>
          <p:nvPr/>
        </p:nvSpPr>
        <p:spPr>
          <a:xfrm>
            <a:off x="3097334" y="2468982"/>
            <a:ext cx="1133578" cy="1066800"/>
          </a:xfrm>
          <a:prstGeom prst="ellipse">
            <a:avLst/>
          </a:prstGeom>
          <a:solidFill>
            <a:schemeClr val="accent6">
              <a:lumMod val="60000"/>
              <a:lumOff val="40000"/>
            </a:schemeClr>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Oval 53"/>
          <p:cNvSpPr/>
          <p:nvPr/>
        </p:nvSpPr>
        <p:spPr>
          <a:xfrm>
            <a:off x="3888124" y="1228321"/>
            <a:ext cx="1152628" cy="995420"/>
          </a:xfrm>
          <a:prstGeom prst="ellipse">
            <a:avLst/>
          </a:prstGeom>
          <a:solidFill>
            <a:schemeClr val="accent1">
              <a:lumMod val="60000"/>
              <a:lumOff val="40000"/>
            </a:schemeClr>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Oval 54"/>
          <p:cNvSpPr/>
          <p:nvPr/>
        </p:nvSpPr>
        <p:spPr>
          <a:xfrm>
            <a:off x="6968895" y="4078153"/>
            <a:ext cx="1152628" cy="995420"/>
          </a:xfrm>
          <a:prstGeom prst="ellipse">
            <a:avLst/>
          </a:prstGeom>
          <a:solidFill>
            <a:srgbClr val="7030A0"/>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 name="Oval 55"/>
          <p:cNvSpPr/>
          <p:nvPr/>
        </p:nvSpPr>
        <p:spPr>
          <a:xfrm>
            <a:off x="5370654" y="4485815"/>
            <a:ext cx="1152628" cy="995420"/>
          </a:xfrm>
          <a:prstGeom prst="ellipse">
            <a:avLst/>
          </a:prstGeom>
          <a:solidFill>
            <a:schemeClr val="accent6">
              <a:lumMod val="75000"/>
            </a:schemeClr>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Oval 56"/>
          <p:cNvSpPr/>
          <p:nvPr/>
        </p:nvSpPr>
        <p:spPr>
          <a:xfrm>
            <a:off x="3805503" y="4061408"/>
            <a:ext cx="1152628" cy="995420"/>
          </a:xfrm>
          <a:prstGeom prst="ellipse">
            <a:avLst/>
          </a:prstGeom>
          <a:solidFill>
            <a:schemeClr val="bg1">
              <a:lumMod val="65000"/>
            </a:schemeClr>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ağ Ok 1"/>
          <p:cNvSpPr/>
          <p:nvPr/>
        </p:nvSpPr>
        <p:spPr>
          <a:xfrm rot="18827738">
            <a:off x="6559717" y="2223741"/>
            <a:ext cx="504825" cy="24524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Sağ Ok 57"/>
          <p:cNvSpPr/>
          <p:nvPr/>
        </p:nvSpPr>
        <p:spPr>
          <a:xfrm rot="16200000">
            <a:off x="5694556" y="1956681"/>
            <a:ext cx="504825" cy="24524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Sağ Ok 58"/>
          <p:cNvSpPr/>
          <p:nvPr/>
        </p:nvSpPr>
        <p:spPr>
          <a:xfrm>
            <a:off x="6912039" y="2950051"/>
            <a:ext cx="504825" cy="24524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Sağ Ok 59"/>
          <p:cNvSpPr/>
          <p:nvPr/>
        </p:nvSpPr>
        <p:spPr>
          <a:xfrm rot="13722524">
            <a:off x="4912075" y="2230773"/>
            <a:ext cx="504825" cy="24524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Unvan 1"/>
          <p:cNvSpPr txBox="1">
            <a:spLocks/>
          </p:cNvSpPr>
          <p:nvPr/>
        </p:nvSpPr>
        <p:spPr>
          <a:xfrm>
            <a:off x="7250733" y="1499884"/>
            <a:ext cx="846611"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400" b="1" dirty="0" smtClean="0">
                <a:solidFill>
                  <a:schemeClr val="bg1"/>
                </a:solidFill>
              </a:rPr>
              <a:t>SPA</a:t>
            </a:r>
            <a:endParaRPr lang="tr-TR" sz="1400" b="1" dirty="0">
              <a:solidFill>
                <a:schemeClr val="bg1"/>
              </a:solidFill>
            </a:endParaRPr>
          </a:p>
        </p:txBody>
      </p:sp>
      <p:sp>
        <p:nvSpPr>
          <p:cNvPr id="62" name="Unvan 1"/>
          <p:cNvSpPr txBox="1">
            <a:spLocks/>
          </p:cNvSpPr>
          <p:nvPr/>
        </p:nvSpPr>
        <p:spPr>
          <a:xfrm>
            <a:off x="7817522" y="2753515"/>
            <a:ext cx="846611"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400" b="1" dirty="0" smtClean="0">
                <a:solidFill>
                  <a:schemeClr val="bg1"/>
                </a:solidFill>
              </a:rPr>
              <a:t>  SPORT</a:t>
            </a:r>
          </a:p>
          <a:p>
            <a:r>
              <a:rPr lang="tr-TR" sz="1400" b="1" dirty="0" smtClean="0">
                <a:solidFill>
                  <a:schemeClr val="bg1"/>
                </a:solidFill>
              </a:rPr>
              <a:t>SERVICES</a:t>
            </a:r>
            <a:endParaRPr lang="tr-TR" sz="1400" b="1" dirty="0">
              <a:solidFill>
                <a:schemeClr val="bg1"/>
              </a:solidFill>
            </a:endParaRPr>
          </a:p>
        </p:txBody>
      </p:sp>
      <p:sp>
        <p:nvSpPr>
          <p:cNvPr id="63" name="Unvan 1"/>
          <p:cNvSpPr txBox="1">
            <a:spLocks/>
          </p:cNvSpPr>
          <p:nvPr/>
        </p:nvSpPr>
        <p:spPr>
          <a:xfrm>
            <a:off x="3888122" y="1499460"/>
            <a:ext cx="123988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200" b="1" dirty="0" smtClean="0">
                <a:solidFill>
                  <a:schemeClr val="bg1"/>
                </a:solidFill>
              </a:rPr>
              <a:t>REHABILITATION</a:t>
            </a:r>
            <a:endParaRPr lang="tr-TR" sz="1200" b="1" dirty="0">
              <a:solidFill>
                <a:schemeClr val="bg1"/>
              </a:solidFill>
            </a:endParaRPr>
          </a:p>
        </p:txBody>
      </p:sp>
      <p:sp>
        <p:nvSpPr>
          <p:cNvPr id="64" name="Sağ Ok 63"/>
          <p:cNvSpPr/>
          <p:nvPr/>
        </p:nvSpPr>
        <p:spPr>
          <a:xfrm rot="10800000">
            <a:off x="4453306" y="2938174"/>
            <a:ext cx="504825" cy="24524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Sağ Ok 64"/>
          <p:cNvSpPr/>
          <p:nvPr/>
        </p:nvSpPr>
        <p:spPr>
          <a:xfrm rot="5400000">
            <a:off x="5723982" y="3996744"/>
            <a:ext cx="504825" cy="24524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Sağ Ok 65"/>
          <p:cNvSpPr/>
          <p:nvPr/>
        </p:nvSpPr>
        <p:spPr>
          <a:xfrm rot="2831732">
            <a:off x="6584256" y="3744315"/>
            <a:ext cx="504825" cy="24524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 name="Sağ Ok 66"/>
          <p:cNvSpPr/>
          <p:nvPr/>
        </p:nvSpPr>
        <p:spPr>
          <a:xfrm rot="8379409">
            <a:off x="4859613" y="3767794"/>
            <a:ext cx="504825" cy="24524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 name="Unvan 1"/>
          <p:cNvSpPr txBox="1">
            <a:spLocks/>
          </p:cNvSpPr>
          <p:nvPr/>
        </p:nvSpPr>
        <p:spPr>
          <a:xfrm>
            <a:off x="5423184" y="971812"/>
            <a:ext cx="1239885"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200" b="1" dirty="0" smtClean="0">
                <a:solidFill>
                  <a:schemeClr val="bg1"/>
                </a:solidFill>
              </a:rPr>
              <a:t>GASTRONOMY</a:t>
            </a:r>
            <a:endParaRPr lang="tr-TR" sz="1200" b="1" dirty="0">
              <a:solidFill>
                <a:schemeClr val="bg1"/>
              </a:solidFill>
            </a:endParaRPr>
          </a:p>
        </p:txBody>
      </p:sp>
      <p:sp>
        <p:nvSpPr>
          <p:cNvPr id="69" name="Unvan 1"/>
          <p:cNvSpPr txBox="1">
            <a:spLocks/>
          </p:cNvSpPr>
          <p:nvPr/>
        </p:nvSpPr>
        <p:spPr>
          <a:xfrm>
            <a:off x="3225099" y="2738760"/>
            <a:ext cx="846611"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400" b="1" dirty="0" smtClean="0"/>
              <a:t>  </a:t>
            </a:r>
            <a:r>
              <a:rPr lang="tr-TR" sz="1400" b="1" dirty="0" smtClean="0">
                <a:solidFill>
                  <a:schemeClr val="bg1"/>
                </a:solidFill>
              </a:rPr>
              <a:t>HEALTH</a:t>
            </a:r>
          </a:p>
          <a:p>
            <a:r>
              <a:rPr lang="tr-TR" sz="1400" b="1" dirty="0" smtClean="0">
                <a:solidFill>
                  <a:schemeClr val="bg1"/>
                </a:solidFill>
              </a:rPr>
              <a:t>SERVICES</a:t>
            </a:r>
            <a:endParaRPr lang="tr-TR" sz="1400" b="1" dirty="0">
              <a:solidFill>
                <a:schemeClr val="bg1"/>
              </a:solidFill>
            </a:endParaRPr>
          </a:p>
        </p:txBody>
      </p:sp>
      <p:sp>
        <p:nvSpPr>
          <p:cNvPr id="70" name="Unvan 1"/>
          <p:cNvSpPr txBox="1">
            <a:spLocks/>
          </p:cNvSpPr>
          <p:nvPr/>
        </p:nvSpPr>
        <p:spPr>
          <a:xfrm>
            <a:off x="3846525" y="4346736"/>
            <a:ext cx="1044793"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200" b="1" dirty="0" smtClean="0">
                <a:solidFill>
                  <a:schemeClr val="bg1"/>
                </a:solidFill>
              </a:rPr>
              <a:t>SHOPPING    SERVICE</a:t>
            </a:r>
            <a:endParaRPr lang="tr-TR" sz="1200" b="1" dirty="0">
              <a:solidFill>
                <a:schemeClr val="bg1"/>
              </a:solidFill>
            </a:endParaRPr>
          </a:p>
        </p:txBody>
      </p:sp>
      <p:sp>
        <p:nvSpPr>
          <p:cNvPr id="71" name="Unvan 1"/>
          <p:cNvSpPr txBox="1">
            <a:spLocks/>
          </p:cNvSpPr>
          <p:nvPr/>
        </p:nvSpPr>
        <p:spPr>
          <a:xfrm>
            <a:off x="5426308" y="4757378"/>
            <a:ext cx="1044793"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200" b="1" dirty="0" smtClean="0">
                <a:solidFill>
                  <a:schemeClr val="bg1"/>
                </a:solidFill>
              </a:rPr>
              <a:t>ECOLOGIC   FARMING</a:t>
            </a:r>
            <a:endParaRPr lang="tr-TR" sz="1200" b="1" dirty="0">
              <a:solidFill>
                <a:schemeClr val="bg1"/>
              </a:solidFill>
            </a:endParaRPr>
          </a:p>
        </p:txBody>
      </p:sp>
      <p:sp>
        <p:nvSpPr>
          <p:cNvPr id="72" name="Unvan 1"/>
          <p:cNvSpPr txBox="1">
            <a:spLocks/>
          </p:cNvSpPr>
          <p:nvPr/>
        </p:nvSpPr>
        <p:spPr>
          <a:xfrm>
            <a:off x="6986347" y="4349716"/>
            <a:ext cx="1044793"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200" b="1" dirty="0" smtClean="0"/>
              <a:t> </a:t>
            </a:r>
            <a:r>
              <a:rPr lang="tr-TR" sz="1200" b="1" dirty="0" smtClean="0">
                <a:solidFill>
                  <a:schemeClr val="bg1"/>
                </a:solidFill>
              </a:rPr>
              <a:t>SOCIAL</a:t>
            </a:r>
          </a:p>
          <a:p>
            <a:pPr algn="ctr"/>
            <a:r>
              <a:rPr lang="tr-TR" sz="1200" b="1" dirty="0" smtClean="0">
                <a:solidFill>
                  <a:schemeClr val="bg1"/>
                </a:solidFill>
              </a:rPr>
              <a:t>AREAS</a:t>
            </a:r>
            <a:endParaRPr lang="tr-TR" sz="1200" b="1" dirty="0">
              <a:solidFill>
                <a:schemeClr val="bg1"/>
              </a:solidFill>
            </a:endParaRPr>
          </a:p>
        </p:txBody>
      </p:sp>
      <p:sp>
        <p:nvSpPr>
          <p:cNvPr id="3" name="Köşeli Çift Ayraç 2"/>
          <p:cNvSpPr/>
          <p:nvPr/>
        </p:nvSpPr>
        <p:spPr>
          <a:xfrm rot="3640649">
            <a:off x="7841289" y="2147519"/>
            <a:ext cx="181616" cy="33191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3" name="Köşeli Çift Ayraç 72"/>
          <p:cNvSpPr/>
          <p:nvPr/>
        </p:nvSpPr>
        <p:spPr>
          <a:xfrm rot="1793371">
            <a:off x="6646535" y="1214665"/>
            <a:ext cx="254694" cy="30342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4" name="Köşeli Çift Ayraç 73"/>
          <p:cNvSpPr/>
          <p:nvPr/>
        </p:nvSpPr>
        <p:spPr>
          <a:xfrm rot="8802547">
            <a:off x="5046866" y="1234904"/>
            <a:ext cx="254694" cy="30342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5" name="Köşeli Çift Ayraç 74"/>
          <p:cNvSpPr/>
          <p:nvPr/>
        </p:nvSpPr>
        <p:spPr>
          <a:xfrm rot="7466378">
            <a:off x="3879782" y="2162310"/>
            <a:ext cx="211991" cy="32229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6" name="İçerik Yer Tutucusu 2"/>
          <p:cNvSpPr txBox="1">
            <a:spLocks/>
          </p:cNvSpPr>
          <p:nvPr/>
        </p:nvSpPr>
        <p:spPr>
          <a:xfrm>
            <a:off x="4141968" y="195662"/>
            <a:ext cx="4835497" cy="547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200" b="1" u="sng" dirty="0" err="1" smtClean="0"/>
              <a:t>Function</a:t>
            </a:r>
            <a:r>
              <a:rPr lang="tr-TR" sz="2200" b="1" u="sng" dirty="0" smtClean="0"/>
              <a:t> </a:t>
            </a:r>
            <a:r>
              <a:rPr lang="tr-TR" sz="2200" b="1" u="sng" dirty="0" err="1" smtClean="0"/>
              <a:t>Relations</a:t>
            </a:r>
            <a:r>
              <a:rPr lang="tr-TR" sz="2200" b="1" u="sng" dirty="0" smtClean="0"/>
              <a:t> in </a:t>
            </a:r>
            <a:r>
              <a:rPr lang="tr-TR" sz="2200" b="1" u="sng" dirty="0" err="1" smtClean="0"/>
              <a:t>Bulendi</a:t>
            </a:r>
            <a:endParaRPr lang="tr-TR" sz="2200" b="1" u="sng" dirty="0"/>
          </a:p>
        </p:txBody>
      </p:sp>
      <p:sp>
        <p:nvSpPr>
          <p:cNvPr id="77" name="Unvan 1"/>
          <p:cNvSpPr>
            <a:spLocks noGrp="1"/>
          </p:cNvSpPr>
          <p:nvPr>
            <p:ph type="title"/>
          </p:nvPr>
        </p:nvSpPr>
        <p:spPr>
          <a:xfrm>
            <a:off x="5041764" y="5619074"/>
            <a:ext cx="4637313" cy="452294"/>
          </a:xfrm>
        </p:spPr>
        <p:txBody>
          <a:bodyPr>
            <a:normAutofit/>
          </a:bodyPr>
          <a:lstStyle/>
          <a:p>
            <a:r>
              <a:rPr lang="tr-TR" sz="2000" b="1" dirty="0" err="1" smtClean="0"/>
              <a:t>Function</a:t>
            </a:r>
            <a:r>
              <a:rPr lang="tr-TR" sz="2000" b="1" dirty="0" smtClean="0"/>
              <a:t> </a:t>
            </a:r>
            <a:r>
              <a:rPr lang="tr-TR" sz="2000" b="1" dirty="0" err="1" smtClean="0"/>
              <a:t>Diagram</a:t>
            </a:r>
            <a:endParaRPr lang="tr-TR" sz="2000" b="1" dirty="0"/>
          </a:p>
        </p:txBody>
      </p:sp>
      <p:sp>
        <p:nvSpPr>
          <p:cNvPr id="4" name="Altbilgi Yer Tutucusu 3"/>
          <p:cNvSpPr>
            <a:spLocks noGrp="1"/>
          </p:cNvSpPr>
          <p:nvPr>
            <p:ph type="ftr" sz="quarter" idx="11"/>
          </p:nvPr>
        </p:nvSpPr>
        <p:spPr/>
        <p:txBody>
          <a:bodyPr/>
          <a:lstStyle/>
          <a:p>
            <a:r>
              <a:rPr lang="tr-TR" sz="1400" dirty="0" smtClean="0">
                <a:solidFill>
                  <a:schemeClr val="tx1"/>
                </a:solidFill>
              </a:rPr>
              <a:t>info@bdkgrup.com.tr                                                                       bdkgrup.com.tr</a:t>
            </a:r>
            <a:endParaRPr lang="tr-TR" sz="1400" dirty="0">
              <a:solidFill>
                <a:schemeClr val="tx1"/>
              </a:solidFill>
            </a:endParaRPr>
          </a:p>
        </p:txBody>
      </p:sp>
    </p:spTree>
    <p:extLst>
      <p:ext uri="{BB962C8B-B14F-4D97-AF65-F5344CB8AC3E}">
        <p14:creationId xmlns:p14="http://schemas.microsoft.com/office/powerpoint/2010/main" val="15874469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90255" y="542404"/>
            <a:ext cx="8880764" cy="5733545"/>
          </a:xfrm>
          <a:prstGeom prst="rect">
            <a:avLst/>
          </a:prstGeom>
        </p:spPr>
      </p:pic>
      <p:sp>
        <p:nvSpPr>
          <p:cNvPr id="5" name="Unvan 1"/>
          <p:cNvSpPr>
            <a:spLocks noGrp="1"/>
          </p:cNvSpPr>
          <p:nvPr>
            <p:ph type="title"/>
          </p:nvPr>
        </p:nvSpPr>
        <p:spPr>
          <a:xfrm>
            <a:off x="4135685" y="83263"/>
            <a:ext cx="4637313" cy="452294"/>
          </a:xfrm>
        </p:spPr>
        <p:txBody>
          <a:bodyPr>
            <a:normAutofit/>
          </a:bodyPr>
          <a:lstStyle/>
          <a:p>
            <a:r>
              <a:rPr lang="tr-TR" sz="2000" b="1" dirty="0" smtClean="0"/>
              <a:t>     </a:t>
            </a:r>
            <a:r>
              <a:rPr lang="tr-TR" sz="2000" b="1" u="sng" dirty="0" smtClean="0"/>
              <a:t>SETTLEMENT ON PROJECT LAND</a:t>
            </a:r>
            <a:endParaRPr lang="tr-TR" sz="2000" b="1" u="sng" dirty="0"/>
          </a:p>
        </p:txBody>
      </p:sp>
      <p:sp>
        <p:nvSpPr>
          <p:cNvPr id="6" name="Unvan 1"/>
          <p:cNvSpPr txBox="1">
            <a:spLocks/>
          </p:cNvSpPr>
          <p:nvPr/>
        </p:nvSpPr>
        <p:spPr>
          <a:xfrm>
            <a:off x="4737175" y="6275949"/>
            <a:ext cx="4637313" cy="452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smtClean="0"/>
              <a:t>             </a:t>
            </a:r>
            <a:r>
              <a:rPr lang="tr-TR" sz="1600" b="1" dirty="0" err="1" smtClean="0"/>
              <a:t>Settlement</a:t>
            </a:r>
            <a:r>
              <a:rPr lang="tr-TR" sz="1600" b="1" dirty="0" smtClean="0"/>
              <a:t> Plan 1/500</a:t>
            </a:r>
            <a:endParaRPr lang="tr-TR" sz="1600" b="1" dirty="0"/>
          </a:p>
        </p:txBody>
      </p:sp>
    </p:spTree>
    <p:extLst>
      <p:ext uri="{BB962C8B-B14F-4D97-AF65-F5344CB8AC3E}">
        <p14:creationId xmlns:p14="http://schemas.microsoft.com/office/powerpoint/2010/main" val="41647895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8" y="296466"/>
            <a:ext cx="7264927" cy="5811941"/>
          </a:xfrm>
          <a:prstGeom prst="rect">
            <a:avLst/>
          </a:prstGeom>
        </p:spPr>
      </p:pic>
      <p:sp>
        <p:nvSpPr>
          <p:cNvPr id="5" name="Unvan 1"/>
          <p:cNvSpPr txBox="1">
            <a:spLocks/>
          </p:cNvSpPr>
          <p:nvPr/>
        </p:nvSpPr>
        <p:spPr>
          <a:xfrm>
            <a:off x="5097183" y="6219244"/>
            <a:ext cx="2723201" cy="452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u="sng" dirty="0" err="1" smtClean="0"/>
              <a:t>Relation</a:t>
            </a:r>
            <a:r>
              <a:rPr lang="tr-TR" sz="1600" b="1" u="sng" dirty="0" smtClean="0"/>
              <a:t> </a:t>
            </a:r>
            <a:r>
              <a:rPr lang="tr-TR" sz="1600" b="1" u="sng" dirty="0" err="1" smtClean="0"/>
              <a:t>Between</a:t>
            </a:r>
            <a:r>
              <a:rPr lang="tr-TR" sz="1600" b="1" u="sng" dirty="0" smtClean="0"/>
              <a:t> </a:t>
            </a:r>
            <a:r>
              <a:rPr lang="tr-TR" sz="1600" b="1" u="sng" dirty="0" err="1" smtClean="0"/>
              <a:t>Functıons</a:t>
            </a:r>
            <a:endParaRPr lang="tr-TR" sz="1600" b="1" u="sng" dirty="0"/>
          </a:p>
        </p:txBody>
      </p:sp>
    </p:spTree>
    <p:extLst>
      <p:ext uri="{BB962C8B-B14F-4D97-AF65-F5344CB8AC3E}">
        <p14:creationId xmlns:p14="http://schemas.microsoft.com/office/powerpoint/2010/main" val="30334594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r="-177"/>
          <a:stretch/>
        </p:blipFill>
        <p:spPr>
          <a:xfrm>
            <a:off x="595745" y="544331"/>
            <a:ext cx="11028219" cy="5480205"/>
          </a:xfrm>
          <a:prstGeom prst="rect">
            <a:avLst/>
          </a:prstGeom>
        </p:spPr>
      </p:pic>
      <p:sp>
        <p:nvSpPr>
          <p:cNvPr id="5" name="Unvan 1"/>
          <p:cNvSpPr txBox="1">
            <a:spLocks/>
          </p:cNvSpPr>
          <p:nvPr/>
        </p:nvSpPr>
        <p:spPr>
          <a:xfrm>
            <a:off x="5091102" y="6174745"/>
            <a:ext cx="2723201" cy="452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600" b="1" dirty="0" err="1" smtClean="0"/>
              <a:t>Relation</a:t>
            </a:r>
            <a:r>
              <a:rPr lang="tr-TR" sz="1600" b="1" dirty="0" smtClean="0"/>
              <a:t> </a:t>
            </a:r>
            <a:r>
              <a:rPr lang="tr-TR" sz="1600" b="1" dirty="0" err="1" smtClean="0"/>
              <a:t>Between</a:t>
            </a:r>
            <a:r>
              <a:rPr lang="tr-TR" sz="1600" b="1" dirty="0" smtClean="0"/>
              <a:t> </a:t>
            </a:r>
            <a:r>
              <a:rPr lang="tr-TR" sz="1600" b="1" dirty="0" err="1" smtClean="0"/>
              <a:t>Functıons</a:t>
            </a:r>
            <a:endParaRPr lang="tr-TR" sz="1600" b="1" dirty="0"/>
          </a:p>
        </p:txBody>
      </p:sp>
    </p:spTree>
    <p:extLst>
      <p:ext uri="{BB962C8B-B14F-4D97-AF65-F5344CB8AC3E}">
        <p14:creationId xmlns:p14="http://schemas.microsoft.com/office/powerpoint/2010/main" val="2115965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095" y="760124"/>
            <a:ext cx="6519101" cy="5717377"/>
          </a:xfrm>
          <a:prstGeom prst="rect">
            <a:avLst/>
          </a:prstGeom>
        </p:spPr>
      </p:pic>
      <p:sp>
        <p:nvSpPr>
          <p:cNvPr id="3" name="İçerik Yer Tutucusu 2"/>
          <p:cNvSpPr>
            <a:spLocks noGrp="1"/>
          </p:cNvSpPr>
          <p:nvPr>
            <p:ph idx="1"/>
          </p:nvPr>
        </p:nvSpPr>
        <p:spPr>
          <a:xfrm>
            <a:off x="3875631" y="212829"/>
            <a:ext cx="4488027" cy="547295"/>
          </a:xfrm>
        </p:spPr>
        <p:txBody>
          <a:bodyPr>
            <a:noAutofit/>
          </a:bodyPr>
          <a:lstStyle/>
          <a:p>
            <a:pPr marL="0" indent="0">
              <a:buNone/>
            </a:pPr>
            <a:r>
              <a:rPr lang="tr-TR" sz="2400" u="sng" dirty="0" smtClean="0"/>
              <a:t>Road </a:t>
            </a:r>
            <a:r>
              <a:rPr lang="tr-TR" sz="2400" u="sng" dirty="0" err="1" smtClean="0"/>
              <a:t>and</a:t>
            </a:r>
            <a:r>
              <a:rPr lang="tr-TR" sz="2400" u="sng" dirty="0" smtClean="0"/>
              <a:t> Transport </a:t>
            </a:r>
            <a:r>
              <a:rPr lang="tr-TR" sz="2400" u="sng" dirty="0" err="1" smtClean="0"/>
              <a:t>Situation</a:t>
            </a:r>
            <a:r>
              <a:rPr lang="tr-TR" sz="2400" u="sng" dirty="0" smtClean="0"/>
              <a:t> </a:t>
            </a:r>
            <a:r>
              <a:rPr lang="tr-TR" sz="2400" u="sng" dirty="0" err="1" smtClean="0"/>
              <a:t>Map</a:t>
            </a:r>
            <a:endParaRPr lang="tr-TR" sz="2400" u="sng" dirty="0"/>
          </a:p>
        </p:txBody>
      </p:sp>
    </p:spTree>
    <p:extLst>
      <p:ext uri="{BB962C8B-B14F-4D97-AF65-F5344CB8AC3E}">
        <p14:creationId xmlns:p14="http://schemas.microsoft.com/office/powerpoint/2010/main" val="35555028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6457" y="761870"/>
            <a:ext cx="8968302" cy="5719867"/>
          </a:xfrm>
        </p:spPr>
      </p:pic>
      <p:sp>
        <p:nvSpPr>
          <p:cNvPr id="5" name="İçerik Yer Tutucusu 2"/>
          <p:cNvSpPr txBox="1">
            <a:spLocks/>
          </p:cNvSpPr>
          <p:nvPr/>
        </p:nvSpPr>
        <p:spPr>
          <a:xfrm>
            <a:off x="4512941" y="214575"/>
            <a:ext cx="4488027" cy="547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u="sng" dirty="0" err="1" smtClean="0"/>
              <a:t>Water</a:t>
            </a:r>
            <a:r>
              <a:rPr lang="tr-TR" sz="2400" u="sng" dirty="0" smtClean="0"/>
              <a:t> </a:t>
            </a:r>
            <a:r>
              <a:rPr lang="tr-TR" sz="2400" u="sng" dirty="0" err="1" smtClean="0"/>
              <a:t>and</a:t>
            </a:r>
            <a:r>
              <a:rPr lang="tr-TR" sz="2400" u="sng" dirty="0" smtClean="0"/>
              <a:t> </a:t>
            </a:r>
            <a:r>
              <a:rPr lang="tr-TR" sz="2400" u="sng" dirty="0" err="1" smtClean="0"/>
              <a:t>Isohips</a:t>
            </a:r>
            <a:r>
              <a:rPr lang="tr-TR" sz="2400" u="sng" dirty="0" smtClean="0"/>
              <a:t> </a:t>
            </a:r>
            <a:r>
              <a:rPr lang="tr-TR" sz="2400" u="sng" dirty="0" err="1" smtClean="0"/>
              <a:t>Map</a:t>
            </a:r>
            <a:endParaRPr lang="tr-TR" sz="2400" u="sng" dirty="0"/>
          </a:p>
        </p:txBody>
      </p:sp>
    </p:spTree>
    <p:extLst>
      <p:ext uri="{BB962C8B-B14F-4D97-AF65-F5344CB8AC3E}">
        <p14:creationId xmlns:p14="http://schemas.microsoft.com/office/powerpoint/2010/main" val="35353001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6745" y="784426"/>
            <a:ext cx="5401677" cy="2604160"/>
          </a:xfrm>
          <a:prstGeom prst="rect">
            <a:avLst/>
          </a:prstGeom>
          <a:ln>
            <a:noFill/>
          </a:ln>
          <a:effectLst>
            <a:outerShdw blurRad="292100" dist="139700" dir="2700000" algn="tl" rotWithShape="0">
              <a:srgbClr val="333333">
                <a:alpha val="65000"/>
              </a:srgbClr>
            </a:outerShdw>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73602">
            <a:off x="4636002" y="2242463"/>
            <a:ext cx="369593" cy="369593"/>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73602">
            <a:off x="5201120" y="2532604"/>
            <a:ext cx="369593" cy="369593"/>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73602">
            <a:off x="5756063" y="2640270"/>
            <a:ext cx="369593" cy="369593"/>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568" y="784426"/>
            <a:ext cx="2695817" cy="2604160"/>
          </a:xfrm>
          <a:prstGeom prst="rect">
            <a:avLst/>
          </a:prstGeom>
        </p:spPr>
      </p:pic>
      <p:pic>
        <p:nvPicPr>
          <p:cNvPr id="10" name="Resi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8568" y="3564920"/>
            <a:ext cx="4271934" cy="3014374"/>
          </a:xfrm>
          <a:prstGeom prst="rect">
            <a:avLst/>
          </a:prstGeom>
        </p:spPr>
      </p:pic>
      <p:sp>
        <p:nvSpPr>
          <p:cNvPr id="11" name="İçerik Yer Tutucusu 2"/>
          <p:cNvSpPr txBox="1">
            <a:spLocks/>
          </p:cNvSpPr>
          <p:nvPr/>
        </p:nvSpPr>
        <p:spPr>
          <a:xfrm>
            <a:off x="4339038" y="225567"/>
            <a:ext cx="4835497" cy="547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200" b="1" u="sng" dirty="0" err="1" smtClean="0"/>
              <a:t>Wind</a:t>
            </a:r>
            <a:r>
              <a:rPr lang="tr-TR" sz="2200" b="1" u="sng" dirty="0" smtClean="0"/>
              <a:t> </a:t>
            </a:r>
            <a:r>
              <a:rPr lang="tr-TR" sz="2200" b="1" u="sng" dirty="0" err="1" smtClean="0"/>
              <a:t>Condition</a:t>
            </a:r>
            <a:r>
              <a:rPr lang="tr-TR" sz="2200" b="1" u="sng" dirty="0" smtClean="0"/>
              <a:t> </a:t>
            </a:r>
            <a:r>
              <a:rPr lang="tr-TR" sz="2200" b="1" u="sng" dirty="0" err="1" smtClean="0"/>
              <a:t>In</a:t>
            </a:r>
            <a:r>
              <a:rPr lang="tr-TR" sz="2200" b="1" u="sng" dirty="0" smtClean="0"/>
              <a:t> </a:t>
            </a:r>
            <a:r>
              <a:rPr lang="tr-TR" sz="2200" b="1" u="sng" dirty="0" err="1" smtClean="0"/>
              <a:t>The</a:t>
            </a:r>
            <a:r>
              <a:rPr lang="tr-TR" sz="2200" b="1" u="sng" dirty="0" smtClean="0"/>
              <a:t> </a:t>
            </a:r>
            <a:r>
              <a:rPr lang="tr-TR" sz="2200" b="1" u="sng" dirty="0" err="1" smtClean="0"/>
              <a:t>Region</a:t>
            </a:r>
            <a:endParaRPr lang="tr-TR" sz="2200" b="1" u="sng" dirty="0"/>
          </a:p>
        </p:txBody>
      </p:sp>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673602">
            <a:off x="4136558" y="1777279"/>
            <a:ext cx="369593" cy="369593"/>
          </a:xfrm>
          <a:prstGeom prst="rect">
            <a:avLst/>
          </a:prstGeom>
        </p:spPr>
      </p:pic>
      <p:sp>
        <p:nvSpPr>
          <p:cNvPr id="17" name="İkizkenar Üçgen 16"/>
          <p:cNvSpPr/>
          <p:nvPr/>
        </p:nvSpPr>
        <p:spPr>
          <a:xfrm rot="11401404">
            <a:off x="3210731" y="2887572"/>
            <a:ext cx="2222891" cy="398778"/>
          </a:xfrm>
          <a:prstGeom prst="triangle">
            <a:avLst>
              <a:gd name="adj" fmla="val 50418"/>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pic>
        <p:nvPicPr>
          <p:cNvPr id="35" name="Resim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745" y="3564920"/>
            <a:ext cx="5401677" cy="2999893"/>
          </a:xfrm>
          <a:prstGeom prst="rect">
            <a:avLst/>
          </a:prstGeom>
        </p:spPr>
      </p:pic>
    </p:spTree>
    <p:extLst>
      <p:ext uri="{BB962C8B-B14F-4D97-AF65-F5344CB8AC3E}">
        <p14:creationId xmlns:p14="http://schemas.microsoft.com/office/powerpoint/2010/main" val="1478384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b="45300"/>
          <a:stretch/>
        </p:blipFill>
        <p:spPr>
          <a:xfrm>
            <a:off x="288944" y="1601588"/>
            <a:ext cx="11583640" cy="3870297"/>
          </a:xfrm>
          <a:prstGeom prst="rect">
            <a:avLst/>
          </a:prstGeom>
        </p:spPr>
      </p:pic>
      <p:sp>
        <p:nvSpPr>
          <p:cNvPr id="5" name="Unvan 1"/>
          <p:cNvSpPr>
            <a:spLocks noGrp="1"/>
          </p:cNvSpPr>
          <p:nvPr>
            <p:ph type="title"/>
          </p:nvPr>
        </p:nvSpPr>
        <p:spPr>
          <a:xfrm>
            <a:off x="1604975" y="529021"/>
            <a:ext cx="9275652" cy="670327"/>
          </a:xfrm>
        </p:spPr>
        <p:txBody>
          <a:bodyPr>
            <a:normAutofit/>
          </a:bodyPr>
          <a:lstStyle/>
          <a:p>
            <a:r>
              <a:rPr lang="en-US" sz="2200" b="1" u="sng" dirty="0">
                <a:latin typeface="+mn-lt"/>
              </a:rPr>
              <a:t>Seasonal Condition, Temperature, Precipitation, Sunny </a:t>
            </a:r>
            <a:r>
              <a:rPr lang="en-US" sz="2200" b="1" u="sng" dirty="0" smtClean="0">
                <a:latin typeface="+mn-lt"/>
              </a:rPr>
              <a:t>Days</a:t>
            </a:r>
            <a:r>
              <a:rPr lang="tr-TR" sz="2200" b="1" u="sng" dirty="0" smtClean="0">
                <a:latin typeface="+mn-lt"/>
              </a:rPr>
              <a:t> </a:t>
            </a:r>
            <a:r>
              <a:rPr lang="tr-TR" sz="2200" b="1" u="sng" dirty="0" err="1">
                <a:latin typeface="+mn-lt"/>
              </a:rPr>
              <a:t>I</a:t>
            </a:r>
            <a:r>
              <a:rPr lang="tr-TR" sz="2200" b="1" u="sng" dirty="0" err="1" smtClean="0">
                <a:latin typeface="+mn-lt"/>
              </a:rPr>
              <a:t>n</a:t>
            </a:r>
            <a:r>
              <a:rPr lang="tr-TR" sz="2200" b="1" u="sng" dirty="0" smtClean="0">
                <a:latin typeface="+mn-lt"/>
              </a:rPr>
              <a:t> </a:t>
            </a:r>
            <a:r>
              <a:rPr lang="tr-TR" sz="2200" b="1" u="sng" dirty="0" err="1">
                <a:latin typeface="+mn-lt"/>
              </a:rPr>
              <a:t>T</a:t>
            </a:r>
            <a:r>
              <a:rPr lang="tr-TR" sz="2200" b="1" u="sng" dirty="0" err="1" smtClean="0">
                <a:latin typeface="+mn-lt"/>
              </a:rPr>
              <a:t>he</a:t>
            </a:r>
            <a:r>
              <a:rPr lang="tr-TR" sz="2200" b="1" u="sng" dirty="0" smtClean="0">
                <a:latin typeface="+mn-lt"/>
              </a:rPr>
              <a:t> </a:t>
            </a:r>
            <a:r>
              <a:rPr lang="tr-TR" sz="2200" b="1" u="sng" dirty="0" err="1" smtClean="0">
                <a:latin typeface="+mn-lt"/>
              </a:rPr>
              <a:t>Region</a:t>
            </a:r>
            <a:endParaRPr lang="tr-TR" sz="2200" b="1" u="sng" dirty="0">
              <a:latin typeface="+mn-lt"/>
            </a:endParaRPr>
          </a:p>
        </p:txBody>
      </p:sp>
      <p:sp>
        <p:nvSpPr>
          <p:cNvPr id="2" name="Dikdörtgen 1"/>
          <p:cNvSpPr/>
          <p:nvPr/>
        </p:nvSpPr>
        <p:spPr>
          <a:xfrm>
            <a:off x="288944" y="1770742"/>
            <a:ext cx="1820250" cy="33092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p:cNvSpPr txBox="1">
            <a:spLocks/>
          </p:cNvSpPr>
          <p:nvPr/>
        </p:nvSpPr>
        <p:spPr>
          <a:xfrm>
            <a:off x="348025" y="2128775"/>
            <a:ext cx="1695662" cy="297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err="1" smtClean="0"/>
              <a:t>Avarage</a:t>
            </a:r>
            <a:r>
              <a:rPr lang="tr-TR" sz="1400" dirty="0" smtClean="0"/>
              <a:t> </a:t>
            </a:r>
            <a:r>
              <a:rPr lang="tr-TR" sz="1400" dirty="0" err="1" smtClean="0"/>
              <a:t>Temp</a:t>
            </a:r>
            <a:r>
              <a:rPr lang="tr-TR" sz="1400" dirty="0" smtClean="0"/>
              <a:t> ( C )</a:t>
            </a:r>
            <a:endParaRPr lang="tr-TR" sz="1400" dirty="0"/>
          </a:p>
        </p:txBody>
      </p:sp>
      <p:sp>
        <p:nvSpPr>
          <p:cNvPr id="7" name="İçerik Yer Tutucusu 2"/>
          <p:cNvSpPr txBox="1">
            <a:spLocks/>
          </p:cNvSpPr>
          <p:nvPr/>
        </p:nvSpPr>
        <p:spPr>
          <a:xfrm>
            <a:off x="348025" y="2563199"/>
            <a:ext cx="1695662" cy="297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smtClean="0"/>
              <a:t>      Min. </a:t>
            </a:r>
            <a:r>
              <a:rPr lang="tr-TR" sz="1400" dirty="0" err="1" smtClean="0"/>
              <a:t>Temp</a:t>
            </a:r>
            <a:r>
              <a:rPr lang="tr-TR" sz="1400" dirty="0" smtClean="0"/>
              <a:t> ( C )</a:t>
            </a:r>
            <a:endParaRPr lang="tr-TR" sz="1400" dirty="0"/>
          </a:p>
        </p:txBody>
      </p:sp>
      <p:sp>
        <p:nvSpPr>
          <p:cNvPr id="8" name="İçerik Yer Tutucusu 2"/>
          <p:cNvSpPr txBox="1">
            <a:spLocks/>
          </p:cNvSpPr>
          <p:nvPr/>
        </p:nvSpPr>
        <p:spPr>
          <a:xfrm>
            <a:off x="329274" y="3020401"/>
            <a:ext cx="1695662" cy="297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smtClean="0"/>
              <a:t>      </a:t>
            </a:r>
            <a:r>
              <a:rPr lang="tr-TR" sz="1400" dirty="0" err="1" smtClean="0"/>
              <a:t>Max</a:t>
            </a:r>
            <a:r>
              <a:rPr lang="tr-TR" sz="1400" dirty="0" smtClean="0"/>
              <a:t>. </a:t>
            </a:r>
            <a:r>
              <a:rPr lang="tr-TR" sz="1400" dirty="0" err="1" smtClean="0"/>
              <a:t>Temp</a:t>
            </a:r>
            <a:r>
              <a:rPr lang="tr-TR" sz="1400" dirty="0" smtClean="0"/>
              <a:t> ( C )</a:t>
            </a:r>
            <a:endParaRPr lang="tr-TR" sz="1400" dirty="0"/>
          </a:p>
        </p:txBody>
      </p:sp>
      <p:sp>
        <p:nvSpPr>
          <p:cNvPr id="9" name="İçerik Yer Tutucusu 2"/>
          <p:cNvSpPr txBox="1">
            <a:spLocks/>
          </p:cNvSpPr>
          <p:nvPr/>
        </p:nvSpPr>
        <p:spPr>
          <a:xfrm>
            <a:off x="270208" y="3451214"/>
            <a:ext cx="1695662" cy="297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400" dirty="0" smtClean="0"/>
              <a:t>             </a:t>
            </a:r>
            <a:r>
              <a:rPr lang="tr-TR" sz="1400" dirty="0" err="1" smtClean="0"/>
              <a:t>Rains</a:t>
            </a:r>
            <a:r>
              <a:rPr lang="tr-TR" sz="1400" dirty="0" smtClean="0"/>
              <a:t> ( mm )</a:t>
            </a:r>
            <a:endParaRPr lang="tr-TR" sz="1400" dirty="0"/>
          </a:p>
        </p:txBody>
      </p:sp>
      <p:sp>
        <p:nvSpPr>
          <p:cNvPr id="10" name="İçerik Yer Tutucusu 2"/>
          <p:cNvSpPr txBox="1">
            <a:spLocks/>
          </p:cNvSpPr>
          <p:nvPr/>
        </p:nvSpPr>
        <p:spPr>
          <a:xfrm>
            <a:off x="348025" y="3858919"/>
            <a:ext cx="1695662" cy="297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smtClean="0"/>
              <a:t>           </a:t>
            </a:r>
            <a:r>
              <a:rPr lang="tr-TR" sz="1400" dirty="0" err="1" smtClean="0"/>
              <a:t>Humid</a:t>
            </a:r>
            <a:r>
              <a:rPr lang="tr-TR" sz="1400" dirty="0" smtClean="0"/>
              <a:t> ( </a:t>
            </a:r>
            <a:r>
              <a:rPr lang="tr-TR" sz="1400" dirty="0"/>
              <a:t>%</a:t>
            </a:r>
            <a:r>
              <a:rPr lang="tr-TR" sz="1400" dirty="0" smtClean="0"/>
              <a:t> )</a:t>
            </a:r>
            <a:endParaRPr lang="tr-TR" sz="1400" dirty="0"/>
          </a:p>
        </p:txBody>
      </p:sp>
      <p:sp>
        <p:nvSpPr>
          <p:cNvPr id="11" name="İçerik Yer Tutucusu 2"/>
          <p:cNvSpPr txBox="1">
            <a:spLocks/>
          </p:cNvSpPr>
          <p:nvPr/>
        </p:nvSpPr>
        <p:spPr>
          <a:xfrm>
            <a:off x="329274" y="4320063"/>
            <a:ext cx="1695662" cy="297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smtClean="0"/>
              <a:t>     </a:t>
            </a:r>
            <a:r>
              <a:rPr lang="tr-TR" sz="1400" dirty="0" err="1" smtClean="0"/>
              <a:t>Rainy</a:t>
            </a:r>
            <a:r>
              <a:rPr lang="tr-TR" sz="1400" dirty="0" smtClean="0"/>
              <a:t> </a:t>
            </a:r>
            <a:r>
              <a:rPr lang="tr-TR" sz="1400" dirty="0" err="1" smtClean="0"/>
              <a:t>days</a:t>
            </a:r>
            <a:r>
              <a:rPr lang="tr-TR" sz="1400" dirty="0" smtClean="0"/>
              <a:t> ( d )</a:t>
            </a:r>
            <a:endParaRPr lang="tr-TR" sz="1400" dirty="0"/>
          </a:p>
        </p:txBody>
      </p:sp>
      <p:sp>
        <p:nvSpPr>
          <p:cNvPr id="12" name="İçerik Yer Tutucusu 2"/>
          <p:cNvSpPr txBox="1">
            <a:spLocks/>
          </p:cNvSpPr>
          <p:nvPr/>
        </p:nvSpPr>
        <p:spPr>
          <a:xfrm>
            <a:off x="292343" y="4762836"/>
            <a:ext cx="1695662" cy="297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smtClean="0"/>
              <a:t>  </a:t>
            </a:r>
            <a:r>
              <a:rPr lang="tr-TR" sz="1400" dirty="0" err="1" smtClean="0"/>
              <a:t>Sunny</a:t>
            </a:r>
            <a:r>
              <a:rPr lang="tr-TR" sz="1400" dirty="0" smtClean="0"/>
              <a:t> </a:t>
            </a:r>
            <a:r>
              <a:rPr lang="tr-TR" sz="1400" dirty="0" err="1" smtClean="0"/>
              <a:t>hours</a:t>
            </a:r>
            <a:r>
              <a:rPr lang="tr-TR" sz="1400" dirty="0" smtClean="0"/>
              <a:t> ( h )</a:t>
            </a:r>
            <a:endParaRPr lang="tr-TR" sz="1400" dirty="0"/>
          </a:p>
        </p:txBody>
      </p:sp>
      <p:sp>
        <p:nvSpPr>
          <p:cNvPr id="3" name="Dikdörtgen 2"/>
          <p:cNvSpPr/>
          <p:nvPr/>
        </p:nvSpPr>
        <p:spPr>
          <a:xfrm>
            <a:off x="2109194" y="1770742"/>
            <a:ext cx="9531263" cy="312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İçerik Yer Tutucusu 2"/>
          <p:cNvSpPr txBox="1">
            <a:spLocks/>
          </p:cNvSpPr>
          <p:nvPr/>
        </p:nvSpPr>
        <p:spPr>
          <a:xfrm>
            <a:off x="1676082" y="1782479"/>
            <a:ext cx="1575118" cy="28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smtClean="0"/>
              <a:t>           </a:t>
            </a:r>
            <a:r>
              <a:rPr lang="tr-TR" sz="1400" dirty="0" err="1" smtClean="0"/>
              <a:t>January</a:t>
            </a:r>
            <a:endParaRPr lang="tr-TR" sz="1400" dirty="0"/>
          </a:p>
        </p:txBody>
      </p:sp>
      <p:sp>
        <p:nvSpPr>
          <p:cNvPr id="14" name="İçerik Yer Tutucusu 2"/>
          <p:cNvSpPr txBox="1">
            <a:spLocks/>
          </p:cNvSpPr>
          <p:nvPr/>
        </p:nvSpPr>
        <p:spPr>
          <a:xfrm>
            <a:off x="2463641" y="1790630"/>
            <a:ext cx="1575118" cy="28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smtClean="0"/>
              <a:t>           </a:t>
            </a:r>
            <a:r>
              <a:rPr lang="tr-TR" sz="1400" dirty="0" err="1" smtClean="0"/>
              <a:t>February</a:t>
            </a:r>
            <a:endParaRPr lang="tr-TR" sz="1400" dirty="0"/>
          </a:p>
        </p:txBody>
      </p:sp>
      <p:sp>
        <p:nvSpPr>
          <p:cNvPr id="15" name="İçerik Yer Tutucusu 2"/>
          <p:cNvSpPr txBox="1">
            <a:spLocks/>
          </p:cNvSpPr>
          <p:nvPr/>
        </p:nvSpPr>
        <p:spPr>
          <a:xfrm>
            <a:off x="3384656" y="1798781"/>
            <a:ext cx="1575118" cy="28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smtClean="0"/>
              <a:t>           </a:t>
            </a:r>
            <a:r>
              <a:rPr lang="tr-TR" sz="1400" dirty="0" err="1" smtClean="0"/>
              <a:t>March</a:t>
            </a:r>
            <a:endParaRPr lang="tr-TR" sz="1400" dirty="0"/>
          </a:p>
        </p:txBody>
      </p:sp>
      <p:sp>
        <p:nvSpPr>
          <p:cNvPr id="16" name="İçerik Yer Tutucusu 2"/>
          <p:cNvSpPr txBox="1">
            <a:spLocks/>
          </p:cNvSpPr>
          <p:nvPr/>
        </p:nvSpPr>
        <p:spPr>
          <a:xfrm>
            <a:off x="4228570" y="1812112"/>
            <a:ext cx="1575118" cy="28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smtClean="0"/>
              <a:t>           April</a:t>
            </a:r>
            <a:endParaRPr lang="tr-TR" sz="1400" dirty="0"/>
          </a:p>
        </p:txBody>
      </p:sp>
      <p:sp>
        <p:nvSpPr>
          <p:cNvPr id="17" name="İçerik Yer Tutucusu 2"/>
          <p:cNvSpPr txBox="1">
            <a:spLocks/>
          </p:cNvSpPr>
          <p:nvPr/>
        </p:nvSpPr>
        <p:spPr>
          <a:xfrm>
            <a:off x="5005728" y="1812112"/>
            <a:ext cx="1575118" cy="28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smtClean="0"/>
              <a:t>           May</a:t>
            </a:r>
            <a:endParaRPr lang="tr-TR" sz="1400" dirty="0"/>
          </a:p>
        </p:txBody>
      </p:sp>
      <p:sp>
        <p:nvSpPr>
          <p:cNvPr id="18" name="İçerik Yer Tutucusu 2"/>
          <p:cNvSpPr txBox="1">
            <a:spLocks/>
          </p:cNvSpPr>
          <p:nvPr/>
        </p:nvSpPr>
        <p:spPr>
          <a:xfrm>
            <a:off x="5814864" y="1798780"/>
            <a:ext cx="1575118" cy="28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smtClean="0"/>
              <a:t>           </a:t>
            </a:r>
            <a:r>
              <a:rPr lang="tr-TR" sz="1400" dirty="0" err="1" smtClean="0"/>
              <a:t>June</a:t>
            </a:r>
            <a:endParaRPr lang="tr-TR" sz="1400" dirty="0"/>
          </a:p>
        </p:txBody>
      </p:sp>
      <p:sp>
        <p:nvSpPr>
          <p:cNvPr id="19" name="İçerik Yer Tutucusu 2"/>
          <p:cNvSpPr txBox="1">
            <a:spLocks/>
          </p:cNvSpPr>
          <p:nvPr/>
        </p:nvSpPr>
        <p:spPr>
          <a:xfrm>
            <a:off x="6613599" y="1790630"/>
            <a:ext cx="1575118" cy="28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smtClean="0"/>
              <a:t>           </a:t>
            </a:r>
            <a:r>
              <a:rPr lang="tr-TR" sz="1400" dirty="0" err="1" smtClean="0"/>
              <a:t>July</a:t>
            </a:r>
            <a:endParaRPr lang="tr-TR" sz="1400" dirty="0"/>
          </a:p>
        </p:txBody>
      </p:sp>
      <p:sp>
        <p:nvSpPr>
          <p:cNvPr id="20" name="İçerik Yer Tutucusu 2"/>
          <p:cNvSpPr txBox="1">
            <a:spLocks/>
          </p:cNvSpPr>
          <p:nvPr/>
        </p:nvSpPr>
        <p:spPr>
          <a:xfrm>
            <a:off x="7771843" y="1812112"/>
            <a:ext cx="1575118" cy="28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err="1" smtClean="0"/>
              <a:t>August</a:t>
            </a:r>
            <a:endParaRPr lang="tr-TR" sz="1400" dirty="0"/>
          </a:p>
        </p:txBody>
      </p:sp>
      <p:sp>
        <p:nvSpPr>
          <p:cNvPr id="21" name="İçerik Yer Tutucusu 2"/>
          <p:cNvSpPr txBox="1">
            <a:spLocks/>
          </p:cNvSpPr>
          <p:nvPr/>
        </p:nvSpPr>
        <p:spPr>
          <a:xfrm>
            <a:off x="8517212" y="1807787"/>
            <a:ext cx="1575118" cy="28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err="1" smtClean="0"/>
              <a:t>Septem</a:t>
            </a:r>
            <a:r>
              <a:rPr lang="tr-TR" sz="1400" dirty="0" smtClean="0"/>
              <a:t>.</a:t>
            </a:r>
            <a:endParaRPr lang="tr-TR" sz="1400" dirty="0"/>
          </a:p>
        </p:txBody>
      </p:sp>
      <p:sp>
        <p:nvSpPr>
          <p:cNvPr id="22" name="İçerik Yer Tutucusu 2"/>
          <p:cNvSpPr txBox="1">
            <a:spLocks/>
          </p:cNvSpPr>
          <p:nvPr/>
        </p:nvSpPr>
        <p:spPr>
          <a:xfrm>
            <a:off x="9305509" y="1805338"/>
            <a:ext cx="1575118" cy="28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err="1" smtClean="0"/>
              <a:t>October</a:t>
            </a:r>
            <a:endParaRPr lang="tr-TR" sz="1400" dirty="0"/>
          </a:p>
        </p:txBody>
      </p:sp>
      <p:sp>
        <p:nvSpPr>
          <p:cNvPr id="23" name="İçerik Yer Tutucusu 2"/>
          <p:cNvSpPr txBox="1">
            <a:spLocks/>
          </p:cNvSpPr>
          <p:nvPr/>
        </p:nvSpPr>
        <p:spPr>
          <a:xfrm>
            <a:off x="10050140" y="1817955"/>
            <a:ext cx="1575118" cy="28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err="1" smtClean="0"/>
              <a:t>Novem</a:t>
            </a:r>
            <a:r>
              <a:rPr lang="tr-TR" sz="1400" dirty="0" smtClean="0"/>
              <a:t>.</a:t>
            </a:r>
            <a:endParaRPr lang="tr-TR" sz="1400" dirty="0"/>
          </a:p>
        </p:txBody>
      </p:sp>
      <p:sp>
        <p:nvSpPr>
          <p:cNvPr id="24" name="İçerik Yer Tutucusu 2"/>
          <p:cNvSpPr txBox="1">
            <a:spLocks/>
          </p:cNvSpPr>
          <p:nvPr/>
        </p:nvSpPr>
        <p:spPr>
          <a:xfrm>
            <a:off x="10804902" y="1812112"/>
            <a:ext cx="1575118" cy="288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err="1" smtClean="0"/>
              <a:t>December</a:t>
            </a:r>
            <a:endParaRPr lang="tr-TR" sz="1400" dirty="0"/>
          </a:p>
        </p:txBody>
      </p:sp>
      <p:sp>
        <p:nvSpPr>
          <p:cNvPr id="25" name="Altbilgi Yer Tutucusu 24"/>
          <p:cNvSpPr>
            <a:spLocks noGrp="1"/>
          </p:cNvSpPr>
          <p:nvPr>
            <p:ph type="ftr" sz="quarter" idx="11"/>
          </p:nvPr>
        </p:nvSpPr>
        <p:spPr>
          <a:xfrm>
            <a:off x="4038759" y="6217804"/>
            <a:ext cx="4114800" cy="365125"/>
          </a:xfrm>
        </p:spPr>
        <p:txBody>
          <a:bodyPr/>
          <a:lstStyle/>
          <a:p>
            <a:r>
              <a:rPr lang="tr-TR" sz="1600" smtClean="0">
                <a:solidFill>
                  <a:schemeClr val="tx1"/>
                </a:solidFill>
              </a:rPr>
              <a:t>info@bdkgrup.com.tr                                                                       bdkgrup.com.tr</a:t>
            </a:r>
            <a:endParaRPr lang="tr-TR" sz="1600" dirty="0">
              <a:solidFill>
                <a:schemeClr val="tx1"/>
              </a:solidFill>
            </a:endParaRPr>
          </a:p>
        </p:txBody>
      </p:sp>
    </p:spTree>
    <p:extLst>
      <p:ext uri="{BB962C8B-B14F-4D97-AF65-F5344CB8AC3E}">
        <p14:creationId xmlns:p14="http://schemas.microsoft.com/office/powerpoint/2010/main" val="15724592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1137424"/>
            <a:ext cx="11152910" cy="553100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ts val="1368"/>
              </a:lnSpc>
              <a:spcBef>
                <a:spcPts val="1050"/>
              </a:spcBef>
              <a:buNone/>
            </a:pPr>
            <a:endParaRPr lang="tr-TR" sz="3400" dirty="0" smtClean="0"/>
          </a:p>
          <a:p>
            <a:pPr indent="0" algn="just">
              <a:lnSpc>
                <a:spcPts val="1368"/>
              </a:lnSpc>
              <a:spcBef>
                <a:spcPts val="1050"/>
              </a:spcBef>
              <a:buNone/>
            </a:pPr>
            <a:endParaRPr lang="tr-TR" sz="3400" dirty="0" smtClean="0"/>
          </a:p>
          <a:p>
            <a:pPr indent="0" algn="just">
              <a:lnSpc>
                <a:spcPts val="1368"/>
              </a:lnSpc>
              <a:spcBef>
                <a:spcPts val="600"/>
              </a:spcBef>
              <a:spcAft>
                <a:spcPts val="600"/>
              </a:spcAft>
              <a:buNone/>
            </a:pPr>
            <a:r>
              <a:rPr lang="tr-TR" sz="9600" dirty="0" smtClean="0"/>
              <a:t>	</a:t>
            </a:r>
            <a:r>
              <a:rPr lang="tr-TR" sz="9600" u="sng" dirty="0" smtClean="0"/>
              <a:t>PROJECT DETAILS</a:t>
            </a:r>
            <a:endParaRPr lang="tr-TR" sz="9600" dirty="0" smtClean="0">
              <a:solidFill>
                <a:srgbClr val="333333"/>
              </a:solidFill>
            </a:endParaRPr>
          </a:p>
          <a:p>
            <a:pPr indent="0" algn="just">
              <a:spcBef>
                <a:spcPts val="600"/>
              </a:spcBef>
              <a:spcAft>
                <a:spcPts val="600"/>
              </a:spcAft>
              <a:buNone/>
            </a:pPr>
            <a:r>
              <a:rPr lang="tr-TR" sz="8800" dirty="0" smtClean="0"/>
              <a:t>	</a:t>
            </a:r>
            <a:r>
              <a:rPr lang="en-US" sz="8800" dirty="0" smtClean="0"/>
              <a:t>This project has been specially designed for international investors and has been financed.</a:t>
            </a:r>
            <a:r>
              <a:rPr lang="tr-TR" sz="8800" dirty="0" smtClean="0"/>
              <a:t> </a:t>
            </a:r>
            <a:r>
              <a:rPr lang="en-US" sz="8800" dirty="0" smtClean="0"/>
              <a:t>It is presented in the annex of the main contract .</a:t>
            </a:r>
            <a:r>
              <a:rPr lang="tr-TR" sz="8800" dirty="0" smtClean="0"/>
              <a:t> </a:t>
            </a:r>
            <a:r>
              <a:rPr lang="en-US" sz="8800" dirty="0" smtClean="0"/>
              <a:t>It has been specially designed for all investors and has been implemented and designed as </a:t>
            </a:r>
            <a:r>
              <a:rPr lang="tr-TR" sz="8800" dirty="0" smtClean="0"/>
              <a:t>10</a:t>
            </a:r>
            <a:r>
              <a:rPr lang="en-US" sz="8800" dirty="0" smtClean="0"/>
              <a:t> types of structures .</a:t>
            </a:r>
          </a:p>
          <a:p>
            <a:pPr indent="0" algn="just">
              <a:spcBef>
                <a:spcPts val="600"/>
              </a:spcBef>
              <a:spcAft>
                <a:spcPts val="600"/>
              </a:spcAft>
              <a:buNone/>
            </a:pPr>
            <a:r>
              <a:rPr lang="tr-TR" sz="8800" dirty="0" smtClean="0"/>
              <a:t>	</a:t>
            </a:r>
            <a:r>
              <a:rPr lang="en-US" sz="8800" dirty="0" smtClean="0"/>
              <a:t>All </a:t>
            </a:r>
            <a:r>
              <a:rPr lang="en-US" sz="8800" dirty="0"/>
              <a:t>titles and areas in the main contract, which are compatible with European credit, are stated in the visual design project annex in written form</a:t>
            </a:r>
            <a:r>
              <a:rPr lang="en-US" sz="8800" dirty="0" smtClean="0"/>
              <a:t>.</a:t>
            </a:r>
            <a:endParaRPr lang="tr-TR" sz="8800" dirty="0" smtClean="0"/>
          </a:p>
          <a:p>
            <a:pPr indent="0" algn="just">
              <a:spcBef>
                <a:spcPts val="600"/>
              </a:spcBef>
              <a:spcAft>
                <a:spcPts val="600"/>
              </a:spcAft>
              <a:buNone/>
            </a:pPr>
            <a:r>
              <a:rPr lang="tr-TR" sz="8800" dirty="0" smtClean="0"/>
              <a:t>	</a:t>
            </a:r>
            <a:r>
              <a:rPr lang="en-US" sz="8800" dirty="0" smtClean="0"/>
              <a:t>It </a:t>
            </a:r>
            <a:r>
              <a:rPr lang="en-US" sz="8800" dirty="0"/>
              <a:t>has been presented to all authorized units and financial units </a:t>
            </a:r>
            <a:r>
              <a:rPr lang="en-US" sz="8800" dirty="0" smtClean="0"/>
              <a:t>.</a:t>
            </a:r>
            <a:endParaRPr lang="tr-TR" sz="8800" dirty="0" smtClean="0"/>
          </a:p>
          <a:p>
            <a:pPr indent="0" algn="just">
              <a:lnSpc>
                <a:spcPct val="100000"/>
              </a:lnSpc>
              <a:spcBef>
                <a:spcPts val="600"/>
              </a:spcBef>
              <a:spcAft>
                <a:spcPts val="600"/>
              </a:spcAft>
              <a:buNone/>
            </a:pPr>
            <a:r>
              <a:rPr lang="tr-TR" sz="8800" dirty="0" smtClean="0"/>
              <a:t>	</a:t>
            </a:r>
            <a:r>
              <a:rPr lang="en-US" sz="8800" dirty="0" smtClean="0"/>
              <a:t>Our </a:t>
            </a:r>
            <a:r>
              <a:rPr lang="en-US" sz="8800" dirty="0"/>
              <a:t>Life Village is located on </a:t>
            </a:r>
            <a:r>
              <a:rPr lang="en-US" sz="8800" dirty="0" err="1"/>
              <a:t>Sameteli</a:t>
            </a:r>
            <a:r>
              <a:rPr lang="en-US" sz="8800" dirty="0"/>
              <a:t> pond dam and its surroundings; </a:t>
            </a:r>
            <a:r>
              <a:rPr lang="tr-TR" sz="8800" dirty="0"/>
              <a:t>C</a:t>
            </a:r>
            <a:r>
              <a:rPr lang="en-US" sz="8800" dirty="0" err="1"/>
              <a:t>anakkale</a:t>
            </a:r>
            <a:r>
              <a:rPr lang="en-US" sz="8800" dirty="0"/>
              <a:t>, </a:t>
            </a:r>
            <a:r>
              <a:rPr lang="tr-TR" sz="8800" dirty="0"/>
              <a:t>C</a:t>
            </a:r>
            <a:r>
              <a:rPr lang="en-US" sz="8800" dirty="0" err="1"/>
              <a:t>an,Biga</a:t>
            </a:r>
            <a:r>
              <a:rPr lang="en-US" sz="8800" dirty="0"/>
              <a:t>, </a:t>
            </a:r>
            <a:r>
              <a:rPr lang="en-US" sz="8800" dirty="0" err="1"/>
              <a:t>Edremit</a:t>
            </a:r>
            <a:r>
              <a:rPr lang="en-US" sz="8800" dirty="0"/>
              <a:t>, </a:t>
            </a:r>
            <a:r>
              <a:rPr lang="en-US" sz="8800" dirty="0" err="1"/>
              <a:t>Bandirma</a:t>
            </a:r>
            <a:r>
              <a:rPr lang="en-US" sz="8800" dirty="0"/>
              <a:t>, </a:t>
            </a:r>
            <a:r>
              <a:rPr lang="en-US" sz="8800" dirty="0" err="1"/>
              <a:t>Yenice</a:t>
            </a:r>
            <a:r>
              <a:rPr lang="en-US" sz="8800" dirty="0"/>
              <a:t>, </a:t>
            </a:r>
            <a:r>
              <a:rPr lang="en-US" sz="8800" dirty="0" err="1"/>
              <a:t>Balikesir</a:t>
            </a:r>
            <a:r>
              <a:rPr lang="en-US" sz="8800" dirty="0"/>
              <a:t>, </a:t>
            </a:r>
            <a:r>
              <a:rPr lang="tr-TR" sz="8800" dirty="0"/>
              <a:t>I</a:t>
            </a:r>
            <a:r>
              <a:rPr lang="en-US" sz="8800" dirty="0" err="1"/>
              <a:t>zmir</a:t>
            </a:r>
            <a:r>
              <a:rPr lang="en-US" sz="8800" dirty="0"/>
              <a:t> highways. Its proximity to major cities, natural areas, domestic tourist hospitality and other important assets highlight the tourism potential of this area. </a:t>
            </a:r>
            <a:r>
              <a:rPr lang="en-US" sz="8800" dirty="0" smtClean="0"/>
              <a:t>Designing the region with the concept of “</a:t>
            </a:r>
            <a:r>
              <a:rPr lang="en-US" sz="8800" dirty="0" err="1" smtClean="0"/>
              <a:t>EcoVillage</a:t>
            </a:r>
            <a:r>
              <a:rPr lang="en-US" sz="8800" dirty="0" smtClean="0"/>
              <a:t> concept line with the potentials of the region such as agriculture and animal husbandry; will ensure the physical and social recovery of the area with a sustainable and minimal intervention to nature.</a:t>
            </a:r>
            <a:endParaRPr lang="tr-TR" sz="8800" dirty="0" smtClean="0"/>
          </a:p>
          <a:p>
            <a:pPr indent="0" algn="just">
              <a:lnSpc>
                <a:spcPct val="100000"/>
              </a:lnSpc>
              <a:spcBef>
                <a:spcPts val="600"/>
              </a:spcBef>
              <a:spcAft>
                <a:spcPts val="600"/>
              </a:spcAft>
              <a:buNone/>
            </a:pPr>
            <a:r>
              <a:rPr lang="tr-TR" sz="8800" dirty="0" smtClean="0"/>
              <a:t>	</a:t>
            </a:r>
          </a:p>
          <a:p>
            <a:pPr indent="0" algn="just">
              <a:spcBef>
                <a:spcPts val="600"/>
              </a:spcBef>
              <a:spcAft>
                <a:spcPts val="600"/>
              </a:spcAft>
              <a:buNone/>
            </a:pPr>
            <a:endParaRPr lang="tr-TR" sz="3500" dirty="0" smtClean="0">
              <a:solidFill>
                <a:srgbClr val="333333"/>
              </a:solidFill>
            </a:endParaRPr>
          </a:p>
          <a:p>
            <a:pPr indent="0" algn="just">
              <a:spcBef>
                <a:spcPts val="600"/>
              </a:spcBef>
              <a:spcAft>
                <a:spcPts val="600"/>
              </a:spcAft>
              <a:buNone/>
            </a:pPr>
            <a:endParaRPr lang="en-US" sz="2400" dirty="0">
              <a:solidFill>
                <a:srgbClr val="333333"/>
              </a:solidFill>
            </a:endParaRPr>
          </a:p>
          <a:p>
            <a:pPr indent="0" algn="just">
              <a:spcBef>
                <a:spcPts val="600"/>
              </a:spcBef>
              <a:spcAft>
                <a:spcPts val="600"/>
              </a:spcAft>
              <a:buNone/>
            </a:pPr>
            <a:endParaRPr lang="en-US" sz="3200" dirty="0">
              <a:solidFill>
                <a:srgbClr val="333333"/>
              </a:solidFill>
            </a:endParaRPr>
          </a:p>
          <a:p>
            <a:pPr indent="0" algn="just">
              <a:lnSpc>
                <a:spcPts val="2500"/>
              </a:lnSpc>
              <a:spcBef>
                <a:spcPts val="1050"/>
              </a:spcBef>
              <a:buNone/>
            </a:pPr>
            <a:endParaRPr lang="en-US" sz="2000" dirty="0"/>
          </a:p>
          <a:p>
            <a:pPr indent="0" algn="just">
              <a:spcAft>
                <a:spcPts val="840"/>
              </a:spcAft>
              <a:buFont typeface="Arial" panose="020B0604020202020204" pitchFamily="34" charset="0"/>
              <a:buNone/>
            </a:pPr>
            <a:r>
              <a:rPr lang="en-US" sz="2000" dirty="0" smtClean="0">
                <a:solidFill>
                  <a:srgbClr val="333333"/>
                </a:solidFill>
              </a:rPr>
              <a:t>.</a:t>
            </a:r>
          </a:p>
          <a:p>
            <a:pPr marL="685800" indent="-457200" algn="just">
              <a:lnSpc>
                <a:spcPts val="1608"/>
              </a:lnSpc>
              <a:spcAft>
                <a:spcPts val="420"/>
              </a:spcAft>
              <a:buFont typeface="Arial" panose="020B0604020202020204" pitchFamily="34" charset="0"/>
              <a:buAutoNum type="arabicPeriod" startAt="6"/>
            </a:pPr>
            <a:endParaRPr lang="en-US" sz="2000" dirty="0" smtClean="0">
              <a:solidFill>
                <a:srgbClr val="333333"/>
              </a:solidFill>
            </a:endParaRPr>
          </a:p>
          <a:p>
            <a:pPr marL="685800" indent="-457200" algn="just">
              <a:lnSpc>
                <a:spcPts val="1608"/>
              </a:lnSpc>
              <a:spcAft>
                <a:spcPts val="420"/>
              </a:spcAft>
              <a:buFont typeface="Arial" panose="020B0604020202020204" pitchFamily="34" charset="0"/>
              <a:buAutoNum type="arabicPeriod" startAt="5"/>
            </a:pPr>
            <a:endParaRPr lang="en-US" sz="2000" b="1" dirty="0" smtClean="0">
              <a:solidFill>
                <a:srgbClr val="333333"/>
              </a:solidFill>
            </a:endParaRPr>
          </a:p>
          <a:p>
            <a:pPr indent="0">
              <a:spcAft>
                <a:spcPts val="630"/>
              </a:spcAft>
              <a:buFont typeface="Arial" panose="020B0604020202020204" pitchFamily="34" charset="0"/>
              <a:buNone/>
            </a:pPr>
            <a:endParaRPr lang="en-US" sz="2400" dirty="0" smtClean="0"/>
          </a:p>
          <a:p>
            <a:pPr indent="0">
              <a:spcBef>
                <a:spcPts val="1470"/>
              </a:spcBef>
              <a:spcAft>
                <a:spcPts val="1890"/>
              </a:spcAft>
              <a:buFont typeface="Arial" panose="020B0604020202020204" pitchFamily="34" charset="0"/>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55" y="150143"/>
            <a:ext cx="10820400" cy="1098118"/>
          </a:xfrm>
          <a:prstGeom prst="rect">
            <a:avLst/>
          </a:prstGeom>
        </p:spPr>
      </p:pic>
      <p:sp>
        <p:nvSpPr>
          <p:cNvPr id="2" name="Altbilgi Yer Tutucusu 1"/>
          <p:cNvSpPr>
            <a:spLocks noGrp="1"/>
          </p:cNvSpPr>
          <p:nvPr>
            <p:ph type="ftr" sz="quarter" idx="11"/>
          </p:nvPr>
        </p:nvSpPr>
        <p:spPr>
          <a:xfrm>
            <a:off x="3962400" y="6160407"/>
            <a:ext cx="4114800" cy="365125"/>
          </a:xfrm>
        </p:spPr>
        <p:txBody>
          <a:bodyPr/>
          <a:lstStyle/>
          <a:p>
            <a:r>
              <a:rPr lang="tr-TR" sz="1400" dirty="0" smtClean="0">
                <a:solidFill>
                  <a:schemeClr val="tx1"/>
                </a:solidFill>
              </a:rPr>
              <a:t>info@bdkgrup.com.tr                                                                       bdkgrup.com.tr</a:t>
            </a:r>
            <a:endParaRPr lang="tr-TR" sz="1400" dirty="0">
              <a:solidFill>
                <a:schemeClr val="tx1"/>
              </a:solidFill>
            </a:endParaRPr>
          </a:p>
        </p:txBody>
      </p:sp>
    </p:spTree>
    <p:extLst>
      <p:ext uri="{BB962C8B-B14F-4D97-AF65-F5344CB8AC3E}">
        <p14:creationId xmlns:p14="http://schemas.microsoft.com/office/powerpoint/2010/main" val="17143634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309530" y="526474"/>
            <a:ext cx="11152910" cy="63315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spcBef>
                <a:spcPts val="600"/>
              </a:spcBef>
              <a:spcAft>
                <a:spcPts val="600"/>
              </a:spcAft>
              <a:buNone/>
            </a:pPr>
            <a:r>
              <a:rPr lang="tr-TR" sz="2400" dirty="0" smtClean="0"/>
              <a:t>	</a:t>
            </a:r>
            <a:r>
              <a:rPr lang="en-US" sz="2400" dirty="0" smtClean="0"/>
              <a:t>One </a:t>
            </a:r>
            <a:r>
              <a:rPr lang="en-US" sz="2400" dirty="0"/>
              <a:t>of the aims is to develop a design that will keep the area alive every season, beyond hosting seasonal tourists. In addition, it has been decided to make designs that will strengthen the project area economically, by adopting an understanding that combines both participant-oriented agriculture and accommodation by supporting agricultural activities with </a:t>
            </a:r>
            <a:r>
              <a:rPr lang="en-US" sz="2400" dirty="0" err="1"/>
              <a:t>agrotourism</a:t>
            </a:r>
            <a:r>
              <a:rPr lang="en-US" sz="2400" dirty="0"/>
              <a:t>. Except for rural agriculture and animal husbandry in the area, sports such as mountain walks are supported and it is aimed to make this area an "Ecological Sports Village"..</a:t>
            </a:r>
          </a:p>
          <a:p>
            <a:pPr indent="0" algn="just">
              <a:spcBef>
                <a:spcPts val="600"/>
              </a:spcBef>
              <a:spcAft>
                <a:spcPts val="600"/>
              </a:spcAft>
              <a:buNone/>
            </a:pPr>
            <a:r>
              <a:rPr lang="tr-TR" sz="2400" dirty="0" smtClean="0"/>
              <a:t>	</a:t>
            </a:r>
            <a:r>
              <a:rPr lang="en-US" sz="2400" dirty="0" smtClean="0"/>
              <a:t>The </a:t>
            </a:r>
            <a:r>
              <a:rPr lang="en-US" sz="2400" dirty="0"/>
              <a:t>project will develop and considered as the starting point of the design under the title of </a:t>
            </a:r>
            <a:r>
              <a:rPr lang="en-US" sz="2400" b="1" i="1" dirty="0"/>
              <a:t>“</a:t>
            </a:r>
            <a:r>
              <a:rPr lang="en-US" sz="2400" b="1" i="1" dirty="0" smtClean="0"/>
              <a:t>Anti-</a:t>
            </a:r>
            <a:r>
              <a:rPr lang="tr-TR" sz="2400" b="1" i="1" dirty="0" smtClean="0"/>
              <a:t>T</a:t>
            </a:r>
            <a:r>
              <a:rPr lang="en-US" sz="2400" b="1" i="1" dirty="0" err="1" smtClean="0"/>
              <a:t>oxic</a:t>
            </a:r>
            <a:r>
              <a:rPr lang="en-US" sz="2400" b="1" i="1" dirty="0" smtClean="0"/>
              <a:t> </a:t>
            </a:r>
            <a:r>
              <a:rPr lang="en-US" sz="2400" b="1" i="1" dirty="0"/>
              <a:t>Ecological </a:t>
            </a:r>
            <a:r>
              <a:rPr lang="en-US" sz="2400" b="1" i="1" dirty="0" err="1"/>
              <a:t>Bulendi</a:t>
            </a:r>
            <a:r>
              <a:rPr lang="en-US" sz="2400" b="1" i="1" dirty="0"/>
              <a:t> Healthy Sports Village”</a:t>
            </a:r>
            <a:r>
              <a:rPr lang="en-US" sz="2400" b="1" dirty="0"/>
              <a:t> </a:t>
            </a:r>
            <a:r>
              <a:rPr lang="en-US" sz="2400" dirty="0"/>
              <a:t>where self-sufficient place free from toxins , the users are purified from all their bad energy, participate in production, eat healthy, breathe clean, live in contact with nature, not against nature; sustainable, zero waste based in itself.</a:t>
            </a:r>
          </a:p>
          <a:p>
            <a:pPr indent="0" algn="just">
              <a:lnSpc>
                <a:spcPts val="2500"/>
              </a:lnSpc>
              <a:spcBef>
                <a:spcPts val="1050"/>
              </a:spcBef>
              <a:buNone/>
            </a:pPr>
            <a:endParaRPr lang="en-US" sz="2000" dirty="0"/>
          </a:p>
          <a:p>
            <a:pPr indent="0" algn="just">
              <a:spcAft>
                <a:spcPts val="840"/>
              </a:spcAft>
              <a:buFont typeface="Arial" panose="020B0604020202020204" pitchFamily="34" charset="0"/>
              <a:buNone/>
            </a:pPr>
            <a:r>
              <a:rPr lang="en-US" sz="2000" dirty="0" smtClean="0">
                <a:solidFill>
                  <a:srgbClr val="333333"/>
                </a:solidFill>
              </a:rPr>
              <a:t>.</a:t>
            </a:r>
          </a:p>
          <a:p>
            <a:pPr marL="685800" indent="-457200" algn="just">
              <a:lnSpc>
                <a:spcPts val="1608"/>
              </a:lnSpc>
              <a:spcAft>
                <a:spcPts val="420"/>
              </a:spcAft>
              <a:buFont typeface="Arial" panose="020B0604020202020204" pitchFamily="34" charset="0"/>
              <a:buAutoNum type="arabicPeriod" startAt="6"/>
            </a:pPr>
            <a:endParaRPr lang="en-US" sz="2000" dirty="0" smtClean="0">
              <a:solidFill>
                <a:srgbClr val="333333"/>
              </a:solidFill>
            </a:endParaRPr>
          </a:p>
          <a:p>
            <a:pPr marL="685800" indent="-457200" algn="just">
              <a:lnSpc>
                <a:spcPts val="1608"/>
              </a:lnSpc>
              <a:spcAft>
                <a:spcPts val="420"/>
              </a:spcAft>
              <a:buFont typeface="Arial" panose="020B0604020202020204" pitchFamily="34" charset="0"/>
              <a:buAutoNum type="arabicPeriod" startAt="5"/>
            </a:pPr>
            <a:endParaRPr lang="en-US" sz="2000" b="1" dirty="0" smtClean="0">
              <a:solidFill>
                <a:srgbClr val="333333"/>
              </a:solidFill>
            </a:endParaRPr>
          </a:p>
          <a:p>
            <a:pPr indent="0">
              <a:spcAft>
                <a:spcPts val="630"/>
              </a:spcAft>
              <a:buFont typeface="Arial" panose="020B0604020202020204" pitchFamily="34" charset="0"/>
              <a:buNone/>
            </a:pPr>
            <a:endParaRPr lang="en-US" sz="2400" dirty="0" smtClean="0"/>
          </a:p>
          <a:p>
            <a:pPr indent="0">
              <a:spcBef>
                <a:spcPts val="1470"/>
              </a:spcBef>
              <a:spcAft>
                <a:spcPts val="1890"/>
              </a:spcAft>
              <a:buFont typeface="Arial" panose="020B0604020202020204" pitchFamily="34" charset="0"/>
              <a:buNone/>
            </a:pPr>
            <a:endParaRPr lang="tr-TR" sz="2400" dirty="0"/>
          </a:p>
        </p:txBody>
      </p:sp>
      <p:sp>
        <p:nvSpPr>
          <p:cNvPr id="2" name="Altbilgi Yer Tutucusu 1"/>
          <p:cNvSpPr>
            <a:spLocks noGrp="1"/>
          </p:cNvSpPr>
          <p:nvPr>
            <p:ph type="ftr" sz="quarter" idx="11"/>
          </p:nvPr>
        </p:nvSpPr>
        <p:spPr>
          <a:xfrm>
            <a:off x="4038600" y="6203950"/>
            <a:ext cx="4114800" cy="365125"/>
          </a:xfrm>
        </p:spPr>
        <p:txBody>
          <a:bodyPr/>
          <a:lstStyle/>
          <a:p>
            <a:r>
              <a:rPr lang="tr-TR" sz="1600" smtClean="0">
                <a:solidFill>
                  <a:schemeClr val="tx1"/>
                </a:solidFill>
              </a:rPr>
              <a:t>info@bdkgrup.com.tr                                                                       bdkgrup.com.tr</a:t>
            </a:r>
            <a:endParaRPr lang="tr-TR" sz="1600" dirty="0">
              <a:solidFill>
                <a:schemeClr val="tx1"/>
              </a:solidFill>
            </a:endParaRPr>
          </a:p>
        </p:txBody>
      </p:sp>
    </p:spTree>
    <p:extLst>
      <p:ext uri="{BB962C8B-B14F-4D97-AF65-F5344CB8AC3E}">
        <p14:creationId xmlns:p14="http://schemas.microsoft.com/office/powerpoint/2010/main" val="133883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773" y="260868"/>
            <a:ext cx="8649855" cy="5935514"/>
          </a:xfrm>
          <a:prstGeom prst="rect">
            <a:avLst/>
          </a:prstGeom>
        </p:spPr>
      </p:pic>
      <p:sp>
        <p:nvSpPr>
          <p:cNvPr id="5" name="Unvan 1"/>
          <p:cNvSpPr txBox="1">
            <a:spLocks/>
          </p:cNvSpPr>
          <p:nvPr/>
        </p:nvSpPr>
        <p:spPr>
          <a:xfrm>
            <a:off x="4340760" y="6196382"/>
            <a:ext cx="4849422" cy="452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err="1" smtClean="0"/>
              <a:t>What</a:t>
            </a:r>
            <a:r>
              <a:rPr lang="tr-TR" sz="2000" b="1" dirty="0" smtClean="0"/>
              <a:t> </a:t>
            </a:r>
            <a:r>
              <a:rPr lang="tr-TR" sz="2000" b="1" dirty="0" err="1" smtClean="0"/>
              <a:t>we</a:t>
            </a:r>
            <a:r>
              <a:rPr lang="tr-TR" sz="2000" b="1" dirty="0" smtClean="0"/>
              <a:t> </a:t>
            </a:r>
            <a:r>
              <a:rPr lang="tr-TR" sz="2000" b="1" dirty="0" err="1" smtClean="0"/>
              <a:t>want</a:t>
            </a:r>
            <a:r>
              <a:rPr lang="tr-TR" sz="2000" b="1" dirty="0" smtClean="0"/>
              <a:t> in </a:t>
            </a:r>
            <a:r>
              <a:rPr lang="tr-TR" sz="2000" b="1" dirty="0" err="1" smtClean="0"/>
              <a:t>that</a:t>
            </a:r>
            <a:r>
              <a:rPr lang="tr-TR" sz="2000" b="1" dirty="0" smtClean="0"/>
              <a:t> </a:t>
            </a:r>
            <a:r>
              <a:rPr lang="tr-TR" sz="2000" b="1" dirty="0" err="1" smtClean="0"/>
              <a:t>project</a:t>
            </a:r>
            <a:endParaRPr lang="tr-TR" sz="2000" b="1" dirty="0"/>
          </a:p>
        </p:txBody>
      </p:sp>
    </p:spTree>
    <p:extLst>
      <p:ext uri="{BB962C8B-B14F-4D97-AF65-F5344CB8AC3E}">
        <p14:creationId xmlns:p14="http://schemas.microsoft.com/office/powerpoint/2010/main" val="39488035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223025"/>
            <a:ext cx="11152910" cy="5943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ts val="1368"/>
              </a:lnSpc>
              <a:spcBef>
                <a:spcPts val="1050"/>
              </a:spcBef>
              <a:buNone/>
            </a:pPr>
            <a:endParaRPr lang="tr-TR" sz="3400" dirty="0" smtClean="0"/>
          </a:p>
          <a:p>
            <a:pPr indent="0" algn="just">
              <a:spcBef>
                <a:spcPts val="600"/>
              </a:spcBef>
              <a:spcAft>
                <a:spcPts val="600"/>
              </a:spcAft>
              <a:buNone/>
            </a:pPr>
            <a:endParaRPr lang="en-US" sz="2400" dirty="0">
              <a:solidFill>
                <a:srgbClr val="333333"/>
              </a:solidFill>
            </a:endParaRPr>
          </a:p>
          <a:p>
            <a:pPr indent="0" algn="just">
              <a:spcBef>
                <a:spcPts val="600"/>
              </a:spcBef>
              <a:spcAft>
                <a:spcPts val="600"/>
              </a:spcAft>
              <a:buNone/>
            </a:pPr>
            <a:endParaRPr lang="en-US" sz="3200" dirty="0">
              <a:solidFill>
                <a:srgbClr val="333333"/>
              </a:solidFill>
            </a:endParaRPr>
          </a:p>
          <a:p>
            <a:pPr indent="0" algn="just">
              <a:lnSpc>
                <a:spcPts val="2500"/>
              </a:lnSpc>
              <a:spcBef>
                <a:spcPts val="1050"/>
              </a:spcBef>
              <a:buNone/>
            </a:pPr>
            <a:endParaRPr lang="en-US" sz="2000" dirty="0"/>
          </a:p>
          <a:p>
            <a:pPr indent="0" algn="just">
              <a:spcAft>
                <a:spcPts val="840"/>
              </a:spcAft>
              <a:buFont typeface="Arial" panose="020B0604020202020204" pitchFamily="34" charset="0"/>
              <a:buNone/>
            </a:pPr>
            <a:r>
              <a:rPr lang="en-US" sz="2000" dirty="0" smtClean="0">
                <a:solidFill>
                  <a:srgbClr val="333333"/>
                </a:solidFill>
              </a:rPr>
              <a:t>.</a:t>
            </a:r>
          </a:p>
          <a:p>
            <a:pPr marL="685800" indent="-457200" algn="just">
              <a:lnSpc>
                <a:spcPts val="1608"/>
              </a:lnSpc>
              <a:spcAft>
                <a:spcPts val="420"/>
              </a:spcAft>
              <a:buFont typeface="Arial" panose="020B0604020202020204" pitchFamily="34" charset="0"/>
              <a:buAutoNum type="arabicPeriod" startAt="6"/>
            </a:pPr>
            <a:endParaRPr lang="en-US" sz="2000" dirty="0" smtClean="0">
              <a:solidFill>
                <a:srgbClr val="333333"/>
              </a:solidFill>
            </a:endParaRPr>
          </a:p>
          <a:p>
            <a:pPr marL="685800" indent="-457200" algn="just">
              <a:lnSpc>
                <a:spcPts val="1608"/>
              </a:lnSpc>
              <a:spcAft>
                <a:spcPts val="420"/>
              </a:spcAft>
              <a:buFont typeface="Arial" panose="020B0604020202020204" pitchFamily="34" charset="0"/>
              <a:buAutoNum type="arabicPeriod" startAt="5"/>
            </a:pPr>
            <a:endParaRPr lang="en-US" sz="2000" b="1" dirty="0" smtClean="0">
              <a:solidFill>
                <a:srgbClr val="333333"/>
              </a:solidFill>
            </a:endParaRPr>
          </a:p>
          <a:p>
            <a:pPr indent="0">
              <a:spcAft>
                <a:spcPts val="630"/>
              </a:spcAft>
              <a:buFont typeface="Arial" panose="020B0604020202020204" pitchFamily="34" charset="0"/>
              <a:buNone/>
            </a:pPr>
            <a:endParaRPr lang="en-US" sz="2400" dirty="0" smtClean="0"/>
          </a:p>
          <a:p>
            <a:pPr indent="0">
              <a:spcBef>
                <a:spcPts val="1470"/>
              </a:spcBef>
              <a:spcAft>
                <a:spcPts val="1890"/>
              </a:spcAft>
              <a:buFont typeface="Arial" panose="020B0604020202020204" pitchFamily="34" charset="0"/>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5" y="223025"/>
            <a:ext cx="5756733" cy="2878367"/>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45" y="3334654"/>
            <a:ext cx="5791200" cy="3420308"/>
          </a:xfrm>
          <a:prstGeom prst="rect">
            <a:avLst/>
          </a:prstGeom>
        </p:spPr>
      </p:pic>
      <p:sp>
        <p:nvSpPr>
          <p:cNvPr id="7" name="İçerik Yer Tutucusu 2"/>
          <p:cNvSpPr>
            <a:spLocks noGrp="1"/>
          </p:cNvSpPr>
          <p:nvPr>
            <p:ph idx="1"/>
          </p:nvPr>
        </p:nvSpPr>
        <p:spPr>
          <a:xfrm>
            <a:off x="6345044" y="221672"/>
            <a:ext cx="5251210" cy="6533289"/>
          </a:xfrm>
        </p:spPr>
        <p:txBody>
          <a:bodyPr>
            <a:normAutofit fontScale="85000" lnSpcReduction="20000"/>
          </a:bodyPr>
          <a:lstStyle/>
          <a:p>
            <a:pPr indent="0" algn="just">
              <a:lnSpc>
                <a:spcPct val="100000"/>
              </a:lnSpc>
              <a:spcBef>
                <a:spcPts val="600"/>
              </a:spcBef>
              <a:spcAft>
                <a:spcPts val="600"/>
              </a:spcAft>
              <a:buNone/>
            </a:pPr>
            <a:r>
              <a:rPr lang="tr-TR" sz="2600" dirty="0" smtClean="0"/>
              <a:t>	</a:t>
            </a:r>
            <a:r>
              <a:rPr lang="en-US" sz="2600" dirty="0" err="1" smtClean="0"/>
              <a:t>Bulendi</a:t>
            </a:r>
            <a:r>
              <a:rPr lang="en-US" sz="2600" dirty="0" smtClean="0"/>
              <a:t> </a:t>
            </a:r>
            <a:r>
              <a:rPr lang="tr-TR" sz="2600" dirty="0" smtClean="0"/>
              <a:t>L</a:t>
            </a:r>
            <a:r>
              <a:rPr lang="en-US" sz="2600" dirty="0" err="1" smtClean="0"/>
              <a:t>ife</a:t>
            </a:r>
            <a:r>
              <a:rPr lang="en-US" sz="2600" dirty="0" smtClean="0"/>
              <a:t> </a:t>
            </a:r>
            <a:r>
              <a:rPr lang="tr-TR" sz="2600" dirty="0" smtClean="0"/>
              <a:t>V</a:t>
            </a:r>
            <a:r>
              <a:rPr lang="en-US" sz="2600" dirty="0" err="1" smtClean="0"/>
              <a:t>illage</a:t>
            </a:r>
            <a:r>
              <a:rPr lang="en-US" sz="2600" dirty="0" smtClean="0"/>
              <a:t> </a:t>
            </a:r>
            <a:r>
              <a:rPr lang="en-US" sz="2600" dirty="0"/>
              <a:t>offers special support to our football, and by allocating 20 </a:t>
            </a:r>
            <a:r>
              <a:rPr lang="en-US" sz="2600" dirty="0" err="1"/>
              <a:t>decares</a:t>
            </a:r>
            <a:r>
              <a:rPr lang="en-US" sz="2600" dirty="0"/>
              <a:t> of space in accordance with the protocol signed with the club presidents of 4 big companies, the anti-toxic ecological environment special to the football federation will contribute to sports and to contribute to science and artistic production, with a sense of social responsibility, with advanced research and problem-solving skills. </a:t>
            </a:r>
            <a:endParaRPr lang="tr-TR" sz="2600" dirty="0" smtClean="0"/>
          </a:p>
          <a:p>
            <a:pPr indent="0" algn="just">
              <a:lnSpc>
                <a:spcPct val="100000"/>
              </a:lnSpc>
              <a:spcBef>
                <a:spcPts val="600"/>
              </a:spcBef>
              <a:spcAft>
                <a:spcPts val="600"/>
              </a:spcAft>
              <a:buNone/>
            </a:pPr>
            <a:r>
              <a:rPr lang="tr-TR" sz="2600" dirty="0"/>
              <a:t>	</a:t>
            </a:r>
            <a:r>
              <a:rPr lang="en-US" sz="2600" dirty="0" smtClean="0"/>
              <a:t>Sports </a:t>
            </a:r>
            <a:r>
              <a:rPr lang="en-US" sz="2600" dirty="0"/>
              <a:t>are given importance in line with the mission of raising broad-minded individuals who are open to multi-disciplinary approaches. In addition to the necessity of sports for a healthy life, it is thought to be the most important complement to the physical and social development of our students in their busy </a:t>
            </a:r>
            <a:r>
              <a:rPr lang="en-US" sz="2600" dirty="0" smtClean="0"/>
              <a:t>academic</a:t>
            </a:r>
            <a:r>
              <a:rPr lang="tr-TR" sz="2600" dirty="0"/>
              <a:t> </a:t>
            </a:r>
            <a:r>
              <a:rPr lang="en-US" sz="2600" dirty="0" smtClean="0"/>
              <a:t>life.</a:t>
            </a:r>
            <a:r>
              <a:rPr lang="tr-TR" sz="2600" dirty="0" smtClean="0"/>
              <a:t> </a:t>
            </a:r>
            <a:r>
              <a:rPr lang="en-US" sz="2600" dirty="0" smtClean="0"/>
              <a:t>Basketball, volleyball</a:t>
            </a:r>
            <a:r>
              <a:rPr lang="en-US" sz="2600" dirty="0"/>
              <a:t>, handball, indoor football and table tennis can be played at </a:t>
            </a:r>
            <a:r>
              <a:rPr lang="en-US" sz="2600" dirty="0" err="1"/>
              <a:t>Bulendi</a:t>
            </a:r>
            <a:r>
              <a:rPr lang="en-US" sz="2600" dirty="0"/>
              <a:t> Life Village Sports Facilities.</a:t>
            </a:r>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spcBef>
                <a:spcPts val="1470"/>
              </a:spcBef>
              <a:spcAft>
                <a:spcPts val="1890"/>
              </a:spcAft>
              <a:buNone/>
            </a:pPr>
            <a:endParaRPr lang="tr-TR" sz="2000" dirty="0"/>
          </a:p>
          <a:p>
            <a:pPr indent="0">
              <a:spcBef>
                <a:spcPts val="1470"/>
              </a:spcBef>
              <a:spcAft>
                <a:spcPts val="1890"/>
              </a:spcAft>
              <a:buNone/>
            </a:pPr>
            <a:endParaRPr lang="tr-TR" sz="2000" dirty="0" smtClean="0"/>
          </a:p>
          <a:p>
            <a:pPr indent="0" algn="just">
              <a:lnSpc>
                <a:spcPts val="1824"/>
              </a:lnSpc>
              <a:spcBef>
                <a:spcPts val="2100"/>
              </a:spcBef>
              <a:buNone/>
            </a:pPr>
            <a:endParaRPr lang="tr-TR" sz="2000" dirty="0" smtClean="0"/>
          </a:p>
          <a:p>
            <a:pPr indent="0">
              <a:spcBef>
                <a:spcPts val="1470"/>
              </a:spcBef>
              <a:spcAft>
                <a:spcPts val="1890"/>
              </a:spcAft>
              <a:buNone/>
            </a:pPr>
            <a:endParaRPr lang="tr-TR" sz="2400" dirty="0"/>
          </a:p>
        </p:txBody>
      </p:sp>
    </p:spTree>
    <p:extLst>
      <p:ext uri="{BB962C8B-B14F-4D97-AF65-F5344CB8AC3E}">
        <p14:creationId xmlns:p14="http://schemas.microsoft.com/office/powerpoint/2010/main" val="27374924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234177"/>
            <a:ext cx="11152910" cy="5932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00000"/>
              </a:lnSpc>
              <a:spcBef>
                <a:spcPts val="600"/>
              </a:spcBef>
              <a:spcAft>
                <a:spcPts val="600"/>
              </a:spcAft>
              <a:buNone/>
            </a:pPr>
            <a:r>
              <a:rPr lang="tr-TR" sz="2200" dirty="0" smtClean="0">
                <a:latin typeface="Arial"/>
              </a:rPr>
              <a:t>	</a:t>
            </a:r>
            <a:r>
              <a:rPr lang="en-US" sz="2200" dirty="0" smtClean="0"/>
              <a:t>In </a:t>
            </a:r>
            <a:r>
              <a:rPr lang="en-US" sz="2200" dirty="0"/>
              <a:t>the Sports Facility, which has sports such as sports and mini fitness work areas, there is a semi-</a:t>
            </a:r>
            <a:r>
              <a:rPr lang="en-US" sz="2200" dirty="0" err="1"/>
              <a:t>olympic</a:t>
            </a:r>
            <a:r>
              <a:rPr lang="en-US" sz="2200" dirty="0"/>
              <a:t> indoor swimming pool and a mini fitness room.</a:t>
            </a:r>
          </a:p>
          <a:p>
            <a:pPr indent="0" algn="just">
              <a:lnSpc>
                <a:spcPct val="100000"/>
              </a:lnSpc>
              <a:spcBef>
                <a:spcPts val="600"/>
              </a:spcBef>
              <a:spcAft>
                <a:spcPts val="600"/>
              </a:spcAft>
              <a:buNone/>
            </a:pPr>
            <a:r>
              <a:rPr lang="tr-TR" sz="2200" dirty="0" smtClean="0"/>
              <a:t>	</a:t>
            </a:r>
            <a:r>
              <a:rPr lang="en-US" sz="2200" dirty="0" smtClean="0"/>
              <a:t>It </a:t>
            </a:r>
            <a:r>
              <a:rPr lang="en-US" sz="2200" dirty="0"/>
              <a:t>hosts our sports teams and the clubs of the competitions organized by the Turkish University Sports Federation to do their natural training.</a:t>
            </a:r>
          </a:p>
          <a:p>
            <a:pPr indent="0" algn="just">
              <a:spcBef>
                <a:spcPts val="600"/>
              </a:spcBef>
              <a:spcAft>
                <a:spcPts val="600"/>
              </a:spcAft>
              <a:buNone/>
            </a:pPr>
            <a:endParaRPr lang="en-US" sz="2400" dirty="0">
              <a:solidFill>
                <a:srgbClr val="333333"/>
              </a:solidFill>
            </a:endParaRPr>
          </a:p>
          <a:p>
            <a:pPr indent="0" algn="just">
              <a:lnSpc>
                <a:spcPts val="2500"/>
              </a:lnSpc>
              <a:spcBef>
                <a:spcPts val="1050"/>
              </a:spcBef>
              <a:buNone/>
            </a:pPr>
            <a:endParaRPr lang="en-US" sz="2000" dirty="0"/>
          </a:p>
          <a:p>
            <a:pPr indent="0" algn="just">
              <a:spcAft>
                <a:spcPts val="840"/>
              </a:spcAft>
              <a:buFont typeface="Arial" panose="020B0604020202020204" pitchFamily="34" charset="0"/>
              <a:buNone/>
            </a:pPr>
            <a:r>
              <a:rPr lang="en-US" sz="2000" dirty="0" smtClean="0">
                <a:solidFill>
                  <a:srgbClr val="333333"/>
                </a:solidFill>
              </a:rPr>
              <a:t>.</a:t>
            </a:r>
          </a:p>
          <a:p>
            <a:pPr marL="685800" indent="-457200" algn="just">
              <a:lnSpc>
                <a:spcPts val="1608"/>
              </a:lnSpc>
              <a:spcAft>
                <a:spcPts val="420"/>
              </a:spcAft>
              <a:buFont typeface="Arial" panose="020B0604020202020204" pitchFamily="34" charset="0"/>
              <a:buAutoNum type="arabicPeriod" startAt="6"/>
            </a:pPr>
            <a:endParaRPr lang="en-US" sz="2000" dirty="0" smtClean="0">
              <a:solidFill>
                <a:srgbClr val="333333"/>
              </a:solidFill>
            </a:endParaRPr>
          </a:p>
          <a:p>
            <a:pPr marL="685800" indent="-457200" algn="just">
              <a:lnSpc>
                <a:spcPts val="1608"/>
              </a:lnSpc>
              <a:spcAft>
                <a:spcPts val="420"/>
              </a:spcAft>
              <a:buFont typeface="Arial" panose="020B0604020202020204" pitchFamily="34" charset="0"/>
              <a:buAutoNum type="arabicPeriod" startAt="5"/>
            </a:pPr>
            <a:endParaRPr lang="en-US" sz="2000" b="1" dirty="0" smtClean="0">
              <a:solidFill>
                <a:srgbClr val="333333"/>
              </a:solidFill>
            </a:endParaRPr>
          </a:p>
          <a:p>
            <a:pPr indent="0">
              <a:spcAft>
                <a:spcPts val="630"/>
              </a:spcAft>
              <a:buFont typeface="Arial" panose="020B0604020202020204" pitchFamily="34" charset="0"/>
              <a:buNone/>
            </a:pPr>
            <a:endParaRPr lang="en-US" sz="2400" dirty="0" smtClean="0"/>
          </a:p>
          <a:p>
            <a:pPr indent="0">
              <a:spcBef>
                <a:spcPts val="1470"/>
              </a:spcBef>
              <a:spcAft>
                <a:spcPts val="1890"/>
              </a:spcAft>
              <a:buFont typeface="Arial" panose="020B0604020202020204" pitchFamily="34" charset="0"/>
              <a:buNone/>
            </a:pP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316" y="2096948"/>
            <a:ext cx="7662958" cy="4249012"/>
          </a:xfrm>
          <a:prstGeom prst="rect">
            <a:avLst/>
          </a:prstGeom>
        </p:spPr>
      </p:pic>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41014493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234177"/>
            <a:ext cx="11152910" cy="593244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00000"/>
              </a:lnSpc>
              <a:spcBef>
                <a:spcPts val="600"/>
              </a:spcBef>
              <a:spcAft>
                <a:spcPts val="600"/>
              </a:spcAft>
              <a:buNone/>
            </a:pPr>
            <a:r>
              <a:rPr lang="tr-TR" sz="2200" dirty="0" smtClean="0">
                <a:latin typeface="Arial"/>
              </a:rPr>
              <a:t>	</a:t>
            </a:r>
          </a:p>
          <a:p>
            <a:pPr indent="0" algn="just">
              <a:lnSpc>
                <a:spcPct val="100000"/>
              </a:lnSpc>
              <a:spcBef>
                <a:spcPts val="600"/>
              </a:spcBef>
              <a:spcAft>
                <a:spcPts val="600"/>
              </a:spcAft>
              <a:buNone/>
            </a:pPr>
            <a:r>
              <a:rPr lang="tr-TR" sz="2200" dirty="0" smtClean="0">
                <a:latin typeface="Arial"/>
              </a:rPr>
              <a:t>	</a:t>
            </a:r>
            <a:r>
              <a:rPr lang="tr-TR" sz="2400" b="1" u="sng" dirty="0" smtClean="0"/>
              <a:t>ANALYSIS AND DESIGN PROCESS</a:t>
            </a:r>
          </a:p>
          <a:p>
            <a:pPr indent="0" algn="just">
              <a:lnSpc>
                <a:spcPct val="100000"/>
              </a:lnSpc>
              <a:spcBef>
                <a:spcPts val="600"/>
              </a:spcBef>
              <a:spcAft>
                <a:spcPts val="600"/>
              </a:spcAft>
              <a:buNone/>
            </a:pPr>
            <a:r>
              <a:rPr lang="tr-TR" sz="2600" dirty="0" smtClean="0"/>
              <a:t>	Ç</a:t>
            </a:r>
            <a:r>
              <a:rPr lang="en-US" sz="2600" dirty="0" err="1" smtClean="0"/>
              <a:t>anakkale</a:t>
            </a:r>
            <a:r>
              <a:rPr lang="en-US" sz="2600" dirty="0" smtClean="0"/>
              <a:t> </a:t>
            </a:r>
            <a:r>
              <a:rPr lang="en-US" sz="2600" dirty="0"/>
              <a:t>and </a:t>
            </a:r>
            <a:r>
              <a:rPr lang="tr-TR" sz="2600" dirty="0" err="1"/>
              <a:t>Ç</a:t>
            </a:r>
            <a:r>
              <a:rPr lang="en-US" sz="2600" dirty="0" smtClean="0"/>
              <a:t>an</a:t>
            </a:r>
            <a:r>
              <a:rPr lang="en-US" sz="2600" dirty="0"/>
              <a:t>, where the seasonal population density change is high, takes most of its population from the surrounding cities on a daily basis or on the basis of Natural Spa. The main goal of the project is to create a sustainable rural tourism and life model that keeps the area active for 4 seasons by enriching the existing activities and adding related new activities without harming the nature of the area, and to design an antitoxic living space.</a:t>
            </a:r>
          </a:p>
          <a:p>
            <a:pPr indent="0" algn="just">
              <a:lnSpc>
                <a:spcPct val="100000"/>
              </a:lnSpc>
              <a:spcBef>
                <a:spcPts val="600"/>
              </a:spcBef>
              <a:spcAft>
                <a:spcPts val="600"/>
              </a:spcAft>
              <a:buNone/>
            </a:pPr>
            <a:r>
              <a:rPr lang="tr-TR" sz="2600" dirty="0" smtClean="0"/>
              <a:t>	</a:t>
            </a:r>
            <a:r>
              <a:rPr lang="en-US" sz="2600" dirty="0" smtClean="0"/>
              <a:t>Natural </a:t>
            </a:r>
            <a:r>
              <a:rPr lang="en-US" sz="2600" dirty="0"/>
              <a:t>data, </a:t>
            </a:r>
            <a:r>
              <a:rPr lang="en-US" sz="2600" dirty="0" err="1"/>
              <a:t>settleability</a:t>
            </a:r>
            <a:r>
              <a:rPr lang="en-US" sz="2600" dirty="0"/>
              <a:t> and SWOT analysis were performed (</a:t>
            </a:r>
            <a:r>
              <a:rPr lang="en-US" sz="2600" dirty="0" smtClean="0"/>
              <a:t>Figure). </a:t>
            </a:r>
            <a:r>
              <a:rPr lang="en-US" sz="2600" dirty="0"/>
              <a:t>According to these analyses, the current activities of the area; examined under the titles of recreation, education, trade, accommodation and agriculture.</a:t>
            </a:r>
          </a:p>
          <a:p>
            <a:pPr indent="0" algn="just">
              <a:lnSpc>
                <a:spcPct val="100000"/>
              </a:lnSpc>
              <a:spcBef>
                <a:spcPts val="600"/>
              </a:spcBef>
              <a:spcAft>
                <a:spcPts val="600"/>
              </a:spcAft>
              <a:buNone/>
            </a:pPr>
            <a:r>
              <a:rPr lang="tr-TR" sz="2600" dirty="0" smtClean="0"/>
              <a:t>	</a:t>
            </a:r>
            <a:r>
              <a:rPr lang="en-US" sz="2600" dirty="0" smtClean="0"/>
              <a:t>Strengths </a:t>
            </a:r>
            <a:r>
              <a:rPr lang="en-US" sz="2600" dirty="0"/>
              <a:t>of the field in line with SWOT analysis; It has been determined that it has natural resources and undisturbed natural environment, clean lands that can be used for organic agriculture, and being close to big cities.</a:t>
            </a:r>
          </a:p>
          <a:p>
            <a:pPr indent="0" algn="just">
              <a:lnSpc>
                <a:spcPct val="100000"/>
              </a:lnSpc>
              <a:spcBef>
                <a:spcPts val="600"/>
              </a:spcBef>
              <a:spcAft>
                <a:spcPts val="600"/>
              </a:spcAft>
              <a:buNone/>
            </a:pPr>
            <a:r>
              <a:rPr lang="tr-TR" sz="2600" dirty="0" smtClean="0"/>
              <a:t>	</a:t>
            </a:r>
            <a:r>
              <a:rPr lang="en-US" sz="2600" dirty="0" smtClean="0"/>
              <a:t>Weaknesses </a:t>
            </a:r>
            <a:r>
              <a:rPr lang="en-US" sz="2600" dirty="0"/>
              <a:t>are; The realization of tourism activities in a short period of time, unconscious and unplanned structuring put pressure on the natural character of the area in the eastern part.</a:t>
            </a:r>
            <a:endParaRPr lang="en-US" sz="2600" dirty="0" smtClean="0">
              <a:solidFill>
                <a:srgbClr val="333333"/>
              </a:solidFill>
            </a:endParaRPr>
          </a:p>
          <a:p>
            <a:pPr marL="685800" indent="-457200" algn="just">
              <a:lnSpc>
                <a:spcPts val="1608"/>
              </a:lnSpc>
              <a:spcAft>
                <a:spcPts val="420"/>
              </a:spcAft>
              <a:buFont typeface="Arial" panose="020B0604020202020204" pitchFamily="34" charset="0"/>
              <a:buAutoNum type="arabicPeriod" startAt="5"/>
            </a:pPr>
            <a:endParaRPr lang="en-US" sz="2000" b="1" dirty="0" smtClean="0">
              <a:solidFill>
                <a:srgbClr val="333333"/>
              </a:solidFill>
            </a:endParaRPr>
          </a:p>
          <a:p>
            <a:pPr indent="0">
              <a:spcAft>
                <a:spcPts val="630"/>
              </a:spcAft>
              <a:buFont typeface="Arial" panose="020B0604020202020204" pitchFamily="34" charset="0"/>
              <a:buNone/>
            </a:pPr>
            <a:endParaRPr lang="en-US" sz="2400" dirty="0" smtClean="0"/>
          </a:p>
          <a:p>
            <a:pPr indent="0">
              <a:spcBef>
                <a:spcPts val="1470"/>
              </a:spcBef>
              <a:spcAft>
                <a:spcPts val="1890"/>
              </a:spcAft>
              <a:buFont typeface="Arial" panose="020B0604020202020204" pitchFamily="34" charset="0"/>
              <a:buNone/>
            </a:pPr>
            <a:endParaRPr lang="tr-TR" sz="2400" dirty="0"/>
          </a:p>
        </p:txBody>
      </p:sp>
      <p:sp>
        <p:nvSpPr>
          <p:cNvPr id="2" name="Altbilgi Yer Tutucusu 1"/>
          <p:cNvSpPr>
            <a:spLocks noGrp="1"/>
          </p:cNvSpPr>
          <p:nvPr>
            <p:ph type="ftr" sz="quarter" idx="11"/>
          </p:nvPr>
        </p:nvSpPr>
        <p:spPr/>
        <p:txBody>
          <a:bodyPr/>
          <a:lstStyle/>
          <a:p>
            <a:r>
              <a:rPr lang="tr-TR" smtClean="0"/>
              <a:t>info@bdkgrup.com.tr                                                                       bdkgrup.com.tr</a:t>
            </a:r>
            <a:endParaRPr lang="tr-TR" dirty="0"/>
          </a:p>
        </p:txBody>
      </p:sp>
    </p:spTree>
    <p:extLst>
      <p:ext uri="{BB962C8B-B14F-4D97-AF65-F5344CB8AC3E}">
        <p14:creationId xmlns:p14="http://schemas.microsoft.com/office/powerpoint/2010/main" val="35449939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046" y="825517"/>
            <a:ext cx="2908316" cy="5070764"/>
          </a:xfr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039" y="825517"/>
            <a:ext cx="7676962" cy="5070764"/>
          </a:xfrm>
          <a:prstGeom prst="rect">
            <a:avLst/>
          </a:prstGeom>
        </p:spPr>
      </p:pic>
      <p:sp>
        <p:nvSpPr>
          <p:cNvPr id="4" name="Unvan 1"/>
          <p:cNvSpPr>
            <a:spLocks noGrp="1"/>
          </p:cNvSpPr>
          <p:nvPr>
            <p:ph type="title"/>
          </p:nvPr>
        </p:nvSpPr>
        <p:spPr>
          <a:xfrm>
            <a:off x="4398819" y="5884446"/>
            <a:ext cx="4544293" cy="452294"/>
          </a:xfrm>
        </p:spPr>
        <p:txBody>
          <a:bodyPr>
            <a:normAutofit/>
          </a:bodyPr>
          <a:lstStyle/>
          <a:p>
            <a:r>
              <a:rPr lang="tr-TR" sz="1600" b="1" dirty="0" err="1" smtClean="0"/>
              <a:t>The</a:t>
            </a:r>
            <a:r>
              <a:rPr lang="tr-TR" sz="1600" b="1" dirty="0" smtClean="0"/>
              <a:t> </a:t>
            </a:r>
            <a:r>
              <a:rPr lang="tr-TR" sz="1600" b="1" dirty="0" err="1" smtClean="0"/>
              <a:t>vievs</a:t>
            </a:r>
            <a:r>
              <a:rPr lang="tr-TR" sz="1600" b="1" dirty="0" smtClean="0"/>
              <a:t> </a:t>
            </a:r>
            <a:r>
              <a:rPr lang="tr-TR" sz="1600" b="1" dirty="0" err="1" smtClean="0"/>
              <a:t>from</a:t>
            </a:r>
            <a:r>
              <a:rPr lang="tr-TR" sz="1600" b="1" dirty="0" smtClean="0"/>
              <a:t> </a:t>
            </a:r>
            <a:r>
              <a:rPr lang="tr-TR" sz="1600" b="1" dirty="0" err="1" smtClean="0"/>
              <a:t>the</a:t>
            </a:r>
            <a:r>
              <a:rPr lang="tr-TR" sz="1600" b="1" dirty="0" smtClean="0"/>
              <a:t> </a:t>
            </a:r>
            <a:r>
              <a:rPr lang="tr-TR" sz="1600" b="1" dirty="0" err="1" smtClean="0"/>
              <a:t>historic</a:t>
            </a:r>
            <a:r>
              <a:rPr lang="tr-TR" sz="1600" b="1" dirty="0" smtClean="0"/>
              <a:t> </a:t>
            </a:r>
            <a:r>
              <a:rPr lang="tr-TR" sz="1600" b="1" dirty="0" err="1" smtClean="0"/>
              <a:t>city</a:t>
            </a:r>
            <a:r>
              <a:rPr lang="tr-TR" sz="1600" b="1" dirty="0" smtClean="0"/>
              <a:t> Çanakkale </a:t>
            </a:r>
            <a:endParaRPr lang="tr-TR" sz="1600" b="1" dirty="0"/>
          </a:p>
        </p:txBody>
      </p:sp>
      <p:sp>
        <p:nvSpPr>
          <p:cNvPr id="7" name="Unvan 1"/>
          <p:cNvSpPr txBox="1">
            <a:spLocks/>
          </p:cNvSpPr>
          <p:nvPr/>
        </p:nvSpPr>
        <p:spPr>
          <a:xfrm>
            <a:off x="5384222" y="158911"/>
            <a:ext cx="1423555" cy="452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u="sng" dirty="0" smtClean="0"/>
              <a:t>ÇANAKKALE</a:t>
            </a:r>
            <a:endParaRPr lang="tr-TR" sz="2000" b="1" u="sng"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23288182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610" y="310401"/>
            <a:ext cx="4447448" cy="283458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474" y="336390"/>
            <a:ext cx="4465064" cy="2808592"/>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610" y="3308203"/>
            <a:ext cx="4447448" cy="2814662"/>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2474" y="3308203"/>
            <a:ext cx="4465064" cy="2814662"/>
          </a:xfrm>
          <a:prstGeom prst="rect">
            <a:avLst/>
          </a:prstGeom>
        </p:spPr>
      </p:pic>
      <p:sp>
        <p:nvSpPr>
          <p:cNvPr id="6" name="Unvan 1"/>
          <p:cNvSpPr>
            <a:spLocks noGrp="1"/>
          </p:cNvSpPr>
          <p:nvPr>
            <p:ph type="title"/>
          </p:nvPr>
        </p:nvSpPr>
        <p:spPr>
          <a:xfrm>
            <a:off x="4312722" y="6268354"/>
            <a:ext cx="9608127" cy="452294"/>
          </a:xfrm>
        </p:spPr>
        <p:txBody>
          <a:bodyPr>
            <a:normAutofit/>
          </a:bodyPr>
          <a:lstStyle/>
          <a:p>
            <a:r>
              <a:rPr lang="tr-TR" sz="1600" b="1" dirty="0" err="1" smtClean="0">
                <a:latin typeface="+mn-lt"/>
              </a:rPr>
              <a:t>The</a:t>
            </a:r>
            <a:r>
              <a:rPr lang="tr-TR" sz="1600" b="1" dirty="0" smtClean="0">
                <a:latin typeface="+mn-lt"/>
              </a:rPr>
              <a:t> </a:t>
            </a:r>
            <a:r>
              <a:rPr lang="tr-TR" sz="1600" b="1" dirty="0" err="1" smtClean="0">
                <a:latin typeface="+mn-lt"/>
              </a:rPr>
              <a:t>vievs</a:t>
            </a:r>
            <a:r>
              <a:rPr lang="tr-TR" sz="1600" b="1" dirty="0" smtClean="0">
                <a:latin typeface="+mn-lt"/>
              </a:rPr>
              <a:t> </a:t>
            </a:r>
            <a:r>
              <a:rPr lang="tr-TR" sz="1600" b="1" dirty="0" err="1" smtClean="0">
                <a:latin typeface="+mn-lt"/>
              </a:rPr>
              <a:t>from</a:t>
            </a:r>
            <a:r>
              <a:rPr lang="tr-TR" sz="1600" b="1" dirty="0" smtClean="0">
                <a:latin typeface="+mn-lt"/>
              </a:rPr>
              <a:t> </a:t>
            </a:r>
            <a:r>
              <a:rPr lang="tr-TR" sz="1600" b="1" dirty="0" err="1" smtClean="0">
                <a:latin typeface="+mn-lt"/>
              </a:rPr>
              <a:t>the</a:t>
            </a:r>
            <a:r>
              <a:rPr lang="tr-TR" sz="1600" b="1" dirty="0" smtClean="0">
                <a:latin typeface="+mn-lt"/>
              </a:rPr>
              <a:t> </a:t>
            </a:r>
            <a:r>
              <a:rPr lang="tr-TR" sz="1600" b="1" dirty="0" err="1" smtClean="0">
                <a:latin typeface="+mn-lt"/>
              </a:rPr>
              <a:t>historic</a:t>
            </a:r>
            <a:r>
              <a:rPr lang="tr-TR" sz="1600" b="1" dirty="0" smtClean="0">
                <a:latin typeface="+mn-lt"/>
              </a:rPr>
              <a:t> </a:t>
            </a:r>
            <a:r>
              <a:rPr lang="tr-TR" sz="1600" b="1" dirty="0" err="1" smtClean="0">
                <a:latin typeface="+mn-lt"/>
              </a:rPr>
              <a:t>city</a:t>
            </a:r>
            <a:r>
              <a:rPr lang="tr-TR" sz="1600" b="1" dirty="0" smtClean="0">
                <a:latin typeface="+mn-lt"/>
              </a:rPr>
              <a:t> Çanakkale</a:t>
            </a:r>
            <a:r>
              <a:rPr lang="tr-TR" sz="2000" b="1" dirty="0" smtClean="0"/>
              <a:t> </a:t>
            </a:r>
            <a:endParaRPr lang="tr-TR" sz="2000" b="1"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9960871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2655" y="611039"/>
            <a:ext cx="4366114" cy="2826267"/>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655" y="3588327"/>
            <a:ext cx="4366114" cy="2676117"/>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929" y="3588326"/>
            <a:ext cx="3936144" cy="2698395"/>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3929" y="611039"/>
            <a:ext cx="3936145" cy="2858521"/>
          </a:xfrm>
          <a:prstGeom prst="rect">
            <a:avLst/>
          </a:prstGeom>
        </p:spPr>
      </p:pic>
      <p:sp>
        <p:nvSpPr>
          <p:cNvPr id="11" name="Unvan 1"/>
          <p:cNvSpPr>
            <a:spLocks noGrp="1"/>
          </p:cNvSpPr>
          <p:nvPr>
            <p:ph type="title"/>
          </p:nvPr>
        </p:nvSpPr>
        <p:spPr>
          <a:xfrm>
            <a:off x="4368142" y="6286721"/>
            <a:ext cx="4637313" cy="452294"/>
          </a:xfrm>
        </p:spPr>
        <p:txBody>
          <a:bodyPr>
            <a:normAutofit/>
          </a:bodyPr>
          <a:lstStyle/>
          <a:p>
            <a:r>
              <a:rPr lang="tr-TR" sz="1600" b="1" dirty="0" err="1" smtClean="0">
                <a:latin typeface="+mn-lt"/>
              </a:rPr>
              <a:t>The</a:t>
            </a:r>
            <a:r>
              <a:rPr lang="tr-TR" sz="1600" b="1" dirty="0" smtClean="0">
                <a:latin typeface="+mn-lt"/>
              </a:rPr>
              <a:t> </a:t>
            </a:r>
            <a:r>
              <a:rPr lang="tr-TR" sz="1600" b="1" dirty="0" err="1" smtClean="0">
                <a:latin typeface="+mn-lt"/>
              </a:rPr>
              <a:t>vievs</a:t>
            </a:r>
            <a:r>
              <a:rPr lang="tr-TR" sz="1600" b="1" dirty="0" smtClean="0">
                <a:latin typeface="+mn-lt"/>
              </a:rPr>
              <a:t> </a:t>
            </a:r>
            <a:r>
              <a:rPr lang="tr-TR" sz="1600" b="1" dirty="0" err="1" smtClean="0">
                <a:latin typeface="+mn-lt"/>
              </a:rPr>
              <a:t>from</a:t>
            </a:r>
            <a:r>
              <a:rPr lang="tr-TR" sz="1600" b="1" dirty="0" smtClean="0">
                <a:latin typeface="+mn-lt"/>
              </a:rPr>
              <a:t> </a:t>
            </a:r>
            <a:r>
              <a:rPr lang="tr-TR" sz="1600" b="1" dirty="0" err="1" smtClean="0">
                <a:latin typeface="+mn-lt"/>
              </a:rPr>
              <a:t>fresh</a:t>
            </a:r>
            <a:r>
              <a:rPr lang="tr-TR" sz="1600" b="1" dirty="0" smtClean="0">
                <a:latin typeface="+mn-lt"/>
              </a:rPr>
              <a:t> </a:t>
            </a:r>
            <a:r>
              <a:rPr lang="tr-TR" sz="1600" b="1" dirty="0" err="1" smtClean="0">
                <a:latin typeface="+mn-lt"/>
              </a:rPr>
              <a:t>weathered</a:t>
            </a:r>
            <a:r>
              <a:rPr lang="tr-TR" sz="1600" b="1" dirty="0" smtClean="0">
                <a:latin typeface="+mn-lt"/>
              </a:rPr>
              <a:t> Yenice </a:t>
            </a:r>
            <a:endParaRPr lang="tr-TR" sz="1600" b="1" dirty="0">
              <a:latin typeface="+mn-lt"/>
            </a:endParaRPr>
          </a:p>
        </p:txBody>
      </p:sp>
      <p:sp>
        <p:nvSpPr>
          <p:cNvPr id="7" name="Unvan 1"/>
          <p:cNvSpPr txBox="1">
            <a:spLocks/>
          </p:cNvSpPr>
          <p:nvPr/>
        </p:nvSpPr>
        <p:spPr>
          <a:xfrm>
            <a:off x="5759260" y="67830"/>
            <a:ext cx="1423555" cy="4522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u="sng" dirty="0" smtClean="0"/>
              <a:t>YENİCE</a:t>
            </a:r>
            <a:endParaRPr lang="tr-TR" sz="2000" b="1" u="sng" dirty="0"/>
          </a:p>
        </p:txBody>
      </p:sp>
      <p:sp>
        <p:nvSpPr>
          <p:cNvPr id="3" name="Altbilgi Yer Tutucusu 2"/>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5294597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234177"/>
            <a:ext cx="11152910" cy="5932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00000"/>
              </a:lnSpc>
              <a:spcBef>
                <a:spcPts val="600"/>
              </a:spcBef>
              <a:spcAft>
                <a:spcPts val="600"/>
              </a:spcAft>
              <a:buNone/>
            </a:pPr>
            <a:r>
              <a:rPr lang="tr-TR" sz="2200" dirty="0" smtClean="0">
                <a:latin typeface="Arial"/>
              </a:rPr>
              <a:t>	</a:t>
            </a:r>
            <a:r>
              <a:rPr lang="en-US" sz="2200" dirty="0" smtClean="0">
                <a:latin typeface="Arial"/>
              </a:rPr>
              <a:t>In </a:t>
            </a:r>
            <a:r>
              <a:rPr lang="en-US" sz="2200" dirty="0">
                <a:latin typeface="Arial"/>
              </a:rPr>
              <a:t>terms of opportunities, the region has natural and </a:t>
            </a:r>
            <a:r>
              <a:rPr lang="en-US" sz="2200" dirty="0" err="1">
                <a:latin typeface="Arial"/>
              </a:rPr>
              <a:t>unspoilt</a:t>
            </a:r>
            <a:r>
              <a:rPr lang="en-US" sz="2200" dirty="0">
                <a:latin typeface="Arial"/>
              </a:rPr>
              <a:t> rural areas and an important rural tourism potential, the thermal springs are the Natural Activity of the Region, it hosts villages with high rural landscape values, the region allows for different touristic activities and nature-based tourism is increasingly popular.</a:t>
            </a:r>
          </a:p>
          <a:p>
            <a:pPr indent="0" algn="just">
              <a:lnSpc>
                <a:spcPct val="100000"/>
              </a:lnSpc>
              <a:spcBef>
                <a:spcPts val="600"/>
              </a:spcBef>
              <a:spcAft>
                <a:spcPts val="600"/>
              </a:spcAft>
              <a:buNone/>
            </a:pPr>
            <a:r>
              <a:rPr lang="tr-TR" sz="2200" dirty="0" smtClean="0">
                <a:latin typeface="Arial"/>
              </a:rPr>
              <a:t>	</a:t>
            </a:r>
            <a:r>
              <a:rPr lang="en-US" sz="2200" dirty="0" smtClean="0">
                <a:latin typeface="Arial"/>
              </a:rPr>
              <a:t>The </a:t>
            </a:r>
            <a:r>
              <a:rPr lang="en-US" sz="2200" dirty="0">
                <a:latin typeface="Arial"/>
              </a:rPr>
              <a:t>threats are; The fact that the agricultural lands are very fragmented, the region gives out migration, and the villages that have oxygen storage in the </a:t>
            </a:r>
            <a:r>
              <a:rPr lang="en-US" sz="2200" dirty="0" err="1">
                <a:latin typeface="Arial"/>
              </a:rPr>
              <a:t>Kaz</a:t>
            </a:r>
            <a:r>
              <a:rPr lang="en-US" sz="2200" dirty="0">
                <a:latin typeface="Arial"/>
              </a:rPr>
              <a:t> Mountains only serve local tourists from Edirne, </a:t>
            </a:r>
            <a:r>
              <a:rPr lang="en-US" sz="2200" dirty="0" err="1">
                <a:latin typeface="Arial"/>
              </a:rPr>
              <a:t>Balikesir</a:t>
            </a:r>
            <a:r>
              <a:rPr lang="en-US" sz="2200" dirty="0">
                <a:latin typeface="Arial"/>
              </a:rPr>
              <a:t>, </a:t>
            </a:r>
            <a:r>
              <a:rPr lang="en-US" sz="2200" dirty="0" err="1">
                <a:latin typeface="Arial"/>
              </a:rPr>
              <a:t>izmir</a:t>
            </a:r>
            <a:r>
              <a:rPr lang="en-US" sz="2200" dirty="0">
                <a:latin typeface="Arial"/>
              </a:rPr>
              <a:t> and Istanbul in July, August and September.</a:t>
            </a:r>
            <a:endParaRPr lang="en-US" sz="2000" b="1" dirty="0" smtClean="0">
              <a:solidFill>
                <a:srgbClr val="333333"/>
              </a:solidFill>
            </a:endParaRPr>
          </a:p>
          <a:p>
            <a:pPr indent="0">
              <a:spcAft>
                <a:spcPts val="630"/>
              </a:spcAft>
              <a:buFont typeface="Arial" panose="020B0604020202020204" pitchFamily="34" charset="0"/>
              <a:buNone/>
            </a:pPr>
            <a:endParaRPr lang="en-US" sz="2400" dirty="0" smtClean="0"/>
          </a:p>
          <a:p>
            <a:pPr indent="0">
              <a:spcBef>
                <a:spcPts val="1470"/>
              </a:spcBef>
              <a:spcAft>
                <a:spcPts val="1890"/>
              </a:spcAft>
              <a:buFont typeface="Arial" panose="020B0604020202020204" pitchFamily="34" charset="0"/>
              <a:buNone/>
            </a:pPr>
            <a:endParaRPr lang="tr-TR" sz="2400" dirty="0"/>
          </a:p>
        </p:txBody>
      </p:sp>
      <p:sp>
        <p:nvSpPr>
          <p:cNvPr id="2" name="Altbilgi Yer Tutucusu 1"/>
          <p:cNvSpPr>
            <a:spLocks noGrp="1"/>
          </p:cNvSpPr>
          <p:nvPr>
            <p:ph type="ftr" sz="quarter" idx="11"/>
          </p:nvPr>
        </p:nvSpPr>
        <p:spPr>
          <a:xfrm>
            <a:off x="4066309" y="6166625"/>
            <a:ext cx="4114800" cy="365125"/>
          </a:xfrm>
        </p:spPr>
        <p:txBody>
          <a:bodyPr/>
          <a:lstStyle/>
          <a:p>
            <a:r>
              <a:rPr lang="tr-TR" sz="1600" smtClean="0">
                <a:solidFill>
                  <a:schemeClr val="tx1"/>
                </a:solidFill>
              </a:rPr>
              <a:t>info@bdkgrup.com.tr                                                                       bdkgrup.com.tr</a:t>
            </a:r>
            <a:endParaRPr lang="tr-TR" sz="1600" dirty="0">
              <a:solidFill>
                <a:schemeClr val="tx1"/>
              </a:solidFill>
            </a:endParaRPr>
          </a:p>
        </p:txBody>
      </p:sp>
    </p:spTree>
    <p:extLst>
      <p:ext uri="{BB962C8B-B14F-4D97-AF65-F5344CB8AC3E}">
        <p14:creationId xmlns:p14="http://schemas.microsoft.com/office/powerpoint/2010/main" val="31992896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893" y="645397"/>
            <a:ext cx="8656256" cy="5687488"/>
          </a:xfrm>
          <a:prstGeom prst="rect">
            <a:avLst/>
          </a:prstGeom>
        </p:spPr>
      </p:pic>
      <p:sp>
        <p:nvSpPr>
          <p:cNvPr id="5" name="Dikdörtgen 4"/>
          <p:cNvSpPr/>
          <p:nvPr/>
        </p:nvSpPr>
        <p:spPr>
          <a:xfrm>
            <a:off x="4713591" y="68949"/>
            <a:ext cx="2622128" cy="461665"/>
          </a:xfrm>
          <a:prstGeom prst="rect">
            <a:avLst/>
          </a:prstGeom>
        </p:spPr>
        <p:txBody>
          <a:bodyPr wrap="none">
            <a:spAutoFit/>
          </a:bodyPr>
          <a:lstStyle/>
          <a:p>
            <a:pPr indent="0"/>
            <a:r>
              <a:rPr lang="en-US" sz="2400" b="1" u="sng" dirty="0" smtClean="0"/>
              <a:t>Anti-Toxic </a:t>
            </a:r>
            <a:r>
              <a:rPr lang="en-US" sz="2400" b="1" u="sng" dirty="0"/>
              <a:t>Analysis </a:t>
            </a:r>
          </a:p>
        </p:txBody>
      </p:sp>
      <p:sp>
        <p:nvSpPr>
          <p:cNvPr id="6" name="Dikdörtgen 5"/>
          <p:cNvSpPr/>
          <p:nvPr/>
        </p:nvSpPr>
        <p:spPr>
          <a:xfrm>
            <a:off x="4713591" y="6332885"/>
            <a:ext cx="3116431" cy="338554"/>
          </a:xfrm>
          <a:prstGeom prst="rect">
            <a:avLst/>
          </a:prstGeom>
        </p:spPr>
        <p:txBody>
          <a:bodyPr wrap="none">
            <a:spAutoFit/>
          </a:bodyPr>
          <a:lstStyle/>
          <a:p>
            <a:pPr indent="0"/>
            <a:r>
              <a:rPr lang="en-US" sz="1600" dirty="0"/>
              <a:t>Figure </a:t>
            </a:r>
            <a:r>
              <a:rPr lang="tr-TR" sz="1600" dirty="0"/>
              <a:t>-</a:t>
            </a:r>
            <a:r>
              <a:rPr lang="en-US" sz="1600" dirty="0" smtClean="0"/>
              <a:t> </a:t>
            </a:r>
            <a:r>
              <a:rPr lang="en-US" sz="1600" dirty="0"/>
              <a:t>Anti-Toxic Analysis Studies</a:t>
            </a:r>
          </a:p>
        </p:txBody>
      </p:sp>
    </p:spTree>
    <p:extLst>
      <p:ext uri="{BB962C8B-B14F-4D97-AF65-F5344CB8AC3E}">
        <p14:creationId xmlns:p14="http://schemas.microsoft.com/office/powerpoint/2010/main" val="39396272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txBox="1">
            <a:spLocks/>
          </p:cNvSpPr>
          <p:nvPr/>
        </p:nvSpPr>
        <p:spPr>
          <a:xfrm>
            <a:off x="443345" y="234177"/>
            <a:ext cx="11152910" cy="5932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spcAft>
                <a:spcPts val="630"/>
              </a:spcAft>
              <a:buNone/>
            </a:pPr>
            <a:r>
              <a:rPr lang="tr-TR" sz="2200" dirty="0" smtClean="0"/>
              <a:t>	</a:t>
            </a:r>
            <a:r>
              <a:rPr lang="en-US" sz="2200" dirty="0" smtClean="0"/>
              <a:t>In </a:t>
            </a:r>
            <a:r>
              <a:rPr lang="en-US" sz="2200" dirty="0"/>
              <a:t>the 1/2000 plan, it was aimed to suggest new activities to enrich the existing activities and use the potentials in order to develop a four seasons active ecological </a:t>
            </a:r>
            <a:r>
              <a:rPr lang="en-US" sz="2200" dirty="0" err="1"/>
              <a:t>Bulendi</a:t>
            </a:r>
            <a:r>
              <a:rPr lang="en-US" sz="2200" dirty="0"/>
              <a:t> Life </a:t>
            </a:r>
            <a:r>
              <a:rPr lang="en-US" sz="2200" dirty="0" err="1"/>
              <a:t>Village,sports</a:t>
            </a:r>
            <a:r>
              <a:rPr lang="en-US" sz="2200" dirty="0"/>
              <a:t> center and a sustainable life model, centered on the point where </a:t>
            </a:r>
            <a:r>
              <a:rPr lang="en-US" sz="2200" dirty="0" err="1"/>
              <a:t>Sarisu</a:t>
            </a:r>
            <a:r>
              <a:rPr lang="en-US" sz="2200" dirty="0"/>
              <a:t> Stream empties into the sea (Figure 2). While creating the transportation system, the existing transportation network was used, but the roadway that puts pressure on the </a:t>
            </a:r>
            <a:r>
              <a:rPr lang="en-US" sz="2200" dirty="0" err="1"/>
              <a:t>izmir</a:t>
            </a:r>
            <a:r>
              <a:rPr lang="en-US" sz="2200" dirty="0"/>
              <a:t> Highway Opened New Opportunities for All Guests. A public transport-oriented transport system has also been proposed. </a:t>
            </a:r>
            <a:endParaRPr lang="tr-TR" sz="2200" dirty="0" smtClean="0"/>
          </a:p>
          <a:p>
            <a:pPr indent="0" algn="just">
              <a:spcAft>
                <a:spcPts val="630"/>
              </a:spcAft>
              <a:buNone/>
            </a:pPr>
            <a:r>
              <a:rPr lang="tr-TR" sz="2200" dirty="0"/>
              <a:t>	</a:t>
            </a:r>
            <a:r>
              <a:rPr lang="en-US" sz="2200" dirty="0" smtClean="0"/>
              <a:t>Pedestrian </a:t>
            </a:r>
            <a:r>
              <a:rPr lang="en-US" sz="2200" dirty="0"/>
              <a:t>and bicycle routes, trekking route and bird watching route have been designed as integrated with the planned activities and accessible to the whole area. Water sports, meditation, bird watching, winter sports, nature walks, festivals; activities such as sports education, elderly care and nursery program, workshops are suggested. Existing commercial areas; restaurant, cafe and sports store </a:t>
            </a:r>
            <a:r>
              <a:rPr lang="tr-TR" sz="2200" dirty="0" err="1" smtClean="0"/>
              <a:t>cineam</a:t>
            </a:r>
            <a:r>
              <a:rPr lang="tr-TR" sz="2200" dirty="0" smtClean="0"/>
              <a:t> ,</a:t>
            </a:r>
            <a:r>
              <a:rPr lang="en-US" sz="2200" dirty="0" smtClean="0"/>
              <a:t>social </a:t>
            </a:r>
            <a:r>
              <a:rPr lang="en-US" sz="2200" dirty="0"/>
              <a:t>activity programs have been added. </a:t>
            </a:r>
            <a:r>
              <a:rPr lang="en-US" sz="2200" dirty="0" err="1"/>
              <a:t>Konaklar</a:t>
            </a:r>
            <a:r>
              <a:rPr lang="en-US" sz="2200" dirty="0"/>
              <a:t> </a:t>
            </a:r>
            <a:r>
              <a:rPr lang="en-US" sz="2200" dirty="0" err="1"/>
              <a:t>Bungolow</a:t>
            </a:r>
            <a:r>
              <a:rPr lang="en-US" sz="2200" dirty="0"/>
              <a:t>, which is used as a four-season accommodation function and camping; It has been enriched under the titles of permanent settlements, condominiums, boutique eco hotels, dormitories, camping areas, and interventions have been made to encourage locals and visitors to agro-tourism, agriculture and animal husbandry activities.</a:t>
            </a:r>
          </a:p>
          <a:p>
            <a:pPr indent="0">
              <a:spcAft>
                <a:spcPts val="630"/>
              </a:spcAft>
              <a:buFont typeface="Arial" panose="020B0604020202020204" pitchFamily="34" charset="0"/>
              <a:buNone/>
            </a:pPr>
            <a:endParaRPr lang="en-US" sz="2400" dirty="0" smtClean="0"/>
          </a:p>
          <a:p>
            <a:pPr indent="0">
              <a:spcBef>
                <a:spcPts val="1470"/>
              </a:spcBef>
              <a:spcAft>
                <a:spcPts val="1890"/>
              </a:spcAft>
              <a:buFont typeface="Arial" panose="020B0604020202020204" pitchFamily="34" charset="0"/>
              <a:buNone/>
            </a:pPr>
            <a:endParaRPr lang="tr-TR" sz="2400" dirty="0"/>
          </a:p>
        </p:txBody>
      </p:sp>
      <p:sp>
        <p:nvSpPr>
          <p:cNvPr id="2" name="Altbilgi Yer Tutucusu 1"/>
          <p:cNvSpPr>
            <a:spLocks noGrp="1"/>
          </p:cNvSpPr>
          <p:nvPr>
            <p:ph type="ftr" sz="quarter" idx="11"/>
          </p:nvPr>
        </p:nvSpPr>
        <p:spPr/>
        <p:txBody>
          <a:bodyPr/>
          <a:lstStyle/>
          <a:p>
            <a:r>
              <a:rPr lang="tr-TR" smtClean="0"/>
              <a:t>info@bdkgrup.com.tr                                                                       bdkgrup.com.tr</a:t>
            </a:r>
            <a:endParaRPr lang="tr-TR"/>
          </a:p>
        </p:txBody>
      </p:sp>
    </p:spTree>
    <p:extLst>
      <p:ext uri="{BB962C8B-B14F-4D97-AF65-F5344CB8AC3E}">
        <p14:creationId xmlns:p14="http://schemas.microsoft.com/office/powerpoint/2010/main" val="10268652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86" y="656214"/>
            <a:ext cx="4386518" cy="5694943"/>
          </a:xfrm>
          <a:prstGeom prst="rect">
            <a:avLst/>
          </a:prstGeom>
        </p:spPr>
      </p:pic>
      <p:sp>
        <p:nvSpPr>
          <p:cNvPr id="5" name="Dikdörtgen 4"/>
          <p:cNvSpPr/>
          <p:nvPr/>
        </p:nvSpPr>
        <p:spPr>
          <a:xfrm>
            <a:off x="831370" y="6351157"/>
            <a:ext cx="3183949" cy="338554"/>
          </a:xfrm>
          <a:prstGeom prst="rect">
            <a:avLst/>
          </a:prstGeom>
        </p:spPr>
        <p:txBody>
          <a:bodyPr wrap="none">
            <a:spAutoFit/>
          </a:bodyPr>
          <a:lstStyle/>
          <a:p>
            <a:pPr indent="0"/>
            <a:r>
              <a:rPr lang="en-US" sz="1600" dirty="0"/>
              <a:t>Figure </a:t>
            </a:r>
            <a:r>
              <a:rPr lang="tr-TR" sz="1600" dirty="0"/>
              <a:t>-</a:t>
            </a:r>
            <a:r>
              <a:rPr lang="en-US" sz="1600" dirty="0" smtClean="0"/>
              <a:t> </a:t>
            </a:r>
            <a:r>
              <a:rPr lang="en-US" sz="1600" dirty="0"/>
              <a:t>Design Theme and Concept</a:t>
            </a:r>
          </a:p>
        </p:txBody>
      </p:sp>
      <p:sp>
        <p:nvSpPr>
          <p:cNvPr id="6" name="Dikdörtgen 5"/>
          <p:cNvSpPr/>
          <p:nvPr/>
        </p:nvSpPr>
        <p:spPr>
          <a:xfrm>
            <a:off x="4850781" y="1982790"/>
            <a:ext cx="6902605" cy="3773982"/>
          </a:xfrm>
          <a:prstGeom prst="rect">
            <a:avLst/>
          </a:prstGeom>
        </p:spPr>
        <p:txBody>
          <a:bodyPr wrap="square">
            <a:spAutoFit/>
          </a:bodyPr>
          <a:lstStyle/>
          <a:p>
            <a:pPr indent="0" algn="just">
              <a:lnSpc>
                <a:spcPct val="80000"/>
              </a:lnSpc>
              <a:spcBef>
                <a:spcPts val="600"/>
              </a:spcBef>
              <a:spcAft>
                <a:spcPts val="600"/>
              </a:spcAft>
            </a:pPr>
            <a:r>
              <a:rPr lang="tr-TR" sz="2200" dirty="0" smtClean="0"/>
              <a:t>	</a:t>
            </a:r>
            <a:r>
              <a:rPr lang="en-US" sz="2200" dirty="0" smtClean="0"/>
              <a:t>Recreation and sports training activities are homogeneously distributed over the area; agriculture and livestock activities are planned. </a:t>
            </a:r>
            <a:endParaRPr lang="tr-TR" sz="2200" dirty="0" smtClean="0"/>
          </a:p>
          <a:p>
            <a:pPr indent="0" algn="just">
              <a:lnSpc>
                <a:spcPct val="80000"/>
              </a:lnSpc>
              <a:spcBef>
                <a:spcPts val="600"/>
              </a:spcBef>
              <a:spcAft>
                <a:spcPts val="600"/>
              </a:spcAft>
            </a:pPr>
            <a:r>
              <a:rPr lang="tr-TR" sz="2200" dirty="0"/>
              <a:t>	</a:t>
            </a:r>
            <a:r>
              <a:rPr lang="en-US" sz="2200" dirty="0" smtClean="0"/>
              <a:t>Accommodation units located on both sides of the valley benefit from the view of the area and are separated from the recreation areas by providing privacy thanks to the topography and dense vegetation. It was aimed to design the functions added to the area with the rain water collection, solid waste accumulation and dirty water treatment systems located in the project area and its immediate surroundings, in a way that would cause minimum damage to the area, and project decisions were made on the basis of sustainability.</a:t>
            </a:r>
            <a:endParaRPr lang="en-US" sz="2200" dirty="0"/>
          </a:p>
        </p:txBody>
      </p:sp>
      <p:sp>
        <p:nvSpPr>
          <p:cNvPr id="7" name="Dikdörtgen 6"/>
          <p:cNvSpPr/>
          <p:nvPr/>
        </p:nvSpPr>
        <p:spPr>
          <a:xfrm>
            <a:off x="5779036" y="1383212"/>
            <a:ext cx="3660361" cy="461665"/>
          </a:xfrm>
          <a:prstGeom prst="rect">
            <a:avLst/>
          </a:prstGeom>
        </p:spPr>
        <p:txBody>
          <a:bodyPr wrap="none">
            <a:spAutoFit/>
          </a:bodyPr>
          <a:lstStyle/>
          <a:p>
            <a:pPr indent="0"/>
            <a:r>
              <a:rPr lang="en-US" sz="2400" b="1" u="sng" dirty="0" smtClean="0"/>
              <a:t>Design </a:t>
            </a:r>
            <a:r>
              <a:rPr lang="en-US" sz="2400" b="1" u="sng" dirty="0"/>
              <a:t>Theme and Concept</a:t>
            </a:r>
          </a:p>
        </p:txBody>
      </p:sp>
      <p:sp>
        <p:nvSpPr>
          <p:cNvPr id="2" name="Altbilgi Yer Tutucusu 1"/>
          <p:cNvSpPr>
            <a:spLocks noGrp="1"/>
          </p:cNvSpPr>
          <p:nvPr>
            <p:ph type="ftr" sz="quarter" idx="11"/>
          </p:nvPr>
        </p:nvSpPr>
        <p:spPr/>
        <p:txBody>
          <a:bodyPr/>
          <a:lstStyle/>
          <a:p>
            <a:r>
              <a:rPr lang="tr-TR" dirty="0" smtClean="0"/>
              <a:t>info@bdkgrup.com.tr                                                                       bdkgrup.com.tr</a:t>
            </a:r>
            <a:endParaRPr lang="tr-TR" dirty="0"/>
          </a:p>
        </p:txBody>
      </p:sp>
    </p:spTree>
    <p:extLst>
      <p:ext uri="{BB962C8B-B14F-4D97-AF65-F5344CB8AC3E}">
        <p14:creationId xmlns:p14="http://schemas.microsoft.com/office/powerpoint/2010/main" val="51387053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6248</TotalTime>
  <Words>3270</Words>
  <Application>Microsoft Office PowerPoint</Application>
  <PresentationFormat>Geniş ekran</PresentationFormat>
  <Paragraphs>759</Paragraphs>
  <Slides>111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111</vt:i4>
      </vt:variant>
    </vt:vector>
  </HeadingPairs>
  <TitlesOfParts>
    <vt:vector size="117" baseType="lpstr">
      <vt:lpstr>Arial</vt:lpstr>
      <vt:lpstr>Calibri</vt:lpstr>
      <vt:lpstr>Calibri Light</vt:lpstr>
      <vt:lpstr>Monotype Corsiva</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THE PROJECT AREA : ÇANAKKALE AND YENİCE</vt:lpstr>
      <vt:lpstr>PowerPoint Sunusu</vt:lpstr>
      <vt:lpstr>THE PROJECT NEARBY</vt:lpstr>
      <vt:lpstr>PowerPoint Sunusu</vt:lpstr>
      <vt:lpstr>PowerPoint Sunusu</vt:lpstr>
      <vt:lpstr>DEFINATION OF THE  PROJECT LAND </vt:lpstr>
      <vt:lpstr>PowerPoint Sunusu</vt:lpstr>
      <vt:lpstr>PowerPoint Sunusu</vt:lpstr>
      <vt:lpstr>Function Diagram</vt:lpstr>
      <vt:lpstr>     SETTLEMENT ON PROJECT LAND</vt:lpstr>
      <vt:lpstr>PowerPoint Sunusu</vt:lpstr>
      <vt:lpstr>PowerPoint Sunusu</vt:lpstr>
      <vt:lpstr>PowerPoint Sunusu</vt:lpstr>
      <vt:lpstr>PowerPoint Sunusu</vt:lpstr>
      <vt:lpstr>PowerPoint Sunusu</vt:lpstr>
      <vt:lpstr>Seasonal Condition, Temperature, Precipitation, Sunny Days In The Region</vt:lpstr>
      <vt:lpstr>PowerPoint Sunusu</vt:lpstr>
      <vt:lpstr>PowerPoint Sunusu</vt:lpstr>
      <vt:lpstr>PowerPoint Sunusu</vt:lpstr>
      <vt:lpstr>PowerPoint Sunusu</vt:lpstr>
      <vt:lpstr>PowerPoint Sunusu</vt:lpstr>
      <vt:lpstr>The vievs from the historic city Çanakkale </vt:lpstr>
      <vt:lpstr>The vievs from the historic city Çanakkale </vt:lpstr>
      <vt:lpstr>The vievs from fresh weathered Yenice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225</cp:revision>
  <dcterms:created xsi:type="dcterms:W3CDTF">2021-11-27T16:18:06Z</dcterms:created>
  <dcterms:modified xsi:type="dcterms:W3CDTF">2021-12-10T01:17:57Z</dcterms:modified>
</cp:coreProperties>
</file>