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12" r:id="rId2"/>
    <p:sldId id="313" r:id="rId3"/>
    <p:sldId id="314" r:id="rId4"/>
    <p:sldId id="315" r:id="rId5"/>
    <p:sldId id="316" r:id="rId6"/>
    <p:sldId id="317" r:id="rId7"/>
    <p:sldId id="318" r:id="rId8"/>
    <p:sldId id="319" r:id="rId9"/>
    <p:sldId id="320" r:id="rId10"/>
    <p:sldId id="321" r:id="rId11"/>
    <p:sldId id="322" r:id="rId12"/>
    <p:sldId id="323" r:id="rId13"/>
    <p:sldId id="324" r:id="rId14"/>
    <p:sldId id="325" r:id="rId15"/>
  </p:sldIdLst>
  <p:sldSz cx="7556500" cy="106807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38" autoAdjust="0"/>
    <p:restoredTop sz="94660"/>
  </p:normalViewPr>
  <p:slideViewPr>
    <p:cSldViewPr snapToGrid="0">
      <p:cViewPr>
        <p:scale>
          <a:sx n="100" d="100"/>
          <a:sy n="100" d="100"/>
        </p:scale>
        <p:origin x="86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5.jpe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hyperlink" Target="mailto:oguzhann@garantibbva.com.tr"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s://nicms.gtr.gov.lr/rortal'Dogrulnina?DognilamuKudu" TargetMode="External"/><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mailto:info@bdkgroup.com.t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info@bdkgroup.com.tr"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mailto:info@bdkgroup.com.tr"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950976" y="2295144"/>
            <a:ext cx="2767584" cy="7251192"/>
          </a:xfrm>
          <a:prstGeom prst="rect">
            <a:avLst/>
          </a:prstGeom>
        </p:spPr>
        <p:txBody>
          <a:bodyPr lIns="0" tIns="0" rIns="0" bIns="0">
            <a:noAutofit/>
          </a:bodyPr>
          <a:lstStyle/>
          <a:p>
            <a:pPr marR="876300" indent="0">
              <a:lnSpc>
                <a:spcPts val="1368"/>
              </a:lnSpc>
            </a:pPr>
            <a:r>
              <a:rPr lang="en-US" sz="1100" b="1" dirty="0">
                <a:latin typeface="Calibri"/>
              </a:rPr>
              <a:t>YATIRIM ORTAKLIGI </a:t>
            </a:r>
            <a:r>
              <a:rPr lang="en-US" sz="1100" b="1" dirty="0" err="1">
                <a:latin typeface="Calibri"/>
              </a:rPr>
              <a:t>SOZLE$MESi</a:t>
            </a:r>
            <a:r>
              <a:rPr lang="en-US" sz="1100" b="1" dirty="0">
                <a:latin typeface="Calibri"/>
              </a:rPr>
              <a:t> CANAKKALE </a:t>
            </a:r>
            <a:r>
              <a:rPr lang="en-US" sz="1100" b="1" dirty="0" err="1">
                <a:latin typeface="Calibri"/>
              </a:rPr>
              <a:t>Taraflar</a:t>
            </a:r>
            <a:r>
              <a:rPr lang="en-US" sz="1100" b="1" dirty="0">
                <a:latin typeface="Calibri"/>
              </a:rPr>
              <a:t>;</a:t>
            </a:r>
          </a:p>
          <a:p>
            <a:pPr indent="0">
              <a:lnSpc>
                <a:spcPts val="1368"/>
              </a:lnSpc>
              <a:spcAft>
                <a:spcPts val="840"/>
              </a:spcAft>
            </a:pPr>
            <a:r>
              <a:rPr lang="en-US" sz="1100" dirty="0">
                <a:latin typeface="Calibri"/>
              </a:rPr>
              <a:t>Bu </a:t>
            </a:r>
            <a:r>
              <a:rPr lang="en-US" sz="1100" dirty="0" err="1">
                <a:latin typeface="Calibri"/>
              </a:rPr>
              <a:t>anlagma</a:t>
            </a:r>
            <a:r>
              <a:rPr lang="en-US" sz="1100" dirty="0">
                <a:latin typeface="Calibri"/>
              </a:rPr>
              <a:t> 08 </a:t>
            </a:r>
            <a:r>
              <a:rPr lang="en-US" sz="1100" dirty="0" err="1">
                <a:latin typeface="Calibri"/>
              </a:rPr>
              <a:t>Temmuz</a:t>
            </a:r>
            <a:r>
              <a:rPr lang="en-US" sz="1100" dirty="0">
                <a:latin typeface="Calibri"/>
              </a:rPr>
              <a:t> 2021 </a:t>
            </a:r>
            <a:r>
              <a:rPr lang="en-US" sz="1100" dirty="0" err="1">
                <a:latin typeface="Calibri"/>
              </a:rPr>
              <a:t>tarihinde</a:t>
            </a:r>
            <a:r>
              <a:rPr lang="en-US" sz="1100" dirty="0">
                <a:latin typeface="Calibri"/>
              </a:rPr>
              <a:t> </a:t>
            </a:r>
            <a:r>
              <a:rPr lang="en-US" sz="1100" dirty="0" err="1">
                <a:latin typeface="Calibri"/>
              </a:rPr>
              <a:t>agagidaki</a:t>
            </a:r>
            <a:r>
              <a:rPr lang="en-US" sz="1100" dirty="0">
                <a:latin typeface="Calibri"/>
              </a:rPr>
              <a:t> </a:t>
            </a:r>
            <a:r>
              <a:rPr lang="en-US" sz="1100" dirty="0" err="1">
                <a:latin typeface="Calibri"/>
              </a:rPr>
              <a:t>taraflar</a:t>
            </a:r>
            <a:r>
              <a:rPr lang="en-US" sz="1100" dirty="0">
                <a:latin typeface="Calibri"/>
              </a:rPr>
              <a:t> </a:t>
            </a:r>
            <a:r>
              <a:rPr lang="en-US" sz="1100" dirty="0" err="1">
                <a:latin typeface="Calibri"/>
              </a:rPr>
              <a:t>arasinda</a:t>
            </a:r>
            <a:r>
              <a:rPr lang="en-US" sz="1100" dirty="0">
                <a:latin typeface="Calibri"/>
              </a:rPr>
              <a:t> </a:t>
            </a:r>
            <a:r>
              <a:rPr lang="en-US" sz="1100" dirty="0" err="1">
                <a:latin typeface="Calibri"/>
              </a:rPr>
              <a:t>yapilmi§tir</a:t>
            </a:r>
            <a:r>
              <a:rPr lang="en-US" sz="1100" dirty="0">
                <a:latin typeface="Calibri"/>
              </a:rPr>
              <a:t>.</a:t>
            </a:r>
          </a:p>
          <a:p>
            <a:pPr indent="0">
              <a:lnSpc>
                <a:spcPts val="1152"/>
              </a:lnSpc>
            </a:pPr>
            <a:r>
              <a:rPr lang="en-US" sz="1050" b="1" dirty="0">
                <a:latin typeface="Cambria"/>
              </a:rPr>
              <a:t>BDK GRUP </a:t>
            </a:r>
            <a:r>
              <a:rPr lang="en-US" sz="1050" b="1" dirty="0" err="1">
                <a:latin typeface="Cambria"/>
              </a:rPr>
              <a:t>FiNANSAL</a:t>
            </a:r>
            <a:r>
              <a:rPr lang="en-US" sz="1050" b="1" dirty="0">
                <a:latin typeface="Cambria"/>
              </a:rPr>
              <a:t> DANI§MANLIK </a:t>
            </a:r>
            <a:r>
              <a:rPr lang="en-US" sz="1050" b="1" dirty="0" err="1">
                <a:latin typeface="Cambria"/>
              </a:rPr>
              <a:t>TiCARET</a:t>
            </a:r>
            <a:r>
              <a:rPr lang="en-US" sz="1050" b="1" dirty="0">
                <a:latin typeface="Cambria"/>
              </a:rPr>
              <a:t> </a:t>
            </a:r>
            <a:r>
              <a:rPr lang="en-US" sz="1050" b="1" dirty="0" err="1">
                <a:latin typeface="Cambria"/>
              </a:rPr>
              <a:t>ANONiM</a:t>
            </a:r>
            <a:r>
              <a:rPr lang="en-US" sz="1050" b="1" dirty="0">
                <a:latin typeface="Cambria"/>
              </a:rPr>
              <a:t> §</a:t>
            </a:r>
            <a:r>
              <a:rPr lang="en-US" sz="1050" b="1" dirty="0" err="1">
                <a:latin typeface="Cambria"/>
              </a:rPr>
              <a:t>iRKETi</a:t>
            </a:r>
            <a:endParaRPr lang="en-US" sz="1050" b="1" dirty="0">
              <a:latin typeface="Cambria"/>
            </a:endParaRPr>
          </a:p>
          <a:p>
            <a:pPr indent="0">
              <a:lnSpc>
                <a:spcPts val="1392"/>
              </a:lnSpc>
              <a:spcAft>
                <a:spcPts val="840"/>
              </a:spcAft>
            </a:pPr>
            <a:r>
              <a:rPr lang="en-US" sz="1100" dirty="0">
                <a:latin typeface="Calibri"/>
              </a:rPr>
              <a:t>Ana </a:t>
            </a:r>
            <a:r>
              <a:rPr lang="en-US" sz="1100" dirty="0" err="1">
                <a:latin typeface="Calibri"/>
              </a:rPr>
              <a:t>Proje</a:t>
            </a:r>
            <a:r>
              <a:rPr lang="en-US" sz="1100" dirty="0">
                <a:latin typeface="Calibri"/>
              </a:rPr>
              <a:t> </a:t>
            </a:r>
            <a:r>
              <a:rPr lang="en-US" sz="1100" dirty="0" err="1">
                <a:latin typeface="Calibri"/>
              </a:rPr>
              <a:t>Sahibi</a:t>
            </a:r>
            <a:r>
              <a:rPr lang="en-US" sz="1100" dirty="0">
                <a:latin typeface="Calibri"/>
              </a:rPr>
              <a:t> </a:t>
            </a:r>
            <a:r>
              <a:rPr lang="en-US" sz="1100" b="1" dirty="0">
                <a:latin typeface="Calibri"/>
              </a:rPr>
              <a:t>Bulent </a:t>
            </a:r>
            <a:r>
              <a:rPr lang="en-US" sz="1100" b="1" dirty="0" err="1">
                <a:latin typeface="Calibri"/>
              </a:rPr>
              <a:t>DEMiREL</a:t>
            </a:r>
            <a:r>
              <a:rPr lang="en-US" sz="1100" b="1" dirty="0">
                <a:latin typeface="Calibri"/>
              </a:rPr>
              <a:t> </a:t>
            </a:r>
            <a:r>
              <a:rPr lang="en-US" sz="1100" dirty="0" err="1">
                <a:latin typeface="Calibri"/>
              </a:rPr>
              <a:t>Ticaret</a:t>
            </a:r>
            <a:r>
              <a:rPr lang="en-US" sz="1100" dirty="0">
                <a:latin typeface="Calibri"/>
              </a:rPr>
              <a:t> </a:t>
            </a:r>
            <a:r>
              <a:rPr lang="en-US" sz="1100" dirty="0" err="1">
                <a:latin typeface="Calibri"/>
              </a:rPr>
              <a:t>Sicil</a:t>
            </a:r>
            <a:r>
              <a:rPr lang="en-US" sz="1100" dirty="0">
                <a:latin typeface="Calibri"/>
              </a:rPr>
              <a:t> No; </a:t>
            </a:r>
            <a:r>
              <a:rPr lang="en-US" sz="1100" b="1" dirty="0">
                <a:latin typeface="Calibri"/>
              </a:rPr>
              <a:t>272831 - 5 </a:t>
            </a:r>
            <a:r>
              <a:rPr lang="en-US" sz="1100" dirty="0">
                <a:latin typeface="Calibri"/>
              </a:rPr>
              <a:t>VD:</a:t>
            </a:r>
            <a:r>
              <a:rPr lang="en-US" sz="1100" b="1" dirty="0">
                <a:latin typeface="Calibri"/>
              </a:rPr>
              <a:t>1601536707</a:t>
            </a:r>
          </a:p>
          <a:p>
            <a:pPr indent="0">
              <a:lnSpc>
                <a:spcPts val="1392"/>
              </a:lnSpc>
            </a:pPr>
            <a:r>
              <a:rPr lang="en-US" sz="1100" dirty="0" err="1">
                <a:latin typeface="Calibri"/>
              </a:rPr>
              <a:t>Bundan</a:t>
            </a:r>
            <a:r>
              <a:rPr lang="en-US" sz="1100" dirty="0">
                <a:latin typeface="Calibri"/>
              </a:rPr>
              <a:t> </a:t>
            </a:r>
            <a:r>
              <a:rPr lang="en-US" sz="1100" dirty="0" err="1">
                <a:latin typeface="Calibri"/>
              </a:rPr>
              <a:t>boyle</a:t>
            </a:r>
            <a:r>
              <a:rPr lang="en-US" sz="1100" dirty="0">
                <a:latin typeface="Calibri"/>
              </a:rPr>
              <a:t> BDK GRUP </a:t>
            </a:r>
            <a:r>
              <a:rPr lang="en-US" sz="1100" dirty="0" err="1">
                <a:latin typeface="Calibri"/>
              </a:rPr>
              <a:t>FiNANSAL</a:t>
            </a:r>
            <a:r>
              <a:rPr lang="en-US" sz="1100" dirty="0">
                <a:latin typeface="Calibri"/>
              </a:rPr>
              <a:t> DANI§MANLIK </a:t>
            </a:r>
            <a:r>
              <a:rPr lang="en-US" sz="1100" dirty="0" err="1">
                <a:latin typeface="Calibri"/>
              </a:rPr>
              <a:t>TiCA</a:t>
            </a:r>
            <a:r>
              <a:rPr lang="en-US" sz="1100" dirty="0">
                <a:latin typeface="Calibri"/>
              </a:rPr>
              <a:t>.§ </a:t>
            </a:r>
            <a:r>
              <a:rPr lang="en-US" sz="1100" dirty="0" err="1">
                <a:latin typeface="Calibri"/>
              </a:rPr>
              <a:t>olarak</a:t>
            </a:r>
            <a:r>
              <a:rPr lang="en-US" sz="1100" dirty="0">
                <a:latin typeface="Calibri"/>
              </a:rPr>
              <a:t> </a:t>
            </a:r>
            <a:r>
              <a:rPr lang="en-US" sz="1100" dirty="0" err="1">
                <a:latin typeface="Calibri"/>
              </a:rPr>
              <a:t>anilacaktir</a:t>
            </a:r>
            <a:r>
              <a:rPr lang="en-US" sz="1100" dirty="0">
                <a:latin typeface="Calibri"/>
              </a:rPr>
              <a:t>.</a:t>
            </a:r>
          </a:p>
          <a:p>
            <a:pPr indent="0" algn="just">
              <a:lnSpc>
                <a:spcPts val="1344"/>
              </a:lnSpc>
            </a:pPr>
            <a:r>
              <a:rPr lang="en-US" sz="1100" dirty="0">
                <a:latin typeface="Calibri"/>
              </a:rPr>
              <a:t>..............................</a:t>
            </a:r>
            <a:r>
              <a:rPr lang="en-US" sz="1100" dirty="0" err="1">
                <a:latin typeface="Calibri"/>
              </a:rPr>
              <a:t>Kimlik</a:t>
            </a:r>
            <a:r>
              <a:rPr lang="en-US" sz="1100" dirty="0">
                <a:latin typeface="Calibri"/>
              </a:rPr>
              <a:t> </a:t>
            </a:r>
            <a:r>
              <a:rPr lang="en-US" sz="1100" dirty="0" err="1">
                <a:latin typeface="Calibri"/>
              </a:rPr>
              <a:t>Numarali</a:t>
            </a:r>
            <a:r>
              <a:rPr lang="en-US" sz="1100" dirty="0">
                <a:latin typeface="Calibri"/>
              </a:rPr>
              <a:t>....../.../ </a:t>
            </a:r>
          </a:p>
          <a:p>
            <a:pPr indent="0" algn="just">
              <a:lnSpc>
                <a:spcPts val="1344"/>
              </a:lnSpc>
            </a:pPr>
            <a:r>
              <a:rPr lang="en-US" sz="1100" dirty="0">
                <a:latin typeface="Calibri"/>
              </a:rPr>
              <a:t>ULKE..........</a:t>
            </a:r>
            <a:r>
              <a:rPr lang="en-US" sz="1100" dirty="0" err="1">
                <a:latin typeface="Calibri"/>
              </a:rPr>
              <a:t>dogumlu</a:t>
            </a:r>
            <a:r>
              <a:rPr lang="en-US" sz="1100" dirty="0">
                <a:latin typeface="Calibri"/>
              </a:rPr>
              <a:t> Plan </a:t>
            </a:r>
            <a:r>
              <a:rPr lang="en-US" sz="1100" dirty="0" err="1">
                <a:latin typeface="Calibri"/>
              </a:rPr>
              <a:t>ve</a:t>
            </a:r>
            <a:r>
              <a:rPr lang="en-US" sz="1100" dirty="0">
                <a:latin typeface="Calibri"/>
              </a:rPr>
              <a:t> </a:t>
            </a:r>
            <a:r>
              <a:rPr lang="en-US" sz="1100" dirty="0" err="1">
                <a:latin typeface="Calibri"/>
              </a:rPr>
              <a:t>Projeyi</a:t>
            </a:r>
            <a:r>
              <a:rPr lang="en-US" sz="1100" dirty="0">
                <a:latin typeface="Calibri"/>
              </a:rPr>
              <a:t> </a:t>
            </a:r>
            <a:r>
              <a:rPr lang="en-US" sz="1100" dirty="0" err="1">
                <a:latin typeface="Calibri"/>
              </a:rPr>
              <a:t>yatirimci</a:t>
            </a:r>
            <a:endParaRPr lang="en-US" sz="1100" dirty="0">
              <a:latin typeface="Calibri"/>
            </a:endParaRPr>
          </a:p>
          <a:p>
            <a:pPr indent="0" algn="just">
              <a:lnSpc>
                <a:spcPts val="1344"/>
              </a:lnSpc>
            </a:pPr>
            <a:r>
              <a:rPr lang="en-US" sz="1100" dirty="0" err="1">
                <a:latin typeface="Calibri"/>
              </a:rPr>
              <a:t>olarak</a:t>
            </a:r>
            <a:r>
              <a:rPr lang="en-US" sz="1100" dirty="0">
                <a:latin typeface="Calibri"/>
              </a:rPr>
              <a:t> </a:t>
            </a:r>
            <a:r>
              <a:rPr lang="en-US" sz="1100" dirty="0" err="1">
                <a:latin typeface="Calibri"/>
              </a:rPr>
              <a:t>finanse</a:t>
            </a:r>
            <a:r>
              <a:rPr lang="en-US" sz="1100" dirty="0">
                <a:latin typeface="Calibri"/>
              </a:rPr>
              <a:t> </a:t>
            </a:r>
            <a:r>
              <a:rPr lang="en-US" sz="1100" dirty="0" err="1">
                <a:latin typeface="Calibri"/>
              </a:rPr>
              <a:t>edecek</a:t>
            </a:r>
            <a:r>
              <a:rPr lang="en-US" sz="1100" dirty="0">
                <a:latin typeface="Calibri"/>
              </a:rPr>
              <a:t> </a:t>
            </a:r>
            <a:r>
              <a:rPr lang="en-US" sz="1100" dirty="0" err="1">
                <a:latin typeface="Calibri"/>
              </a:rPr>
              <a:t>olan</a:t>
            </a:r>
            <a:r>
              <a:rPr lang="en-US" sz="1100" dirty="0">
                <a:latin typeface="Calibri"/>
              </a:rPr>
              <a:t>..........................</a:t>
            </a:r>
          </a:p>
          <a:p>
            <a:pPr indent="0" algn="just">
              <a:lnSpc>
                <a:spcPts val="1344"/>
              </a:lnSpc>
            </a:pPr>
            <a:r>
              <a:rPr lang="en-US" sz="1100" dirty="0" err="1">
                <a:latin typeface="Calibri"/>
              </a:rPr>
              <a:t>arasinda</a:t>
            </a:r>
            <a:r>
              <a:rPr lang="en-US" sz="1100" dirty="0">
                <a:latin typeface="Calibri"/>
              </a:rPr>
              <a:t> </a:t>
            </a:r>
            <a:r>
              <a:rPr lang="en-US" sz="1100" dirty="0" err="1">
                <a:latin typeface="Calibri"/>
              </a:rPr>
              <a:t>yapilmigtir</a:t>
            </a:r>
            <a:r>
              <a:rPr lang="en-US" sz="1100" dirty="0">
                <a:latin typeface="Calibri"/>
              </a:rPr>
              <a:t>.</a:t>
            </a:r>
          </a:p>
          <a:p>
            <a:pPr indent="0" algn="just">
              <a:lnSpc>
                <a:spcPts val="1344"/>
              </a:lnSpc>
            </a:pPr>
            <a:r>
              <a:rPr lang="en-US" sz="1100" dirty="0" err="1">
                <a:latin typeface="Calibri"/>
              </a:rPr>
              <a:t>Bundan</a:t>
            </a:r>
            <a:r>
              <a:rPr lang="en-US" sz="1100" dirty="0">
                <a:latin typeface="Calibri"/>
              </a:rPr>
              <a:t> </a:t>
            </a:r>
            <a:r>
              <a:rPr lang="en-US" sz="1100" dirty="0" err="1">
                <a:latin typeface="Calibri"/>
              </a:rPr>
              <a:t>boyle</a:t>
            </a:r>
            <a:r>
              <a:rPr lang="en-US" sz="1100" dirty="0">
                <a:latin typeface="Calibri"/>
              </a:rPr>
              <a:t>.........................................</a:t>
            </a:r>
            <a:r>
              <a:rPr lang="en-US" sz="1100" dirty="0" err="1">
                <a:latin typeface="Calibri"/>
              </a:rPr>
              <a:t>olarak</a:t>
            </a:r>
            <a:endParaRPr lang="en-US" sz="1100" dirty="0">
              <a:latin typeface="Calibri"/>
            </a:endParaRPr>
          </a:p>
          <a:p>
            <a:pPr indent="0" algn="just">
              <a:lnSpc>
                <a:spcPts val="1344"/>
              </a:lnSpc>
              <a:spcAft>
                <a:spcPts val="840"/>
              </a:spcAft>
            </a:pPr>
            <a:r>
              <a:rPr lang="en-US" sz="1100" dirty="0" err="1">
                <a:latin typeface="Calibri"/>
              </a:rPr>
              <a:t>anilacaktir</a:t>
            </a:r>
            <a:r>
              <a:rPr lang="en-US" sz="1100" dirty="0">
                <a:latin typeface="Calibri"/>
              </a:rPr>
              <a:t>.</a:t>
            </a:r>
          </a:p>
          <a:p>
            <a:pPr indent="0" algn="just">
              <a:lnSpc>
                <a:spcPts val="1344"/>
              </a:lnSpc>
            </a:pPr>
            <a:r>
              <a:rPr lang="en-US" sz="1100" b="1" dirty="0">
                <a:latin typeface="Calibri"/>
              </a:rPr>
              <a:t>Plan - </a:t>
            </a:r>
            <a:r>
              <a:rPr lang="en-US" sz="1100" b="1" dirty="0" err="1">
                <a:latin typeface="Calibri"/>
              </a:rPr>
              <a:t>Proje</a:t>
            </a:r>
            <a:r>
              <a:rPr lang="en-US" sz="1100" b="1" dirty="0">
                <a:latin typeface="Calibri"/>
              </a:rPr>
              <a:t> </a:t>
            </a:r>
            <a:r>
              <a:rPr lang="en-US" sz="1100" b="1" dirty="0" err="1">
                <a:latin typeface="Calibri"/>
              </a:rPr>
              <a:t>Kapsami</a:t>
            </a:r>
            <a:r>
              <a:rPr lang="en-US" sz="1100" b="1" dirty="0">
                <a:latin typeface="Calibri"/>
              </a:rPr>
              <a:t> </a:t>
            </a:r>
            <a:r>
              <a:rPr lang="en-US" sz="1100" b="1" dirty="0" err="1">
                <a:latin typeface="Calibri"/>
              </a:rPr>
              <a:t>ve</a:t>
            </a:r>
            <a:r>
              <a:rPr lang="en-US" sz="1100" b="1" dirty="0">
                <a:latin typeface="Calibri"/>
              </a:rPr>
              <a:t> </a:t>
            </a:r>
            <a:r>
              <a:rPr lang="en-US" sz="1100" b="1" dirty="0" err="1">
                <a:latin typeface="Calibri"/>
              </a:rPr>
              <a:t>igerigi</a:t>
            </a:r>
            <a:endParaRPr lang="en-US" sz="1100" b="1" dirty="0">
              <a:latin typeface="Calibri"/>
            </a:endParaRPr>
          </a:p>
          <a:p>
            <a:pPr indent="0">
              <a:lnSpc>
                <a:spcPts val="1344"/>
              </a:lnSpc>
            </a:pPr>
            <a:r>
              <a:rPr lang="en-US" sz="1100" dirty="0">
                <a:latin typeface="Calibri"/>
              </a:rPr>
              <a:t>Bu </a:t>
            </a:r>
            <a:r>
              <a:rPr lang="en-US" sz="1100" dirty="0" err="1">
                <a:latin typeface="Calibri"/>
              </a:rPr>
              <a:t>sozlegme</a:t>
            </a:r>
            <a:r>
              <a:rPr lang="en-US" sz="1100" dirty="0">
                <a:latin typeface="Calibri"/>
              </a:rPr>
              <a:t>, </a:t>
            </a:r>
            <a:r>
              <a:rPr lang="en-US" sz="1100" dirty="0" err="1">
                <a:latin typeface="Calibri"/>
              </a:rPr>
              <a:t>ganakkale</a:t>
            </a:r>
            <a:r>
              <a:rPr lang="en-US" sz="1100" dirty="0">
                <a:latin typeface="Calibri"/>
              </a:rPr>
              <a:t> </a:t>
            </a:r>
            <a:r>
              <a:rPr lang="en-US" sz="1100" dirty="0" err="1">
                <a:latin typeface="Calibri"/>
              </a:rPr>
              <a:t>ili</a:t>
            </a:r>
            <a:r>
              <a:rPr lang="en-US" sz="1100" dirty="0">
                <a:latin typeface="Calibri"/>
              </a:rPr>
              <a:t> </a:t>
            </a:r>
            <a:r>
              <a:rPr lang="en-US" sz="1100" dirty="0" err="1">
                <a:latin typeface="Calibri"/>
              </a:rPr>
              <a:t>Yenice</a:t>
            </a:r>
            <a:r>
              <a:rPr lang="en-US" sz="1100" dirty="0">
                <a:latin typeface="Calibri"/>
              </a:rPr>
              <a:t> </a:t>
            </a:r>
            <a:r>
              <a:rPr lang="en-US" sz="1100" dirty="0" err="1">
                <a:latin typeface="Calibri"/>
              </a:rPr>
              <a:t>ilgesinin</a:t>
            </a:r>
            <a:r>
              <a:rPr lang="en-US" sz="1100" dirty="0">
                <a:latin typeface="Calibri"/>
              </a:rPr>
              <a:t> </a:t>
            </a:r>
            <a:r>
              <a:rPr lang="en-US" sz="1100" dirty="0" err="1">
                <a:latin typeface="Calibri"/>
              </a:rPr>
              <a:t>sinirlarinda</a:t>
            </a:r>
            <a:r>
              <a:rPr lang="en-US" sz="1100" dirty="0">
                <a:latin typeface="Calibri"/>
              </a:rPr>
              <a:t> gal </a:t>
            </a:r>
            <a:r>
              <a:rPr lang="en-US" sz="1100" dirty="0" err="1">
                <a:latin typeface="Calibri"/>
              </a:rPr>
              <a:t>koyu</a:t>
            </a:r>
            <a:r>
              <a:rPr lang="en-US" sz="1100" dirty="0">
                <a:latin typeface="Calibri"/>
              </a:rPr>
              <a:t> 192/1 -192/7 -192/11 -192/22 Ada </a:t>
            </a:r>
            <a:r>
              <a:rPr lang="en-US" sz="1100" dirty="0" err="1">
                <a:latin typeface="Calibri"/>
              </a:rPr>
              <a:t>ve</a:t>
            </a:r>
            <a:r>
              <a:rPr lang="en-US" sz="1100" dirty="0">
                <a:latin typeface="Calibri"/>
              </a:rPr>
              <a:t> </a:t>
            </a:r>
            <a:r>
              <a:rPr lang="en-US" sz="1100" dirty="0" err="1">
                <a:latin typeface="Calibri"/>
              </a:rPr>
              <a:t>Parsellerindeki</a:t>
            </a:r>
            <a:r>
              <a:rPr lang="en-US" sz="1100" dirty="0">
                <a:latin typeface="Calibri"/>
              </a:rPr>
              <a:t> </a:t>
            </a:r>
            <a:r>
              <a:rPr lang="en-US" sz="1100" dirty="0" err="1">
                <a:latin typeface="Calibri"/>
              </a:rPr>
              <a:t>arazilerin</a:t>
            </a:r>
            <a:r>
              <a:rPr lang="en-US" sz="1100" dirty="0">
                <a:latin typeface="Calibri"/>
              </a:rPr>
              <a:t> </a:t>
            </a:r>
            <a:r>
              <a:rPr lang="en-US" sz="1100" dirty="0" err="1">
                <a:latin typeface="Calibri"/>
              </a:rPr>
              <a:t>Balikesir</a:t>
            </a:r>
            <a:r>
              <a:rPr lang="en-US" sz="1100" dirty="0">
                <a:latin typeface="Calibri"/>
              </a:rPr>
              <a:t> </a:t>
            </a:r>
            <a:r>
              <a:rPr lang="en-US" sz="1100" dirty="0" err="1">
                <a:latin typeface="Calibri"/>
              </a:rPr>
              <a:t>izmir</a:t>
            </a:r>
            <a:r>
              <a:rPr lang="en-US" sz="1100" dirty="0">
                <a:latin typeface="Calibri"/>
              </a:rPr>
              <a:t> </a:t>
            </a:r>
            <a:r>
              <a:rPr lang="en-US" sz="1100" dirty="0" err="1">
                <a:latin typeface="Calibri"/>
              </a:rPr>
              <a:t>otobanin</a:t>
            </a:r>
            <a:r>
              <a:rPr lang="en-US" sz="1100" dirty="0">
                <a:latin typeface="Calibri"/>
              </a:rPr>
              <a:t> </a:t>
            </a:r>
            <a:r>
              <a:rPr lang="en-US" sz="1100" dirty="0" err="1">
                <a:latin typeface="Calibri"/>
              </a:rPr>
              <a:t>uzerinde</a:t>
            </a:r>
            <a:r>
              <a:rPr lang="en-US" sz="1100" dirty="0">
                <a:latin typeface="Calibri"/>
              </a:rPr>
              <a:t> </a:t>
            </a:r>
            <a:r>
              <a:rPr lang="en-US" sz="1100" dirty="0" err="1">
                <a:latin typeface="Calibri"/>
              </a:rPr>
              <a:t>gok</a:t>
            </a:r>
            <a:r>
              <a:rPr lang="en-US" sz="1100" dirty="0">
                <a:latin typeface="Calibri"/>
              </a:rPr>
              <a:t> </a:t>
            </a:r>
            <a:r>
              <a:rPr lang="en-US" sz="1100" dirty="0" err="1">
                <a:latin typeface="Calibri"/>
              </a:rPr>
              <a:t>iyi</a:t>
            </a:r>
            <a:r>
              <a:rPr lang="en-US" sz="1100" dirty="0">
                <a:latin typeface="Calibri"/>
              </a:rPr>
              <a:t> </a:t>
            </a:r>
            <a:r>
              <a:rPr lang="en-US" sz="1100" dirty="0" err="1">
                <a:latin typeface="Calibri"/>
              </a:rPr>
              <a:t>bir</a:t>
            </a:r>
            <a:r>
              <a:rPr lang="en-US" sz="1100" dirty="0">
                <a:latin typeface="Calibri"/>
              </a:rPr>
              <a:t> </a:t>
            </a:r>
            <a:r>
              <a:rPr lang="en-US" sz="1100" dirty="0" err="1">
                <a:latin typeface="Calibri"/>
              </a:rPr>
              <a:t>konumuna</a:t>
            </a:r>
            <a:r>
              <a:rPr lang="en-US" sz="1100" dirty="0">
                <a:latin typeface="Calibri"/>
              </a:rPr>
              <a:t> </a:t>
            </a:r>
            <a:r>
              <a:rPr lang="en-US" sz="1100" dirty="0" err="1">
                <a:latin typeface="Calibri"/>
              </a:rPr>
              <a:t>sahip</a:t>
            </a:r>
            <a:r>
              <a:rPr lang="en-US" sz="1100" dirty="0">
                <a:latin typeface="Calibri"/>
              </a:rPr>
              <a:t> </a:t>
            </a:r>
            <a:r>
              <a:rPr lang="en-US" sz="1100" dirty="0" err="1">
                <a:latin typeface="Calibri"/>
              </a:rPr>
              <a:t>olup</a:t>
            </a:r>
            <a:r>
              <a:rPr lang="en-US" sz="1100" dirty="0">
                <a:latin typeface="Calibri"/>
              </a:rPr>
              <a:t>, </a:t>
            </a:r>
            <a:r>
              <a:rPr lang="en-US" sz="1100" dirty="0" err="1">
                <a:latin typeface="Calibri"/>
              </a:rPr>
              <a:t>tapularin</a:t>
            </a:r>
            <a:r>
              <a:rPr lang="en-US" sz="1100" dirty="0">
                <a:latin typeface="Calibri"/>
              </a:rPr>
              <a:t> </a:t>
            </a:r>
            <a:r>
              <a:rPr lang="en-US" sz="1100" dirty="0" err="1">
                <a:latin typeface="Calibri"/>
              </a:rPr>
              <a:t>sahibi</a:t>
            </a:r>
            <a:r>
              <a:rPr lang="en-US" sz="1100" dirty="0">
                <a:latin typeface="Calibri"/>
              </a:rPr>
              <a:t> Bulent </a:t>
            </a:r>
            <a:r>
              <a:rPr lang="en-US" sz="1100" dirty="0" err="1">
                <a:latin typeface="Calibri"/>
              </a:rPr>
              <a:t>DEMiREL</a:t>
            </a:r>
            <a:r>
              <a:rPr lang="en-US" sz="1100" dirty="0">
                <a:latin typeface="Calibri"/>
              </a:rPr>
              <a:t> </a:t>
            </a:r>
            <a:r>
              <a:rPr lang="en-US" sz="1100" dirty="0" err="1">
                <a:latin typeface="Calibri"/>
              </a:rPr>
              <a:t>arazilerin</a:t>
            </a:r>
            <a:r>
              <a:rPr lang="en-US" sz="1100" dirty="0">
                <a:latin typeface="Calibri"/>
              </a:rPr>
              <a:t> </a:t>
            </a:r>
            <a:r>
              <a:rPr lang="en-US" sz="1100" dirty="0" err="1">
                <a:latin typeface="Calibri"/>
              </a:rPr>
              <a:t>tamami</a:t>
            </a:r>
            <a:r>
              <a:rPr lang="en-US" sz="1100" dirty="0">
                <a:latin typeface="Calibri"/>
              </a:rPr>
              <a:t> </a:t>
            </a:r>
            <a:r>
              <a:rPr lang="en-US" sz="1100" dirty="0" err="1">
                <a:latin typeface="Calibri"/>
              </a:rPr>
              <a:t>kendime</a:t>
            </a:r>
            <a:r>
              <a:rPr lang="en-US" sz="1100" dirty="0">
                <a:latin typeface="Calibri"/>
              </a:rPr>
              <a:t> </a:t>
            </a:r>
            <a:r>
              <a:rPr lang="en-US" sz="1100" dirty="0" err="1">
                <a:latin typeface="Calibri"/>
              </a:rPr>
              <a:t>ait</a:t>
            </a:r>
            <a:r>
              <a:rPr lang="en-US" sz="1100" dirty="0">
                <a:latin typeface="Calibri"/>
              </a:rPr>
              <a:t> </a:t>
            </a:r>
            <a:r>
              <a:rPr lang="en-US" sz="1100" dirty="0" err="1">
                <a:latin typeface="Calibri"/>
              </a:rPr>
              <a:t>olmakla</a:t>
            </a:r>
            <a:r>
              <a:rPr lang="en-US" sz="1100" dirty="0">
                <a:latin typeface="Calibri"/>
              </a:rPr>
              <a:t> </a:t>
            </a:r>
            <a:r>
              <a:rPr lang="en-US" sz="1100" dirty="0" err="1">
                <a:latin typeface="Calibri"/>
              </a:rPr>
              <a:t>birlikte</a:t>
            </a:r>
            <a:r>
              <a:rPr lang="en-US" sz="1100" dirty="0">
                <a:latin typeface="Calibri"/>
              </a:rPr>
              <a:t> </a:t>
            </a:r>
            <a:r>
              <a:rPr lang="en-US" sz="1100" dirty="0" err="1">
                <a:latin typeface="Calibri"/>
              </a:rPr>
              <a:t>kendi</a:t>
            </a:r>
            <a:r>
              <a:rPr lang="en-US" sz="1100" dirty="0">
                <a:latin typeface="Calibri"/>
              </a:rPr>
              <a:t> </a:t>
            </a:r>
            <a:r>
              <a:rPr lang="en-US" sz="1100" dirty="0" err="1">
                <a:latin typeface="Calibri"/>
              </a:rPr>
              <a:t>fikriyle</a:t>
            </a:r>
            <a:r>
              <a:rPr lang="en-US" sz="1100" dirty="0">
                <a:latin typeface="Calibri"/>
              </a:rPr>
              <a:t> </a:t>
            </a:r>
            <a:r>
              <a:rPr lang="en-US" sz="1100" dirty="0" err="1">
                <a:latin typeface="Calibri"/>
              </a:rPr>
              <a:t>tasarladigi</a:t>
            </a:r>
            <a:r>
              <a:rPr lang="en-US" sz="1100" dirty="0">
                <a:latin typeface="Calibri"/>
              </a:rPr>
              <a:t> </a:t>
            </a:r>
            <a:r>
              <a:rPr lang="en-US" sz="1100" dirty="0" err="1">
                <a:latin typeface="Calibri"/>
              </a:rPr>
              <a:t>ve</a:t>
            </a:r>
            <a:r>
              <a:rPr lang="en-US" sz="1100" dirty="0">
                <a:latin typeface="Calibri"/>
              </a:rPr>
              <a:t> </a:t>
            </a:r>
            <a:r>
              <a:rPr lang="en-US" sz="1100" dirty="0" err="1">
                <a:latin typeface="Calibri"/>
              </a:rPr>
              <a:t>gunumuzun</a:t>
            </a:r>
            <a:r>
              <a:rPr lang="en-US" sz="1100" dirty="0">
                <a:latin typeface="Calibri"/>
              </a:rPr>
              <a:t> </a:t>
            </a:r>
            <a:r>
              <a:rPr lang="en-US" sz="1100" dirty="0" err="1">
                <a:latin typeface="Calibri"/>
              </a:rPr>
              <a:t>hastaliklari</a:t>
            </a:r>
            <a:r>
              <a:rPr lang="en-US" sz="1100" dirty="0">
                <a:latin typeface="Calibri"/>
              </a:rPr>
              <a:t> </a:t>
            </a:r>
            <a:r>
              <a:rPr lang="en-US" sz="1100" dirty="0" err="1">
                <a:latin typeface="Calibri"/>
              </a:rPr>
              <a:t>ile</a:t>
            </a:r>
            <a:r>
              <a:rPr lang="en-US" sz="1100" dirty="0">
                <a:latin typeface="Calibri"/>
              </a:rPr>
              <a:t> </a:t>
            </a:r>
            <a:r>
              <a:rPr lang="en-US" sz="1100" dirty="0" err="1">
                <a:latin typeface="Calibri"/>
              </a:rPr>
              <a:t>ugragtigimiz</a:t>
            </a:r>
            <a:r>
              <a:rPr lang="en-US" sz="1100" dirty="0">
                <a:latin typeface="Calibri"/>
              </a:rPr>
              <a:t> </a:t>
            </a:r>
            <a:r>
              <a:rPr lang="en-US" sz="1100" dirty="0" err="1">
                <a:latin typeface="Calibri"/>
              </a:rPr>
              <a:t>bir</a:t>
            </a:r>
            <a:r>
              <a:rPr lang="en-US" sz="1100" dirty="0">
                <a:latin typeface="Calibri"/>
              </a:rPr>
              <a:t> </a:t>
            </a:r>
            <a:r>
              <a:rPr lang="en-US" sz="1100" dirty="0" err="1">
                <a:latin typeface="Calibri"/>
              </a:rPr>
              <a:t>suregte</a:t>
            </a:r>
            <a:r>
              <a:rPr lang="en-US" sz="1100" dirty="0">
                <a:latin typeface="Calibri"/>
              </a:rPr>
              <a:t> </a:t>
            </a:r>
            <a:r>
              <a:rPr lang="en-US" sz="1100" dirty="0" err="1">
                <a:latin typeface="Calibri"/>
              </a:rPr>
              <a:t>Sosyal</a:t>
            </a:r>
            <a:r>
              <a:rPr lang="en-US" sz="1100" dirty="0">
                <a:latin typeface="Calibri"/>
              </a:rPr>
              <a:t> </a:t>
            </a:r>
            <a:r>
              <a:rPr lang="en-US" sz="1100" dirty="0" err="1">
                <a:latin typeface="Calibri"/>
              </a:rPr>
              <a:t>Aktivite</a:t>
            </a:r>
            <a:r>
              <a:rPr lang="en-US" sz="1100" dirty="0">
                <a:latin typeface="Calibri"/>
              </a:rPr>
              <a:t> - </a:t>
            </a:r>
            <a:r>
              <a:rPr lang="en-US" sz="1100" dirty="0" err="1">
                <a:latin typeface="Calibri"/>
              </a:rPr>
              <a:t>Yagam</a:t>
            </a:r>
            <a:r>
              <a:rPr lang="en-US" sz="1100" dirty="0">
                <a:latin typeface="Calibri"/>
              </a:rPr>
              <a:t> </a:t>
            </a:r>
            <a:r>
              <a:rPr lang="en-US" sz="1100" dirty="0" err="1">
                <a:latin typeface="Calibri"/>
              </a:rPr>
              <a:t>Koyu</a:t>
            </a:r>
            <a:r>
              <a:rPr lang="en-US" sz="1100" dirty="0">
                <a:latin typeface="Calibri"/>
              </a:rPr>
              <a:t> </a:t>
            </a:r>
            <a:r>
              <a:rPr lang="en-US" sz="1100" dirty="0" err="1">
                <a:latin typeface="Calibri"/>
              </a:rPr>
              <a:t>projesi</a:t>
            </a:r>
            <a:r>
              <a:rPr lang="en-US" sz="1100" dirty="0">
                <a:latin typeface="Calibri"/>
              </a:rPr>
              <a:t> </a:t>
            </a:r>
            <a:r>
              <a:rPr lang="en-US" sz="1100" dirty="0" err="1">
                <a:latin typeface="Calibri"/>
              </a:rPr>
              <a:t>adi</a:t>
            </a:r>
            <a:r>
              <a:rPr lang="en-US" sz="1100" dirty="0">
                <a:latin typeface="Calibri"/>
              </a:rPr>
              <a:t> </a:t>
            </a:r>
            <a:r>
              <a:rPr lang="en-US" sz="1100" dirty="0" err="1">
                <a:latin typeface="Calibri"/>
              </a:rPr>
              <a:t>altinda</a:t>
            </a:r>
            <a:r>
              <a:rPr lang="en-US" sz="1100" dirty="0">
                <a:latin typeface="Calibri"/>
              </a:rPr>
              <a:t> </a:t>
            </a:r>
            <a:r>
              <a:rPr lang="en-US" sz="1100" dirty="0" err="1">
                <a:latin typeface="Calibri"/>
              </a:rPr>
              <a:t>Sosyal</a:t>
            </a:r>
            <a:r>
              <a:rPr lang="en-US" sz="1100" dirty="0">
                <a:latin typeface="Calibri"/>
              </a:rPr>
              <a:t> </a:t>
            </a:r>
            <a:r>
              <a:rPr lang="en-US" sz="1100" dirty="0" err="1">
                <a:latin typeface="Calibri"/>
              </a:rPr>
              <a:t>Aktivite</a:t>
            </a:r>
            <a:r>
              <a:rPr lang="en-US" sz="1100" dirty="0">
                <a:latin typeface="Calibri"/>
              </a:rPr>
              <a:t> - </a:t>
            </a:r>
            <a:r>
              <a:rPr lang="en-US" sz="1100" dirty="0" err="1">
                <a:latin typeface="Calibri"/>
              </a:rPr>
              <a:t>Yagam</a:t>
            </a:r>
            <a:r>
              <a:rPr lang="en-US" sz="1100" dirty="0">
                <a:latin typeface="Calibri"/>
              </a:rPr>
              <a:t> </a:t>
            </a:r>
            <a:r>
              <a:rPr lang="en-US" sz="1100" dirty="0" err="1">
                <a:latin typeface="Calibri"/>
              </a:rPr>
              <a:t>Koyu</a:t>
            </a:r>
            <a:r>
              <a:rPr lang="en-US" sz="1100" dirty="0">
                <a:latin typeface="Calibri"/>
              </a:rPr>
              <a:t> </a:t>
            </a:r>
            <a:r>
              <a:rPr lang="en-US" sz="1100" dirty="0" err="1">
                <a:latin typeface="Calibri"/>
              </a:rPr>
              <a:t>projesi</a:t>
            </a:r>
            <a:r>
              <a:rPr lang="en-US" sz="1100" dirty="0">
                <a:latin typeface="Calibri"/>
              </a:rPr>
              <a:t> </a:t>
            </a:r>
            <a:r>
              <a:rPr lang="en-US" sz="1100" dirty="0" err="1">
                <a:latin typeface="Calibri"/>
              </a:rPr>
              <a:t>henuz</a:t>
            </a:r>
            <a:r>
              <a:rPr lang="en-US" sz="1100" dirty="0">
                <a:latin typeface="Calibri"/>
              </a:rPr>
              <a:t> </a:t>
            </a:r>
            <a:r>
              <a:rPr lang="en-US" sz="1100" dirty="0" err="1">
                <a:latin typeface="Calibri"/>
              </a:rPr>
              <a:t>tasarim</a:t>
            </a:r>
            <a:r>
              <a:rPr lang="en-US" sz="1100" dirty="0">
                <a:latin typeface="Calibri"/>
              </a:rPr>
              <a:t> </a:t>
            </a:r>
            <a:r>
              <a:rPr lang="en-US" sz="1100" dirty="0" err="1">
                <a:latin typeface="Calibri"/>
              </a:rPr>
              <a:t>agamasindayken</a:t>
            </a:r>
            <a:r>
              <a:rPr lang="en-US" sz="1100" dirty="0">
                <a:latin typeface="Calibri"/>
              </a:rPr>
              <a:t> 08/</a:t>
            </a:r>
            <a:r>
              <a:rPr lang="en-US" sz="1100" dirty="0" err="1">
                <a:latin typeface="Calibri"/>
              </a:rPr>
              <a:t>Temmuz</a:t>
            </a:r>
            <a:r>
              <a:rPr lang="en-US" sz="1100" dirty="0">
                <a:latin typeface="Calibri"/>
              </a:rPr>
              <a:t>/2021 </a:t>
            </a:r>
            <a:r>
              <a:rPr lang="en-US" sz="1100" dirty="0" err="1">
                <a:latin typeface="Calibri"/>
              </a:rPr>
              <a:t>tarihinde</a:t>
            </a:r>
            <a:r>
              <a:rPr lang="en-US" sz="1100" dirty="0">
                <a:latin typeface="Calibri"/>
              </a:rPr>
              <a:t> </a:t>
            </a:r>
            <a:r>
              <a:rPr lang="en-US" sz="1100" dirty="0" err="1">
                <a:latin typeface="Calibri"/>
              </a:rPr>
              <a:t>yatirimci</a:t>
            </a:r>
            <a:r>
              <a:rPr lang="en-US" sz="1100" dirty="0">
                <a:latin typeface="Calibri"/>
              </a:rPr>
              <a:t> </a:t>
            </a:r>
            <a:r>
              <a:rPr lang="en-US" sz="1100" dirty="0" err="1">
                <a:latin typeface="Calibri"/>
              </a:rPr>
              <a:t>almaya</a:t>
            </a:r>
            <a:r>
              <a:rPr lang="en-US" sz="1100" dirty="0">
                <a:latin typeface="Calibri"/>
              </a:rPr>
              <a:t> </a:t>
            </a:r>
            <a:r>
              <a:rPr lang="en-US" sz="1100" dirty="0" err="1">
                <a:latin typeface="Calibri"/>
              </a:rPr>
              <a:t>karar</a:t>
            </a:r>
            <a:r>
              <a:rPr lang="en-US" sz="1100" dirty="0">
                <a:latin typeface="Calibri"/>
              </a:rPr>
              <a:t> </a:t>
            </a:r>
            <a:r>
              <a:rPr lang="en-US" sz="1100" dirty="0" err="1">
                <a:latin typeface="Calibri"/>
              </a:rPr>
              <a:t>vermigtir</a:t>
            </a:r>
            <a:r>
              <a:rPr lang="en-US" sz="1100" dirty="0">
                <a:latin typeface="Calibri"/>
              </a:rPr>
              <a:t>. </a:t>
            </a:r>
            <a:r>
              <a:rPr lang="en-US" sz="1100" dirty="0" err="1">
                <a:latin typeface="Calibri"/>
              </a:rPr>
              <a:t>Yatirimci</a:t>
            </a:r>
            <a:endParaRPr lang="en-US" sz="1100" dirty="0">
              <a:latin typeface="Calibri"/>
            </a:endParaRPr>
          </a:p>
          <a:p>
            <a:pPr indent="0" algn="just">
              <a:lnSpc>
                <a:spcPts val="1344"/>
              </a:lnSpc>
            </a:pPr>
            <a:r>
              <a:rPr lang="en-US" sz="1100" dirty="0">
                <a:latin typeface="Calibri"/>
              </a:rPr>
              <a:t>.................................</a:t>
            </a:r>
            <a:r>
              <a:rPr lang="en-US" sz="1100" dirty="0" err="1">
                <a:latin typeface="Calibri"/>
              </a:rPr>
              <a:t>ortak</a:t>
            </a:r>
            <a:r>
              <a:rPr lang="en-US" sz="1100" dirty="0">
                <a:latin typeface="Calibri"/>
              </a:rPr>
              <a:t> </a:t>
            </a:r>
            <a:r>
              <a:rPr lang="en-US" sz="1100" dirty="0" err="1">
                <a:latin typeface="Calibri"/>
              </a:rPr>
              <a:t>girigimi</a:t>
            </a:r>
            <a:r>
              <a:rPr lang="en-US" sz="1100" dirty="0">
                <a:latin typeface="Calibri"/>
              </a:rPr>
              <a:t> </a:t>
            </a:r>
            <a:r>
              <a:rPr lang="en-US" sz="1100" dirty="0" err="1">
                <a:latin typeface="Calibri"/>
              </a:rPr>
              <a:t>ile</a:t>
            </a:r>
            <a:r>
              <a:rPr lang="en-US" sz="1100" dirty="0">
                <a:latin typeface="Calibri"/>
              </a:rPr>
              <a:t> </a:t>
            </a:r>
            <a:r>
              <a:rPr lang="en-US" sz="1100" dirty="0" err="1">
                <a:latin typeface="Calibri"/>
              </a:rPr>
              <a:t>genel</a:t>
            </a:r>
            <a:r>
              <a:rPr lang="en-US" sz="1100" dirty="0">
                <a:latin typeface="Calibri"/>
              </a:rPr>
              <a:t> </a:t>
            </a:r>
            <a:r>
              <a:rPr lang="en-US" sz="1100" dirty="0" err="1">
                <a:latin typeface="Calibri"/>
              </a:rPr>
              <a:t>olarak</a:t>
            </a:r>
            <a:endParaRPr lang="en-US" sz="1100" dirty="0">
              <a:latin typeface="Calibri"/>
            </a:endParaRPr>
          </a:p>
          <a:p>
            <a:pPr indent="0" algn="just">
              <a:lnSpc>
                <a:spcPts val="1344"/>
              </a:lnSpc>
            </a:pPr>
            <a:r>
              <a:rPr lang="en-US" sz="1100" dirty="0" err="1">
                <a:latin typeface="Calibri"/>
              </a:rPr>
              <a:t>projenin</a:t>
            </a:r>
            <a:r>
              <a:rPr lang="en-US" sz="1100" dirty="0">
                <a:latin typeface="Calibri"/>
              </a:rPr>
              <a:t> tum </a:t>
            </a:r>
            <a:r>
              <a:rPr lang="en-US" sz="1100" dirty="0" err="1">
                <a:latin typeface="Calibri"/>
              </a:rPr>
              <a:t>galigmalarini</a:t>
            </a:r>
            <a:r>
              <a:rPr lang="en-US" sz="1100" dirty="0">
                <a:latin typeface="Calibri"/>
              </a:rPr>
              <a:t> </a:t>
            </a:r>
            <a:r>
              <a:rPr lang="en-US" sz="1100" dirty="0" err="1">
                <a:latin typeface="Calibri"/>
              </a:rPr>
              <a:t>Yatirimci</a:t>
            </a:r>
            <a:endParaRPr lang="en-US" sz="1100" dirty="0">
              <a:latin typeface="Calibri"/>
            </a:endParaRPr>
          </a:p>
          <a:p>
            <a:pPr indent="0" algn="just">
              <a:lnSpc>
                <a:spcPts val="1344"/>
              </a:lnSpc>
            </a:pPr>
            <a:r>
              <a:rPr lang="en-US" sz="1100" dirty="0">
                <a:latin typeface="Calibri"/>
              </a:rPr>
              <a:t>.................................................</a:t>
            </a:r>
            <a:r>
              <a:rPr lang="en-US" sz="1100" dirty="0" err="1">
                <a:latin typeface="Calibri"/>
              </a:rPr>
              <a:t>ile</a:t>
            </a:r>
            <a:r>
              <a:rPr lang="en-US" sz="1100" dirty="0">
                <a:latin typeface="Calibri"/>
              </a:rPr>
              <a:t> </a:t>
            </a:r>
            <a:r>
              <a:rPr lang="en-US" sz="1100" dirty="0" err="1">
                <a:latin typeface="Calibri"/>
              </a:rPr>
              <a:t>birlikte</a:t>
            </a:r>
            <a:r>
              <a:rPr lang="en-US" sz="1100" dirty="0">
                <a:latin typeface="Calibri"/>
              </a:rPr>
              <a:t> </a:t>
            </a:r>
            <a:r>
              <a:rPr lang="en-US" sz="1100" dirty="0" err="1">
                <a:latin typeface="Calibri"/>
              </a:rPr>
              <a:t>ortaklik</a:t>
            </a:r>
            <a:endParaRPr lang="en-US" sz="1100" dirty="0">
              <a:latin typeface="Calibri"/>
            </a:endParaRPr>
          </a:p>
          <a:p>
            <a:pPr indent="0">
              <a:lnSpc>
                <a:spcPts val="1344"/>
              </a:lnSpc>
            </a:pPr>
            <a:r>
              <a:rPr lang="en-US" sz="1100" dirty="0" err="1">
                <a:latin typeface="Calibri"/>
              </a:rPr>
              <a:t>sozlegmesini</a:t>
            </a:r>
            <a:r>
              <a:rPr lang="en-US" sz="1100" dirty="0">
                <a:latin typeface="Calibri"/>
              </a:rPr>
              <a:t> </a:t>
            </a:r>
            <a:r>
              <a:rPr lang="en-US" sz="1100" dirty="0" err="1">
                <a:latin typeface="Calibri"/>
              </a:rPr>
              <a:t>ve</a:t>
            </a:r>
            <a:r>
              <a:rPr lang="en-US" sz="1100" dirty="0">
                <a:latin typeface="Calibri"/>
              </a:rPr>
              <a:t> </a:t>
            </a:r>
            <a:r>
              <a:rPr lang="en-US" sz="1100" dirty="0" err="1">
                <a:latin typeface="Calibri"/>
              </a:rPr>
              <a:t>teminatlarin</a:t>
            </a:r>
            <a:r>
              <a:rPr lang="en-US" sz="1100" dirty="0">
                <a:latin typeface="Calibri"/>
              </a:rPr>
              <a:t> </a:t>
            </a:r>
            <a:r>
              <a:rPr lang="en-US" sz="1100" dirty="0" err="1">
                <a:latin typeface="Calibri"/>
              </a:rPr>
              <a:t>tamamini</a:t>
            </a:r>
            <a:r>
              <a:rPr lang="en-US" sz="1100" dirty="0">
                <a:latin typeface="Calibri"/>
              </a:rPr>
              <a:t> BDK GRUP </a:t>
            </a:r>
            <a:r>
              <a:rPr lang="en-US" sz="1100" dirty="0" err="1">
                <a:latin typeface="Calibri"/>
              </a:rPr>
              <a:t>FiNANSAL</a:t>
            </a:r>
            <a:r>
              <a:rPr lang="en-US" sz="1100" dirty="0">
                <a:latin typeface="Calibri"/>
              </a:rPr>
              <a:t> DANI§MANLIK </a:t>
            </a:r>
            <a:r>
              <a:rPr lang="en-US" sz="1100" dirty="0" err="1">
                <a:latin typeface="Calibri"/>
              </a:rPr>
              <a:t>TiC.A</a:t>
            </a:r>
            <a:r>
              <a:rPr lang="en-US" sz="1100" dirty="0">
                <a:latin typeface="Calibri"/>
              </a:rPr>
              <a:t>.§ </a:t>
            </a:r>
            <a:r>
              <a:rPr lang="en-US" sz="1100" dirty="0" err="1">
                <a:latin typeface="Calibri"/>
              </a:rPr>
              <a:t>GARANTi</a:t>
            </a:r>
            <a:r>
              <a:rPr lang="en-US" sz="1100" dirty="0">
                <a:latin typeface="Calibri"/>
              </a:rPr>
              <a:t> BBVA </a:t>
            </a:r>
            <a:r>
              <a:rPr lang="en-US" sz="1100" dirty="0" err="1">
                <a:latin typeface="Calibri"/>
              </a:rPr>
              <a:t>hesabina</a:t>
            </a:r>
            <a:r>
              <a:rPr lang="en-US" sz="1100" dirty="0">
                <a:latin typeface="Calibri"/>
              </a:rPr>
              <a:t> transfer </a:t>
            </a:r>
            <a:r>
              <a:rPr lang="en-US" sz="1100" dirty="0" err="1">
                <a:latin typeface="Calibri"/>
              </a:rPr>
              <a:t>edilinceye</a:t>
            </a:r>
            <a:r>
              <a:rPr lang="en-US" sz="1100" dirty="0">
                <a:latin typeface="Calibri"/>
              </a:rPr>
              <a:t> </a:t>
            </a:r>
            <a:r>
              <a:rPr lang="en-US" sz="1100" dirty="0" err="1">
                <a:latin typeface="Calibri"/>
              </a:rPr>
              <a:t>kadar</a:t>
            </a:r>
            <a:r>
              <a:rPr lang="en-US" sz="1100" dirty="0">
                <a:latin typeface="Calibri"/>
              </a:rPr>
              <a:t>, </a:t>
            </a:r>
            <a:r>
              <a:rPr lang="en-US" sz="1100" dirty="0" err="1">
                <a:latin typeface="Calibri"/>
              </a:rPr>
              <a:t>igin</a:t>
            </a:r>
            <a:r>
              <a:rPr lang="en-US" sz="1100" dirty="0">
                <a:latin typeface="Calibri"/>
              </a:rPr>
              <a:t> </a:t>
            </a:r>
            <a:r>
              <a:rPr lang="en-US" sz="1100" dirty="0" err="1">
                <a:latin typeface="Calibri"/>
              </a:rPr>
              <a:t>taraflarca</a:t>
            </a:r>
            <a:r>
              <a:rPr lang="en-US" sz="1100" dirty="0">
                <a:latin typeface="Calibri"/>
              </a:rPr>
              <a:t> </a:t>
            </a:r>
            <a:r>
              <a:rPr lang="en-US" sz="1100" dirty="0" err="1">
                <a:latin typeface="Calibri"/>
              </a:rPr>
              <a:t>ortaklaga</a:t>
            </a:r>
            <a:r>
              <a:rPr lang="en-US" sz="1100" dirty="0">
                <a:latin typeface="Calibri"/>
              </a:rPr>
              <a:t> </a:t>
            </a:r>
            <a:r>
              <a:rPr lang="en-US" sz="1100" dirty="0" err="1">
                <a:latin typeface="Calibri"/>
              </a:rPr>
              <a:t>yapilmasi</a:t>
            </a:r>
            <a:r>
              <a:rPr lang="en-US" sz="1100" dirty="0">
                <a:latin typeface="Calibri"/>
              </a:rPr>
              <a:t> </a:t>
            </a:r>
            <a:r>
              <a:rPr lang="en-US" sz="1100" dirty="0" err="1">
                <a:latin typeface="Calibri"/>
              </a:rPr>
              <a:t>ile</a:t>
            </a:r>
            <a:r>
              <a:rPr lang="en-US" sz="1100" dirty="0">
                <a:latin typeface="Calibri"/>
              </a:rPr>
              <a:t> </a:t>
            </a:r>
            <a:r>
              <a:rPr lang="en-US" sz="1100" dirty="0" err="1">
                <a:latin typeface="Calibri"/>
              </a:rPr>
              <a:t>ig</a:t>
            </a:r>
            <a:r>
              <a:rPr lang="en-US" sz="1100" dirty="0">
                <a:latin typeface="Calibri"/>
              </a:rPr>
              <a:t> </a:t>
            </a:r>
            <a:r>
              <a:rPr lang="en-US" sz="1100" dirty="0" err="1">
                <a:latin typeface="Calibri"/>
              </a:rPr>
              <a:t>ortakliginin</a:t>
            </a:r>
            <a:r>
              <a:rPr lang="en-US" sz="1100" dirty="0">
                <a:latin typeface="Calibri"/>
              </a:rPr>
              <a:t> </a:t>
            </a:r>
            <a:r>
              <a:rPr lang="en-US" sz="1100" dirty="0" err="1">
                <a:latin typeface="Calibri"/>
              </a:rPr>
              <a:t>yonetim</a:t>
            </a:r>
            <a:r>
              <a:rPr lang="en-US" sz="1100" dirty="0">
                <a:latin typeface="Calibri"/>
              </a:rPr>
              <a:t> </a:t>
            </a:r>
            <a:r>
              <a:rPr lang="en-US" sz="1100" dirty="0" err="1">
                <a:latin typeface="Calibri"/>
              </a:rPr>
              <a:t>usulunu</a:t>
            </a:r>
            <a:r>
              <a:rPr lang="en-US" sz="1100" dirty="0">
                <a:latin typeface="Calibri"/>
              </a:rPr>
              <a:t>, </a:t>
            </a:r>
            <a:r>
              <a:rPr lang="en-US" sz="1100" dirty="0" err="1">
                <a:latin typeface="Calibri"/>
              </a:rPr>
              <a:t>kar</a:t>
            </a:r>
            <a:r>
              <a:rPr lang="en-US" sz="1100" dirty="0">
                <a:latin typeface="Calibri"/>
              </a:rPr>
              <a:t> - </a:t>
            </a:r>
            <a:r>
              <a:rPr lang="en-US" sz="1100" dirty="0" err="1">
                <a:latin typeface="Calibri"/>
              </a:rPr>
              <a:t>zararin</a:t>
            </a:r>
            <a:r>
              <a:rPr lang="en-US" sz="1100" dirty="0">
                <a:latin typeface="Calibri"/>
              </a:rPr>
              <a:t> </a:t>
            </a:r>
            <a:r>
              <a:rPr lang="en-US" sz="1100" dirty="0" err="1">
                <a:latin typeface="Calibri"/>
              </a:rPr>
              <a:t>dagitimini</a:t>
            </a:r>
            <a:r>
              <a:rPr lang="en-US" sz="1100" dirty="0">
                <a:latin typeface="Calibri"/>
              </a:rPr>
              <a:t> </a:t>
            </a:r>
            <a:r>
              <a:rPr lang="en-US" sz="1100" dirty="0" err="1">
                <a:latin typeface="Calibri"/>
              </a:rPr>
              <a:t>ve</a:t>
            </a:r>
            <a:r>
              <a:rPr lang="en-US" sz="1100" dirty="0">
                <a:latin typeface="Calibri"/>
              </a:rPr>
              <a:t> </a:t>
            </a:r>
            <a:r>
              <a:rPr lang="en-US" sz="1100" dirty="0" err="1">
                <a:latin typeface="Calibri"/>
              </a:rPr>
              <a:t>ig</a:t>
            </a:r>
            <a:r>
              <a:rPr lang="en-US" sz="1100" dirty="0">
                <a:latin typeface="Calibri"/>
              </a:rPr>
              <a:t> </a:t>
            </a:r>
            <a:r>
              <a:rPr lang="en-US" sz="1100" dirty="0" err="1">
                <a:latin typeface="Calibri"/>
              </a:rPr>
              <a:t>sonunda</a:t>
            </a:r>
            <a:r>
              <a:rPr lang="en-US" sz="1100" dirty="0">
                <a:latin typeface="Calibri"/>
              </a:rPr>
              <a:t> </a:t>
            </a:r>
            <a:r>
              <a:rPr lang="en-US" sz="1100" dirty="0" err="1">
                <a:latin typeface="Calibri"/>
              </a:rPr>
              <a:t>ortakligin</a:t>
            </a:r>
            <a:r>
              <a:rPr lang="en-US" sz="1100" dirty="0">
                <a:latin typeface="Calibri"/>
              </a:rPr>
              <a:t> </a:t>
            </a:r>
            <a:r>
              <a:rPr lang="en-US" sz="1100" dirty="0" err="1">
                <a:latin typeface="Calibri"/>
              </a:rPr>
              <a:t>hisse</a:t>
            </a:r>
            <a:r>
              <a:rPr lang="en-US" sz="1100" dirty="0">
                <a:latin typeface="Calibri"/>
              </a:rPr>
              <a:t> </a:t>
            </a:r>
            <a:r>
              <a:rPr lang="en-US" sz="1100" dirty="0" err="1">
                <a:latin typeface="Calibri"/>
              </a:rPr>
              <a:t>usulunu</a:t>
            </a:r>
            <a:endParaRPr lang="en-US" sz="1100" dirty="0">
              <a:latin typeface="Calibri"/>
            </a:endParaRPr>
          </a:p>
        </p:txBody>
      </p:sp>
      <p:sp>
        <p:nvSpPr>
          <p:cNvPr id="4" name="Dikdörtgen 3"/>
          <p:cNvSpPr/>
          <p:nvPr/>
        </p:nvSpPr>
        <p:spPr>
          <a:xfrm>
            <a:off x="3834384" y="1682496"/>
            <a:ext cx="2816352" cy="3380232"/>
          </a:xfrm>
          <a:prstGeom prst="rect">
            <a:avLst/>
          </a:prstGeom>
        </p:spPr>
        <p:txBody>
          <a:bodyPr lIns="0" tIns="0" rIns="0" bIns="0">
            <a:noAutofit/>
          </a:bodyPr>
          <a:lstStyle/>
          <a:p>
            <a:pPr indent="1219200">
              <a:lnSpc>
                <a:spcPts val="1368"/>
              </a:lnSpc>
            </a:pPr>
            <a:r>
              <a:rPr lang="en-US" sz="1100">
                <a:latin typeface="Calibri"/>
              </a:rPr>
              <a:t>08 July 2021 / October 2020 iSTANBUL - CANAKKALE - TURKiYE </a:t>
            </a:r>
            <a:r>
              <a:rPr lang="en-US" sz="1100" b="1">
                <a:latin typeface="Calibri"/>
              </a:rPr>
              <a:t>INVESTMENT PARTNERSHIP AGREEMENT CANAKKALE sides ;</a:t>
            </a:r>
          </a:p>
          <a:p>
            <a:pPr indent="0">
              <a:lnSpc>
                <a:spcPts val="1368"/>
              </a:lnSpc>
            </a:pPr>
            <a:r>
              <a:rPr lang="en-US" sz="1100">
                <a:latin typeface="Calibri"/>
              </a:rPr>
              <a:t>This agreement was made between the following parties on 08 july 2021.</a:t>
            </a:r>
          </a:p>
          <a:p>
            <a:pPr indent="0">
              <a:lnSpc>
                <a:spcPts val="1272"/>
              </a:lnSpc>
            </a:pPr>
            <a:r>
              <a:rPr lang="en-US" sz="1100" b="1">
                <a:solidFill>
                  <a:srgbClr val="1F2023"/>
                </a:solidFill>
                <a:latin typeface="Calibri"/>
              </a:rPr>
              <a:t>BDK GROUP FINANCIAL CONSULTANCY </a:t>
            </a:r>
            <a:r>
              <a:rPr lang="en-US" sz="1100" b="1">
                <a:latin typeface="Calibri"/>
              </a:rPr>
              <a:t>TRADE</a:t>
            </a:r>
          </a:p>
          <a:p>
            <a:pPr marR="1041400" indent="0">
              <a:lnSpc>
                <a:spcPts val="1368"/>
              </a:lnSpc>
            </a:pPr>
            <a:r>
              <a:rPr lang="en-US" sz="1100" b="1">
                <a:latin typeface="Calibri"/>
              </a:rPr>
              <a:t>Bulent DEMiREL, </a:t>
            </a:r>
            <a:r>
              <a:rPr lang="en-US" sz="1100">
                <a:latin typeface="Calibri"/>
              </a:rPr>
              <a:t>Main Project Owner Trade register number ;</a:t>
            </a:r>
          </a:p>
          <a:p>
            <a:pPr marR="1854200" indent="0">
              <a:lnSpc>
                <a:spcPts val="1392"/>
              </a:lnSpc>
              <a:spcAft>
                <a:spcPts val="840"/>
              </a:spcAft>
            </a:pPr>
            <a:r>
              <a:rPr lang="en-US" sz="1100" b="1">
                <a:latin typeface="Calibri"/>
              </a:rPr>
              <a:t>272831-5 </a:t>
            </a:r>
            <a:r>
              <a:rPr lang="en-US" sz="1100">
                <a:latin typeface="Calibri"/>
              </a:rPr>
              <a:t>VD: </a:t>
            </a:r>
            <a:r>
              <a:rPr lang="en-US" sz="1100" b="1">
                <a:latin typeface="Calibri"/>
              </a:rPr>
              <a:t>1601536707</a:t>
            </a:r>
          </a:p>
          <a:p>
            <a:pPr indent="0">
              <a:lnSpc>
                <a:spcPts val="1320"/>
              </a:lnSpc>
            </a:pPr>
            <a:r>
              <a:rPr lang="en-US" sz="1100">
                <a:latin typeface="Calibri"/>
              </a:rPr>
              <a:t>Here after referred to as </a:t>
            </a:r>
            <a:r>
              <a:rPr lang="en-US" sz="1100">
                <a:solidFill>
                  <a:srgbClr val="1F2023"/>
                </a:solidFill>
                <a:latin typeface="Calibri"/>
              </a:rPr>
              <a:t>BDK GROUP FINANCIAL CONSULTANCY TRADE </a:t>
            </a:r>
            <a:r>
              <a:rPr lang="en-US" sz="1100">
                <a:latin typeface="Calibri"/>
              </a:rPr>
              <a:t>ID</a:t>
            </a:r>
          </a:p>
          <a:p>
            <a:pPr indent="0" algn="just">
              <a:lnSpc>
                <a:spcPts val="1320"/>
              </a:lnSpc>
            </a:pPr>
            <a:r>
              <a:rPr lang="en-US" sz="1100">
                <a:latin typeface="Calibri"/>
              </a:rPr>
              <a:t>Number................///////...........who will</a:t>
            </a:r>
          </a:p>
          <a:p>
            <a:pPr indent="0">
              <a:lnSpc>
                <a:spcPts val="1320"/>
              </a:lnSpc>
              <a:spcAft>
                <a:spcPts val="840"/>
              </a:spcAft>
            </a:pPr>
            <a:r>
              <a:rPr lang="en-US" sz="1100">
                <a:latin typeface="Calibri"/>
              </a:rPr>
              <a:t>finance the Plan and Project as investors was made between.</a:t>
            </a:r>
          </a:p>
          <a:p>
            <a:pPr indent="0" algn="just">
              <a:spcAft>
                <a:spcPts val="2100"/>
              </a:spcAft>
            </a:pPr>
            <a:r>
              <a:rPr lang="en-US" sz="1100">
                <a:latin typeface="Calibri"/>
              </a:rPr>
              <a:t>From now on will be referred to as</a:t>
            </a:r>
          </a:p>
        </p:txBody>
      </p:sp>
      <p:sp>
        <p:nvSpPr>
          <p:cNvPr id="5" name="Dikdörtgen 4"/>
          <p:cNvSpPr/>
          <p:nvPr/>
        </p:nvSpPr>
        <p:spPr>
          <a:xfrm>
            <a:off x="3834384" y="5455920"/>
            <a:ext cx="2740152" cy="3782568"/>
          </a:xfrm>
          <a:prstGeom prst="rect">
            <a:avLst/>
          </a:prstGeom>
        </p:spPr>
        <p:txBody>
          <a:bodyPr lIns="0" tIns="0" rIns="0" bIns="0">
            <a:noAutofit/>
          </a:bodyPr>
          <a:lstStyle/>
          <a:p>
            <a:pPr indent="0" algn="just">
              <a:lnSpc>
                <a:spcPts val="1344"/>
              </a:lnSpc>
              <a:spcBef>
                <a:spcPts val="2100"/>
              </a:spcBef>
            </a:pPr>
            <a:r>
              <a:rPr lang="en-US" sz="1100" b="1">
                <a:latin typeface="Calibri"/>
              </a:rPr>
              <a:t>Plan - Project Scope and Content</a:t>
            </a:r>
          </a:p>
          <a:p>
            <a:pPr indent="0">
              <a:lnSpc>
                <a:spcPts val="1344"/>
              </a:lnSpc>
            </a:pPr>
            <a:r>
              <a:rPr lang="en-US" sz="1100">
                <a:latin typeface="Calibri"/>
              </a:rPr>
              <a:t>This contract has a very good location on the Balikesir izmir highway of gal village 192/1 -192 / 7-192 / 11 -192/22 on the borders of Yenice district of ganakkale province, and all lands owned by the owner, Bulent DEMiREL In a process that he designed with his own idea and dealing with today's diseases, the Social Activity - Life Village project under the name of Social Activity - Life Village project decided to take investors on 08/july/2021 while it was still in</a:t>
            </a:r>
          </a:p>
          <a:p>
            <a:pPr indent="0" algn="just">
              <a:lnSpc>
                <a:spcPts val="1344"/>
              </a:lnSpc>
            </a:pPr>
            <a:r>
              <a:rPr lang="en-US" sz="1100">
                <a:latin typeface="Calibri"/>
              </a:rPr>
              <a:t>the design phase. Investor..........................</a:t>
            </a:r>
          </a:p>
          <a:p>
            <a:pPr indent="0" algn="just">
              <a:lnSpc>
                <a:spcPts val="1344"/>
              </a:lnSpc>
            </a:pPr>
            <a:r>
              <a:rPr lang="en-US" sz="1100">
                <a:latin typeface="Calibri"/>
              </a:rPr>
              <a:t>Investor's overall work with the joint venture</a:t>
            </a:r>
          </a:p>
          <a:p>
            <a:pPr indent="0" algn="just">
              <a:lnSpc>
                <a:spcPts val="1344"/>
              </a:lnSpc>
            </a:pPr>
            <a:r>
              <a:rPr lang="en-US" sz="1100">
                <a:latin typeface="Calibri"/>
              </a:rPr>
              <a:t>.............................To determine the</a:t>
            </a:r>
          </a:p>
          <a:p>
            <a:pPr indent="0">
              <a:lnSpc>
                <a:spcPts val="1344"/>
              </a:lnSpc>
            </a:pPr>
            <a:r>
              <a:rPr lang="en-US" sz="1100">
                <a:latin typeface="Calibri"/>
              </a:rPr>
              <a:t>management method of the business partnership, the distribution of profit and loss, and the share method of the partnership at the end of the business, with the partners, until the partnership agreement and all guarantees are transferred to </a:t>
            </a:r>
            <a:r>
              <a:rPr lang="en-US" sz="1100">
                <a:solidFill>
                  <a:srgbClr val="1F2023"/>
                </a:solidFill>
                <a:latin typeface="Calibri"/>
              </a:rPr>
              <a:t>BDK GROUP FINANCIAL CONSULTANCY TRADE </a:t>
            </a:r>
            <a:r>
              <a:rPr lang="en-US" sz="1100">
                <a:latin typeface="Calibri"/>
              </a:rPr>
              <a:t>'Granti BBVA account.</a:t>
            </a:r>
          </a:p>
          <a:p>
            <a:pPr indent="0" algn="just">
              <a:lnSpc>
                <a:spcPts val="1344"/>
              </a:lnSpc>
            </a:pPr>
            <a:r>
              <a:rPr lang="en-US" sz="1100">
                <a:latin typeface="Calibri"/>
              </a:rPr>
              <a:t>It was made to express such p</a:t>
            </a:r>
          </a:p>
        </p:txBody>
      </p:sp>
      <p:sp>
        <p:nvSpPr>
          <p:cNvPr id="6" name="Dikdörtgen 5"/>
          <p:cNvSpPr/>
          <p:nvPr/>
        </p:nvSpPr>
        <p:spPr>
          <a:xfrm>
            <a:off x="890016" y="9720072"/>
            <a:ext cx="5702808" cy="173736"/>
          </a:xfrm>
          <a:prstGeom prst="rect">
            <a:avLst/>
          </a:prstGeom>
        </p:spPr>
        <p:txBody>
          <a:bodyPr wrap="none" lIns="0" tIns="0" rIns="0" bIns="0">
            <a:noAutofit/>
          </a:bodyPr>
          <a:lstStyle/>
          <a:p>
            <a:pPr indent="0" algn="just"/>
            <a:r>
              <a:rPr lang="en-US" sz="1100" u="sng">
                <a:solidFill>
                  <a:srgbClr val="0000FF"/>
                </a:solidFill>
                <a:latin typeface="Calibri"/>
                <a:hlinkClick r:id="rId2"/>
              </a:rPr>
              <a:t>info@bdkgroup.com.tr</a:t>
            </a:r>
            <a:r>
              <a:rPr lang="en-US" sz="1100">
                <a:solidFill>
                  <a:srgbClr val="0000FF"/>
                </a:solidFill>
                <a:latin typeface="Calibri"/>
                <a:hlinkClick r:id="rId2"/>
              </a:rPr>
              <a:t>    </a:t>
            </a:r>
            <a:r>
              <a:rPr lang="en-US" sz="1100">
                <a:latin typeface="Calibri"/>
              </a:rPr>
              <a:t>bdkgroup.com.tr    </a:t>
            </a:r>
            <a:r>
              <a:rPr lang="en-US" sz="1200">
                <a:latin typeface="Calibri"/>
              </a:rPr>
              <a:t>57 of 70 Pages</a:t>
            </a:r>
          </a:p>
        </p:txBody>
      </p:sp>
      <p:pic>
        <p:nvPicPr>
          <p:cNvPr id="7" name="Resi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0016" y="410642"/>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899160" y="448056"/>
            <a:ext cx="5763768" cy="8299704"/>
          </a:xfrm>
          <a:prstGeom prst="rect">
            <a:avLst/>
          </a:prstGeom>
        </p:spPr>
      </p:pic>
      <p:sp>
        <p:nvSpPr>
          <p:cNvPr id="3" name="Dikdörtgen 2"/>
          <p:cNvSpPr/>
          <p:nvPr/>
        </p:nvSpPr>
        <p:spPr>
          <a:xfrm>
            <a:off x="890016" y="9845040"/>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4" name="Dikdörtgen 3"/>
          <p:cNvSpPr/>
          <p:nvPr/>
        </p:nvSpPr>
        <p:spPr>
          <a:xfrm>
            <a:off x="3425952" y="9845040"/>
            <a:ext cx="981456" cy="155448"/>
          </a:xfrm>
          <a:prstGeom prst="rect">
            <a:avLst/>
          </a:prstGeom>
        </p:spPr>
        <p:txBody>
          <a:bodyPr wrap="none" lIns="0" tIns="0" rIns="0" bIns="0">
            <a:noAutofit/>
          </a:bodyPr>
          <a:lstStyle/>
          <a:p>
            <a:pPr indent="0"/>
            <a:r>
              <a:rPr lang="en-US" sz="1100">
                <a:latin typeface="Calibri"/>
              </a:rPr>
              <a:t>bdkgroup.com.tr</a:t>
            </a:r>
          </a:p>
        </p:txBody>
      </p:sp>
      <p:sp>
        <p:nvSpPr>
          <p:cNvPr id="5" name="Dikdörtgen 4"/>
          <p:cNvSpPr/>
          <p:nvPr/>
        </p:nvSpPr>
        <p:spPr>
          <a:xfrm>
            <a:off x="5641848" y="9832848"/>
            <a:ext cx="950976" cy="170688"/>
          </a:xfrm>
          <a:prstGeom prst="rect">
            <a:avLst/>
          </a:prstGeom>
        </p:spPr>
        <p:txBody>
          <a:bodyPr wrap="none" lIns="0" tIns="0" rIns="0" bIns="0">
            <a:noAutofit/>
          </a:bodyPr>
          <a:lstStyle/>
          <a:p>
            <a:pPr indent="0"/>
            <a:r>
              <a:rPr lang="en-US" sz="1200">
                <a:latin typeface="Calibri"/>
              </a:rPr>
              <a:t>66 of 70 Pages</a:t>
            </a:r>
          </a:p>
        </p:txBody>
      </p:sp>
      <p:pic>
        <p:nvPicPr>
          <p:cNvPr id="7" name="Resim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160" y="448056"/>
            <a:ext cx="5764149" cy="126575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899160" y="2218944"/>
            <a:ext cx="5724144" cy="6787896"/>
          </a:xfrm>
          <a:prstGeom prst="rect">
            <a:avLst/>
          </a:prstGeom>
        </p:spPr>
      </p:pic>
      <p:sp>
        <p:nvSpPr>
          <p:cNvPr id="4" name="Dikdörtgen 3"/>
          <p:cNvSpPr/>
          <p:nvPr/>
        </p:nvSpPr>
        <p:spPr>
          <a:xfrm>
            <a:off x="5858256" y="4657344"/>
            <a:ext cx="323088" cy="475488"/>
          </a:xfrm>
          <a:prstGeom prst="rect">
            <a:avLst/>
          </a:prstGeom>
        </p:spPr>
        <p:txBody>
          <a:bodyPr lIns="0" tIns="0" rIns="0" bIns="0">
            <a:noAutofit/>
          </a:bodyPr>
          <a:lstStyle/>
          <a:p>
            <a:pPr indent="0">
              <a:spcAft>
                <a:spcPts val="840"/>
              </a:spcAft>
            </a:pPr>
            <a:r>
              <a:rPr lang="en-US" sz="1300" b="1" spc="-100">
                <a:solidFill>
                  <a:srgbClr val="486B80"/>
                </a:solidFill>
                <a:latin typeface="Calibri"/>
              </a:rPr>
              <a:t>VAV</a:t>
            </a:r>
          </a:p>
          <a:p>
            <a:pPr indent="0"/>
            <a:r>
              <a:rPr lang="en-US" sz="1100">
                <a:solidFill>
                  <a:srgbClr val="486B80"/>
                </a:solidFill>
                <a:latin typeface="Calibri"/>
              </a:rPr>
              <a:t>VAy</a:t>
            </a:r>
          </a:p>
        </p:txBody>
      </p:sp>
      <p:sp>
        <p:nvSpPr>
          <p:cNvPr id="5" name="Dikdörtgen 4"/>
          <p:cNvSpPr/>
          <p:nvPr/>
        </p:nvSpPr>
        <p:spPr>
          <a:xfrm>
            <a:off x="4005072" y="2743200"/>
            <a:ext cx="384048" cy="182880"/>
          </a:xfrm>
          <a:prstGeom prst="rect">
            <a:avLst/>
          </a:prstGeom>
        </p:spPr>
        <p:txBody>
          <a:bodyPr wrap="none" lIns="0" tIns="0" rIns="0" bIns="0">
            <a:noAutofit/>
          </a:bodyPr>
          <a:lstStyle/>
          <a:p>
            <a:pPr indent="0"/>
            <a:r>
              <a:rPr lang="en-US" sz="2000" i="1" spc="-100">
                <a:solidFill>
                  <a:srgbClr val="976567"/>
                </a:solidFill>
                <a:latin typeface="Calibri"/>
              </a:rPr>
              <a:t>myei</a:t>
            </a:r>
          </a:p>
        </p:txBody>
      </p:sp>
      <p:sp>
        <p:nvSpPr>
          <p:cNvPr id="6" name="Dikdörtgen 5"/>
          <p:cNvSpPr/>
          <p:nvPr/>
        </p:nvSpPr>
        <p:spPr>
          <a:xfrm>
            <a:off x="1700784" y="3151632"/>
            <a:ext cx="390144" cy="60960"/>
          </a:xfrm>
          <a:prstGeom prst="rect">
            <a:avLst/>
          </a:prstGeom>
        </p:spPr>
        <p:txBody>
          <a:bodyPr wrap="none" lIns="0" tIns="0" rIns="0" bIns="0">
            <a:noAutofit/>
          </a:bodyPr>
          <a:lstStyle/>
          <a:p>
            <a:pPr indent="0"/>
            <a:r>
              <a:rPr lang="en-US" sz="1100">
                <a:solidFill>
                  <a:srgbClr val="5E5E5E"/>
                </a:solidFill>
                <a:latin typeface="Calibri"/>
              </a:rPr>
              <a:t>M;irta»e3i</a:t>
            </a:r>
          </a:p>
        </p:txBody>
      </p:sp>
      <p:sp>
        <p:nvSpPr>
          <p:cNvPr id="7" name="Dikdörtgen 6"/>
          <p:cNvSpPr/>
          <p:nvPr/>
        </p:nvSpPr>
        <p:spPr>
          <a:xfrm>
            <a:off x="2243328" y="3346704"/>
            <a:ext cx="97536" cy="60960"/>
          </a:xfrm>
          <a:prstGeom prst="rect">
            <a:avLst/>
          </a:prstGeom>
        </p:spPr>
        <p:txBody>
          <a:bodyPr wrap="none" lIns="0" tIns="0" rIns="0" bIns="0">
            <a:noAutofit/>
          </a:bodyPr>
          <a:lstStyle/>
          <a:p>
            <a:pPr indent="0"/>
            <a:r>
              <a:rPr lang="en-US" sz="650" cap="small" spc="50">
                <a:solidFill>
                  <a:srgbClr val="5E5E5E"/>
                </a:solidFill>
                <a:latin typeface="Arial"/>
              </a:rPr>
              <a:t>m</a:t>
            </a:r>
          </a:p>
        </p:txBody>
      </p:sp>
      <p:sp>
        <p:nvSpPr>
          <p:cNvPr id="8" name="Dikdörtgen 7"/>
          <p:cNvSpPr/>
          <p:nvPr/>
        </p:nvSpPr>
        <p:spPr>
          <a:xfrm>
            <a:off x="1700784" y="3364992"/>
            <a:ext cx="207264" cy="85344"/>
          </a:xfrm>
          <a:prstGeom prst="rect">
            <a:avLst/>
          </a:prstGeom>
        </p:spPr>
        <p:txBody>
          <a:bodyPr wrap="none" lIns="0" tIns="0" rIns="0" bIns="0">
            <a:noAutofit/>
          </a:bodyPr>
          <a:lstStyle/>
          <a:p>
            <a:pPr indent="0"/>
            <a:r>
              <a:rPr lang="en-US" sz="950" b="1" spc="-50">
                <a:solidFill>
                  <a:srgbClr val="5E5E5E"/>
                </a:solidFill>
                <a:latin typeface="Calibri"/>
              </a:rPr>
              <a:t>KayU</a:t>
            </a:r>
          </a:p>
        </p:txBody>
      </p:sp>
      <p:sp>
        <p:nvSpPr>
          <p:cNvPr id="9" name="Dikdörtgen 8"/>
          <p:cNvSpPr/>
          <p:nvPr/>
        </p:nvSpPr>
        <p:spPr>
          <a:xfrm>
            <a:off x="1706880" y="3578352"/>
            <a:ext cx="286512" cy="79248"/>
          </a:xfrm>
          <a:prstGeom prst="rect">
            <a:avLst/>
          </a:prstGeom>
        </p:spPr>
        <p:txBody>
          <a:bodyPr wrap="none" lIns="0" tIns="0" rIns="0" bIns="0">
            <a:noAutofit/>
          </a:bodyPr>
          <a:lstStyle/>
          <a:p>
            <a:pPr indent="0"/>
            <a:r>
              <a:rPr lang="en-US" sz="1100">
                <a:solidFill>
                  <a:srgbClr val="5E5E5E"/>
                </a:solidFill>
                <a:latin typeface="Calibri"/>
              </a:rPr>
              <a:t>Sowftl</a:t>
            </a:r>
          </a:p>
        </p:txBody>
      </p:sp>
      <p:sp>
        <p:nvSpPr>
          <p:cNvPr id="10" name="Dikdörtgen 9"/>
          <p:cNvSpPr/>
          <p:nvPr/>
        </p:nvSpPr>
        <p:spPr>
          <a:xfrm>
            <a:off x="3163824" y="3669792"/>
            <a:ext cx="1194816" cy="134112"/>
          </a:xfrm>
          <a:prstGeom prst="rect">
            <a:avLst/>
          </a:prstGeom>
        </p:spPr>
        <p:txBody>
          <a:bodyPr wrap="none" lIns="0" tIns="0" rIns="0" bIns="0">
            <a:noAutofit/>
          </a:bodyPr>
          <a:lstStyle/>
          <a:p>
            <a:pPr indent="0"/>
            <a:r>
              <a:rPr lang="en-US" sz="1400" b="1" i="1">
                <a:solidFill>
                  <a:srgbClr val="976567"/>
                </a:solidFill>
                <a:latin typeface="Cambria"/>
              </a:rPr>
              <a:t>TAPU SENEDt</a:t>
            </a:r>
          </a:p>
        </p:txBody>
      </p:sp>
      <p:sp>
        <p:nvSpPr>
          <p:cNvPr id="11" name="Dikdörtgen 10"/>
          <p:cNvSpPr/>
          <p:nvPr/>
        </p:nvSpPr>
        <p:spPr>
          <a:xfrm>
            <a:off x="2200656" y="3749040"/>
            <a:ext cx="384048" cy="67056"/>
          </a:xfrm>
          <a:prstGeom prst="rect">
            <a:avLst/>
          </a:prstGeom>
        </p:spPr>
        <p:txBody>
          <a:bodyPr wrap="none" lIns="0" tIns="0" rIns="0" bIns="0">
            <a:noAutofit/>
          </a:bodyPr>
          <a:lstStyle/>
          <a:p>
            <a:pPr indent="0" algn="just"/>
            <a:r>
              <a:rPr lang="en-US" sz="650" spc="50">
                <a:solidFill>
                  <a:srgbClr val="726B6C"/>
                </a:solidFill>
                <a:latin typeface="Arial"/>
              </a:rPr>
              <a:t>\kkA&gt;A</a:t>
            </a:r>
          </a:p>
        </p:txBody>
      </p:sp>
      <p:sp>
        <p:nvSpPr>
          <p:cNvPr id="12" name="Dikdörtgen 11"/>
          <p:cNvSpPr/>
          <p:nvPr/>
        </p:nvSpPr>
        <p:spPr>
          <a:xfrm>
            <a:off x="4956048" y="3956304"/>
            <a:ext cx="134112" cy="54864"/>
          </a:xfrm>
          <a:prstGeom prst="rect">
            <a:avLst/>
          </a:prstGeom>
        </p:spPr>
        <p:txBody>
          <a:bodyPr wrap="none" lIns="0" tIns="0" rIns="0" bIns="0">
            <a:noAutofit/>
          </a:bodyPr>
          <a:lstStyle/>
          <a:p>
            <a:pPr indent="0"/>
            <a:r>
              <a:rPr lang="en-US" sz="400">
                <a:solidFill>
                  <a:srgbClr val="726B6C"/>
                </a:solidFill>
                <a:latin typeface="Arial"/>
              </a:rPr>
              <a:t>-</a:t>
            </a:r>
          </a:p>
        </p:txBody>
      </p:sp>
      <p:sp>
        <p:nvSpPr>
          <p:cNvPr id="13" name="Dikdörtgen 12"/>
          <p:cNvSpPr/>
          <p:nvPr/>
        </p:nvSpPr>
        <p:spPr>
          <a:xfrm>
            <a:off x="4194048" y="3962400"/>
            <a:ext cx="256032" cy="67056"/>
          </a:xfrm>
          <a:prstGeom prst="rect">
            <a:avLst/>
          </a:prstGeom>
        </p:spPr>
        <p:txBody>
          <a:bodyPr wrap="none" lIns="0" tIns="0" rIns="0" bIns="0">
            <a:noAutofit/>
          </a:bodyPr>
          <a:lstStyle/>
          <a:p>
            <a:pPr indent="0"/>
            <a:r>
              <a:rPr lang="en-US" sz="1300" b="1" spc="-100">
                <a:solidFill>
                  <a:srgbClr val="726B6C"/>
                </a:solidFill>
                <a:latin typeface="Calibri"/>
              </a:rPr>
              <a:t>Harsei</a:t>
            </a:r>
          </a:p>
        </p:txBody>
      </p:sp>
      <p:sp>
        <p:nvSpPr>
          <p:cNvPr id="14" name="Dikdörtgen 13"/>
          <p:cNvSpPr/>
          <p:nvPr/>
        </p:nvSpPr>
        <p:spPr>
          <a:xfrm>
            <a:off x="2078736" y="3998976"/>
            <a:ext cx="493776" cy="97536"/>
          </a:xfrm>
          <a:prstGeom prst="rect">
            <a:avLst/>
          </a:prstGeom>
        </p:spPr>
        <p:txBody>
          <a:bodyPr wrap="none" lIns="0" tIns="0" rIns="0" bIns="0">
            <a:noAutofit/>
          </a:bodyPr>
          <a:lstStyle/>
          <a:p>
            <a:pPr indent="0"/>
            <a:r>
              <a:rPr lang="en-US" sz="1100">
                <a:solidFill>
                  <a:srgbClr val="82797F"/>
                </a:solidFill>
                <a:latin typeface="Calibri"/>
              </a:rPr>
              <a:t>Saii^</a:t>
            </a:r>
          </a:p>
        </p:txBody>
      </p:sp>
      <p:sp>
        <p:nvSpPr>
          <p:cNvPr id="15" name="Dikdörtgen 14"/>
          <p:cNvSpPr/>
          <p:nvPr/>
        </p:nvSpPr>
        <p:spPr>
          <a:xfrm>
            <a:off x="3194304" y="4011168"/>
            <a:ext cx="902208" cy="73152"/>
          </a:xfrm>
          <a:prstGeom prst="rect">
            <a:avLst/>
          </a:prstGeom>
        </p:spPr>
        <p:txBody>
          <a:bodyPr wrap="none" lIns="0" tIns="0" rIns="0" bIns="0">
            <a:noAutofit/>
          </a:bodyPr>
          <a:lstStyle/>
          <a:p>
            <a:pPr indent="0"/>
            <a:r>
              <a:rPr lang="en-US" sz="500">
                <a:solidFill>
                  <a:srgbClr val="5E5E5E"/>
                </a:solidFill>
                <a:latin typeface="Cambria"/>
              </a:rPr>
              <a:t>Pnftri </a:t>
            </a:r>
            <a:r>
              <a:rPr lang="en-US" sz="700" b="1" spc="-50">
                <a:solidFill>
                  <a:srgbClr val="5E5E5E"/>
                </a:solidFill>
                <a:latin typeface="Arial"/>
              </a:rPr>
              <a:t>No Arln Nri</a:t>
            </a:r>
          </a:p>
        </p:txBody>
      </p:sp>
      <p:sp>
        <p:nvSpPr>
          <p:cNvPr id="16" name="Dikdörtgen 15"/>
          <p:cNvSpPr/>
          <p:nvPr/>
        </p:nvSpPr>
        <p:spPr>
          <a:xfrm>
            <a:off x="2200656" y="4413504"/>
            <a:ext cx="256032" cy="54864"/>
          </a:xfrm>
          <a:prstGeom prst="rect">
            <a:avLst/>
          </a:prstGeom>
        </p:spPr>
        <p:txBody>
          <a:bodyPr wrap="none" lIns="0" tIns="0" rIns="0" bIns="0">
            <a:noAutofit/>
          </a:bodyPr>
          <a:lstStyle/>
          <a:p>
            <a:pPr indent="0"/>
            <a:r>
              <a:rPr lang="en-US" sz="550" spc="-50">
                <a:solidFill>
                  <a:srgbClr val="82797F"/>
                </a:solidFill>
                <a:latin typeface="Tahoma"/>
              </a:rPr>
              <a:t>I uu A</a:t>
            </a:r>
          </a:p>
        </p:txBody>
      </p:sp>
      <p:sp>
        <p:nvSpPr>
          <p:cNvPr id="17" name="Dikdörtgen 16"/>
          <p:cNvSpPr/>
          <p:nvPr/>
        </p:nvSpPr>
        <p:spPr>
          <a:xfrm>
            <a:off x="1786128" y="4486656"/>
            <a:ext cx="268224" cy="85344"/>
          </a:xfrm>
          <a:prstGeom prst="rect">
            <a:avLst/>
          </a:prstGeom>
        </p:spPr>
        <p:txBody>
          <a:bodyPr wrap="none" lIns="0" tIns="0" rIns="0" bIns="0">
            <a:noAutofit/>
          </a:bodyPr>
          <a:lstStyle/>
          <a:p>
            <a:pPr indent="0"/>
            <a:r>
              <a:rPr lang="en-US" sz="1300" i="1" spc="-200">
                <a:solidFill>
                  <a:srgbClr val="5E5E5E"/>
                </a:solidFill>
                <a:latin typeface="Calibri"/>
              </a:rPr>
              <a:t>wmm</a:t>
            </a:r>
          </a:p>
        </p:txBody>
      </p:sp>
      <p:sp>
        <p:nvSpPr>
          <p:cNvPr id="18" name="Dikdörtgen 17"/>
          <p:cNvSpPr/>
          <p:nvPr/>
        </p:nvSpPr>
        <p:spPr>
          <a:xfrm>
            <a:off x="1743456" y="4834128"/>
            <a:ext cx="280416" cy="91440"/>
          </a:xfrm>
          <a:prstGeom prst="rect">
            <a:avLst/>
          </a:prstGeom>
        </p:spPr>
        <p:txBody>
          <a:bodyPr wrap="none" lIns="0" tIns="0" rIns="0" bIns="0">
            <a:noAutofit/>
          </a:bodyPr>
          <a:lstStyle/>
          <a:p>
            <a:pPr indent="0"/>
            <a:r>
              <a:rPr lang="en-US" sz="750" b="1">
                <a:solidFill>
                  <a:srgbClr val="726B6C"/>
                </a:solidFill>
                <a:latin typeface="Calibri"/>
              </a:rPr>
              <a:t>Smiri</a:t>
            </a:r>
          </a:p>
        </p:txBody>
      </p:sp>
      <p:sp>
        <p:nvSpPr>
          <p:cNvPr id="19" name="Dikdörtgen 18"/>
          <p:cNvSpPr/>
          <p:nvPr/>
        </p:nvSpPr>
        <p:spPr>
          <a:xfrm>
            <a:off x="2176272" y="4907280"/>
            <a:ext cx="2734056" cy="73152"/>
          </a:xfrm>
          <a:prstGeom prst="rect">
            <a:avLst/>
          </a:prstGeom>
        </p:spPr>
        <p:txBody>
          <a:bodyPr wrap="none" lIns="0" tIns="0" rIns="0" bIns="0">
            <a:noAutofit/>
          </a:bodyPr>
          <a:lstStyle/>
          <a:p>
            <a:pPr indent="0" algn="just">
              <a:spcAft>
                <a:spcPts val="840"/>
              </a:spcAft>
            </a:pPr>
            <a:r>
              <a:rPr lang="en-US" sz="400">
                <a:solidFill>
                  <a:srgbClr val="82797F"/>
                </a:solidFill>
                <a:latin typeface="Cambria"/>
              </a:rPr>
              <a:t>/min    V, • ^751 * j I ? (jRktidi IkulUsimi MMItfU^itl tmliatm kia^dhiltrunj</a:t>
            </a:r>
          </a:p>
        </p:txBody>
      </p:sp>
      <p:sp>
        <p:nvSpPr>
          <p:cNvPr id="20" name="Dikdörtgen 19"/>
          <p:cNvSpPr/>
          <p:nvPr/>
        </p:nvSpPr>
        <p:spPr>
          <a:xfrm>
            <a:off x="2261616" y="5132832"/>
            <a:ext cx="3115056" cy="134112"/>
          </a:xfrm>
          <a:prstGeom prst="rect">
            <a:avLst/>
          </a:prstGeom>
        </p:spPr>
        <p:txBody>
          <a:bodyPr lIns="0" tIns="0" rIns="0" bIns="0">
            <a:noAutofit/>
          </a:bodyPr>
          <a:lstStyle/>
          <a:p>
            <a:pPr indent="0" algn="just">
              <a:lnSpc>
                <a:spcPts val="576"/>
              </a:lnSpc>
              <a:spcBef>
                <a:spcPts val="840"/>
              </a:spcBef>
            </a:pPr>
            <a:r>
              <a:rPr lang="en-US" sz="500">
                <a:solidFill>
                  <a:srgbClr val="726B6C"/>
                </a:solidFill>
                <a:latin typeface="Cambria"/>
              </a:rPr>
              <a:t>mam &gt;\H4v i i M1MI </a:t>
            </a:r>
            <a:r>
              <a:rPr lang="en-US" sz="500">
                <a:solidFill>
                  <a:srgbClr val="82797F"/>
                </a:solidFill>
                <a:latin typeface="Cambria"/>
              </a:rPr>
              <a:t>L </a:t>
            </a:r>
            <a:r>
              <a:rPr lang="en-US" sz="500">
                <a:solidFill>
                  <a:srgbClr val="726B6C"/>
                </a:solidFill>
                <a:latin typeface="Cambria"/>
              </a:rPr>
              <a:t>^ItilVJl </a:t>
            </a:r>
            <a:r>
              <a:rPr lang="en-US" sz="500">
                <a:solidFill>
                  <a:srgbClr val="82797F"/>
                </a:solidFill>
                <a:latin typeface="Cambria"/>
              </a:rPr>
              <a:t>F </a:t>
            </a:r>
            <a:r>
              <a:rPr lang="en-US" sz="500">
                <a:solidFill>
                  <a:srgbClr val="726B6C"/>
                </a:solidFill>
                <a:latin typeface="Cambria"/>
              </a:rPr>
              <a:t>Uf!i *lm* l«s«!. fl» I |^1 I ilMIRH &lt;&gt;ARA\0*l. </a:t>
            </a:r>
            <a:r>
              <a:rPr lang="en-US" sz="550">
                <a:solidFill>
                  <a:srgbClr val="82797F"/>
                </a:solidFill>
                <a:latin typeface="Constantia"/>
              </a:rPr>
              <a:t>^1</a:t>
            </a:r>
            <a:r>
              <a:rPr lang="en-US" sz="500">
                <a:solidFill>
                  <a:srgbClr val="82797F"/>
                </a:solidFill>
                <a:latin typeface="Cambria"/>
              </a:rPr>
              <a:t> Stfftt Nlmuiln</a:t>
            </a:r>
          </a:p>
        </p:txBody>
      </p:sp>
      <p:sp>
        <p:nvSpPr>
          <p:cNvPr id="21" name="Dikdörtgen 20"/>
          <p:cNvSpPr/>
          <p:nvPr/>
        </p:nvSpPr>
        <p:spPr>
          <a:xfrm>
            <a:off x="1755648" y="5766816"/>
            <a:ext cx="323088" cy="73152"/>
          </a:xfrm>
          <a:prstGeom prst="rect">
            <a:avLst/>
          </a:prstGeom>
        </p:spPr>
        <p:txBody>
          <a:bodyPr wrap="none" lIns="0" tIns="0" rIns="0" bIns="0">
            <a:noAutofit/>
          </a:bodyPr>
          <a:lstStyle/>
          <a:p>
            <a:pPr indent="0"/>
            <a:r>
              <a:rPr lang="en-US" sz="750" b="1" cap="small">
                <a:solidFill>
                  <a:srgbClr val="5E5E5E"/>
                </a:solidFill>
                <a:latin typeface="Calibri"/>
              </a:rPr>
              <a:t>&lt;A* .mum</a:t>
            </a:r>
          </a:p>
        </p:txBody>
      </p:sp>
      <p:sp>
        <p:nvSpPr>
          <p:cNvPr id="22" name="Dikdörtgen 21"/>
          <p:cNvSpPr/>
          <p:nvPr/>
        </p:nvSpPr>
        <p:spPr>
          <a:xfrm>
            <a:off x="1761744" y="5870448"/>
            <a:ext cx="341376" cy="67056"/>
          </a:xfrm>
          <a:prstGeom prst="rect">
            <a:avLst/>
          </a:prstGeom>
        </p:spPr>
        <p:txBody>
          <a:bodyPr wrap="none" lIns="0" tIns="0" rIns="0" bIns="0">
            <a:noAutofit/>
          </a:bodyPr>
          <a:lstStyle/>
          <a:p>
            <a:pPr indent="0"/>
            <a:r>
              <a:rPr lang="en-US" sz="1000">
                <a:solidFill>
                  <a:srgbClr val="5E5E5E"/>
                </a:solidFill>
                <a:latin typeface="Arial"/>
              </a:rPr>
              <a:t>5</a:t>
            </a:r>
            <a:r>
              <a:rPr lang="en-US" sz="700" b="1" spc="-50">
                <a:solidFill>
                  <a:srgbClr val="5E5E5E"/>
                </a:solidFill>
                <a:latin typeface="Arial"/>
              </a:rPr>
              <a:t>nbc:b</a:t>
            </a:r>
          </a:p>
        </p:txBody>
      </p:sp>
      <p:sp>
        <p:nvSpPr>
          <p:cNvPr id="23" name="Dikdörtgen 22"/>
          <p:cNvSpPr/>
          <p:nvPr/>
        </p:nvSpPr>
        <p:spPr>
          <a:xfrm>
            <a:off x="2200656" y="6601968"/>
            <a:ext cx="1146048" cy="54864"/>
          </a:xfrm>
          <a:prstGeom prst="rect">
            <a:avLst/>
          </a:prstGeom>
        </p:spPr>
        <p:txBody>
          <a:bodyPr wrap="none" lIns="0" tIns="0" rIns="0" bIns="0">
            <a:noAutofit/>
          </a:bodyPr>
          <a:lstStyle/>
          <a:p>
            <a:pPr indent="0"/>
            <a:r>
              <a:rPr lang="en-US" sz="1100">
                <a:solidFill>
                  <a:srgbClr val="726B6C"/>
                </a:solidFill>
                <a:latin typeface="Calibri"/>
              </a:rPr>
              <a:t>m i • vi r'l virw^i </a:t>
            </a:r>
            <a:r>
              <a:rPr lang="en-US" sz="1100" cap="small">
                <a:solidFill>
                  <a:srgbClr val="726B6C"/>
                </a:solidFill>
                <a:latin typeface="Calibri"/>
              </a:rPr>
              <a:t>v\tw,</a:t>
            </a:r>
            <a:r>
              <a:rPr lang="en-US" sz="1100">
                <a:solidFill>
                  <a:srgbClr val="726B6C"/>
                </a:solidFill>
                <a:latin typeface="Calibri"/>
              </a:rPr>
              <a:t> r»</a:t>
            </a:r>
            <a:r>
              <a:rPr lang="en-US" sz="1100" baseline="-25000">
                <a:solidFill>
                  <a:srgbClr val="726B6C"/>
                </a:solidFill>
                <a:latin typeface="Calibri"/>
              </a:rPr>
              <a:t>r</a:t>
            </a:r>
            <a:r>
              <a:rPr lang="en-US" sz="1100">
                <a:solidFill>
                  <a:srgbClr val="726B6C"/>
                </a:solidFill>
                <a:latin typeface="Calibri"/>
              </a:rPr>
              <a:t>i.,</a:t>
            </a:r>
          </a:p>
        </p:txBody>
      </p:sp>
      <p:sp>
        <p:nvSpPr>
          <p:cNvPr id="24" name="Dikdörtgen 23"/>
          <p:cNvSpPr/>
          <p:nvPr/>
        </p:nvSpPr>
        <p:spPr>
          <a:xfrm>
            <a:off x="1645920" y="7205472"/>
            <a:ext cx="566928" cy="323088"/>
          </a:xfrm>
          <a:prstGeom prst="rect">
            <a:avLst/>
          </a:prstGeom>
        </p:spPr>
        <p:txBody>
          <a:bodyPr lIns="0" tIns="0" rIns="0" bIns="0">
            <a:noAutofit/>
          </a:bodyPr>
          <a:lstStyle/>
          <a:p>
            <a:pPr indent="0" algn="r">
              <a:spcAft>
                <a:spcPts val="1050"/>
              </a:spcAft>
            </a:pPr>
            <a:r>
              <a:rPr lang="en-US" sz="650" spc="-50">
                <a:solidFill>
                  <a:srgbClr val="726B6C"/>
                </a:solidFill>
                <a:latin typeface="Arial"/>
              </a:rPr>
              <a:t>G»khu</a:t>
            </a:r>
          </a:p>
          <a:p>
            <a:pPr indent="0"/>
            <a:r>
              <a:rPr lang="en-US" sz="850" b="1" i="1" spc="-100">
                <a:solidFill>
                  <a:srgbClr val="726B6C"/>
                </a:solidFill>
                <a:latin typeface="Consolas"/>
              </a:rPr>
              <a:t>cm</a:t>
            </a:r>
          </a:p>
        </p:txBody>
      </p:sp>
      <p:sp>
        <p:nvSpPr>
          <p:cNvPr id="25" name="Dikdörtgen 24"/>
          <p:cNvSpPr/>
          <p:nvPr/>
        </p:nvSpPr>
        <p:spPr>
          <a:xfrm>
            <a:off x="2718816" y="7248144"/>
            <a:ext cx="97536" cy="48768"/>
          </a:xfrm>
          <a:prstGeom prst="rect">
            <a:avLst/>
          </a:prstGeom>
        </p:spPr>
        <p:txBody>
          <a:bodyPr wrap="none" lIns="0" tIns="0" rIns="0" bIns="0">
            <a:noAutofit/>
          </a:bodyPr>
          <a:lstStyle/>
          <a:p>
            <a:pPr indent="0"/>
            <a:r>
              <a:rPr lang="en-US" sz="750" b="1">
                <a:solidFill>
                  <a:srgbClr val="5E5E5E"/>
                </a:solidFill>
                <a:latin typeface="Calibri"/>
              </a:rPr>
              <a:t>*■-</a:t>
            </a:r>
          </a:p>
        </p:txBody>
      </p:sp>
      <p:sp>
        <p:nvSpPr>
          <p:cNvPr id="26" name="Dikdörtgen 25"/>
          <p:cNvSpPr/>
          <p:nvPr/>
        </p:nvSpPr>
        <p:spPr>
          <a:xfrm>
            <a:off x="3060192" y="7248144"/>
            <a:ext cx="103632" cy="54864"/>
          </a:xfrm>
          <a:prstGeom prst="rect">
            <a:avLst/>
          </a:prstGeom>
        </p:spPr>
        <p:txBody>
          <a:bodyPr wrap="none" lIns="0" tIns="0" rIns="0" bIns="0">
            <a:noAutofit/>
          </a:bodyPr>
          <a:lstStyle/>
          <a:p>
            <a:pPr indent="0"/>
            <a:r>
              <a:rPr lang="en-US" sz="1000" i="1" spc="-50">
                <a:solidFill>
                  <a:srgbClr val="726B6C"/>
                </a:solidFill>
                <a:latin typeface="Arial"/>
              </a:rPr>
              <a:t>H-J</a:t>
            </a:r>
          </a:p>
        </p:txBody>
      </p:sp>
      <p:sp>
        <p:nvSpPr>
          <p:cNvPr id="27" name="Dikdörtgen 26"/>
          <p:cNvSpPr/>
          <p:nvPr/>
        </p:nvSpPr>
        <p:spPr>
          <a:xfrm>
            <a:off x="4468368" y="7424928"/>
            <a:ext cx="121920" cy="48768"/>
          </a:xfrm>
          <a:prstGeom prst="rect">
            <a:avLst/>
          </a:prstGeom>
        </p:spPr>
        <p:txBody>
          <a:bodyPr wrap="none" lIns="0" tIns="0" rIns="0" bIns="0">
            <a:noAutofit/>
          </a:bodyPr>
          <a:lstStyle/>
          <a:p>
            <a:pPr indent="0"/>
            <a:r>
              <a:rPr lang="en-US" sz="650" spc="-50">
                <a:solidFill>
                  <a:srgbClr val="82797F"/>
                </a:solidFill>
                <a:latin typeface="Calibri"/>
              </a:rPr>
              <a:t>I* M</a:t>
            </a:r>
          </a:p>
        </p:txBody>
      </p:sp>
      <p:sp>
        <p:nvSpPr>
          <p:cNvPr id="28" name="Dikdörtgen 27"/>
          <p:cNvSpPr/>
          <p:nvPr/>
        </p:nvSpPr>
        <p:spPr>
          <a:xfrm>
            <a:off x="5309616" y="7461504"/>
            <a:ext cx="274320" cy="67056"/>
          </a:xfrm>
          <a:prstGeom prst="rect">
            <a:avLst/>
          </a:prstGeom>
        </p:spPr>
        <p:txBody>
          <a:bodyPr wrap="none" lIns="0" tIns="0" rIns="0" bIns="0">
            <a:noAutofit/>
          </a:bodyPr>
          <a:lstStyle/>
          <a:p>
            <a:pPr indent="0"/>
            <a:r>
              <a:rPr lang="en-US" sz="950" b="1" spc="-50">
                <a:solidFill>
                  <a:srgbClr val="726B6C"/>
                </a:solidFill>
                <a:latin typeface="Calibri"/>
              </a:rPr>
              <a:t>Da Nek</a:t>
            </a:r>
          </a:p>
        </p:txBody>
      </p:sp>
      <p:sp>
        <p:nvSpPr>
          <p:cNvPr id="29" name="Dikdörtgen 28"/>
          <p:cNvSpPr/>
          <p:nvPr/>
        </p:nvSpPr>
        <p:spPr>
          <a:xfrm>
            <a:off x="5352288" y="7729728"/>
            <a:ext cx="341376" cy="60960"/>
          </a:xfrm>
          <a:prstGeom prst="rect">
            <a:avLst/>
          </a:prstGeom>
        </p:spPr>
        <p:txBody>
          <a:bodyPr wrap="none" lIns="0" tIns="0" rIns="0" bIns="0">
            <a:noAutofit/>
          </a:bodyPr>
          <a:lstStyle/>
          <a:p>
            <a:pPr indent="0" algn="r"/>
            <a:r>
              <a:rPr lang="en-US" sz="650" cap="small" spc="-50">
                <a:solidFill>
                  <a:srgbClr val="726B6C"/>
                </a:solidFill>
                <a:latin typeface="Calibri"/>
              </a:rPr>
              <a:t>Nkl</a:t>
            </a:r>
          </a:p>
        </p:txBody>
      </p:sp>
      <p:sp>
        <p:nvSpPr>
          <p:cNvPr id="30" name="Dikdörtgen 29"/>
          <p:cNvSpPr/>
          <p:nvPr/>
        </p:nvSpPr>
        <p:spPr>
          <a:xfrm>
            <a:off x="5352288" y="7991856"/>
            <a:ext cx="256032" cy="54864"/>
          </a:xfrm>
          <a:prstGeom prst="rect">
            <a:avLst/>
          </a:prstGeom>
        </p:spPr>
        <p:txBody>
          <a:bodyPr wrap="none" lIns="0" tIns="0" rIns="0" bIns="0">
            <a:noAutofit/>
          </a:bodyPr>
          <a:lstStyle/>
          <a:p>
            <a:pPr indent="0"/>
            <a:r>
              <a:rPr lang="en-US" sz="1100" cap="small">
                <a:solidFill>
                  <a:srgbClr val="726B6C"/>
                </a:solidFill>
                <a:latin typeface="Calibri"/>
              </a:rPr>
              <a:t>Bit*</a:t>
            </a:r>
            <a:r>
              <a:rPr lang="en-US" sz="1100">
                <a:solidFill>
                  <a:srgbClr val="726B6C"/>
                </a:solidFill>
                <a:latin typeface="Calibri"/>
              </a:rPr>
              <a:t> **n</a:t>
            </a:r>
          </a:p>
        </p:txBody>
      </p:sp>
      <p:sp>
        <p:nvSpPr>
          <p:cNvPr id="31" name="Dikdörtgen 30"/>
          <p:cNvSpPr/>
          <p:nvPr/>
        </p:nvSpPr>
        <p:spPr>
          <a:xfrm>
            <a:off x="5309616" y="8260080"/>
            <a:ext cx="195072" cy="79248"/>
          </a:xfrm>
          <a:prstGeom prst="rect">
            <a:avLst/>
          </a:prstGeom>
        </p:spPr>
        <p:txBody>
          <a:bodyPr wrap="none" lIns="0" tIns="0" rIns="0" bIns="0">
            <a:noAutofit/>
          </a:bodyPr>
          <a:lstStyle/>
          <a:p>
            <a:pPr indent="0"/>
            <a:r>
              <a:rPr lang="en-US" sz="500">
                <a:solidFill>
                  <a:srgbClr val="726B6C"/>
                </a:solidFill>
                <a:latin typeface="Cambria"/>
              </a:rPr>
              <a:t>; T*rti</a:t>
            </a:r>
          </a:p>
        </p:txBody>
      </p:sp>
      <p:sp>
        <p:nvSpPr>
          <p:cNvPr id="32" name="Dikdörtgen 31"/>
          <p:cNvSpPr/>
          <p:nvPr/>
        </p:nvSpPr>
        <p:spPr>
          <a:xfrm>
            <a:off x="1207008" y="8772144"/>
            <a:ext cx="195072" cy="170688"/>
          </a:xfrm>
          <a:prstGeom prst="rect">
            <a:avLst/>
          </a:prstGeom>
        </p:spPr>
        <p:txBody>
          <a:bodyPr wrap="none" lIns="0" tIns="0" rIns="0" bIns="0">
            <a:noAutofit/>
          </a:bodyPr>
          <a:lstStyle/>
          <a:p>
            <a:pPr indent="0"/>
            <a:r>
              <a:rPr lang="en-US" sz="1300" b="1" spc="-100">
                <a:solidFill>
                  <a:srgbClr val="82797F"/>
                </a:solidFill>
                <a:latin typeface="Calibri"/>
              </a:rPr>
              <a:t>L_!</a:t>
            </a:r>
          </a:p>
        </p:txBody>
      </p:sp>
      <p:sp>
        <p:nvSpPr>
          <p:cNvPr id="33" name="Dikdörtgen 32"/>
          <p:cNvSpPr/>
          <p:nvPr/>
        </p:nvSpPr>
        <p:spPr>
          <a:xfrm>
            <a:off x="1389888" y="8827008"/>
            <a:ext cx="627888" cy="60960"/>
          </a:xfrm>
          <a:prstGeom prst="rect">
            <a:avLst/>
          </a:prstGeom>
        </p:spPr>
        <p:txBody>
          <a:bodyPr wrap="none" lIns="0" tIns="0" rIns="0" bIns="0">
            <a:noAutofit/>
          </a:bodyPr>
          <a:lstStyle/>
          <a:p>
            <a:pPr indent="0" algn="r"/>
            <a:r>
              <a:rPr lang="en-US" sz="500">
                <a:solidFill>
                  <a:srgbClr val="82797F"/>
                </a:solidFill>
                <a:latin typeface="Cambria"/>
              </a:rPr>
              <a:t>n </a:t>
            </a:r>
            <a:r>
              <a:rPr lang="en-US" sz="500" i="1" spc="-50">
                <a:solidFill>
                  <a:srgbClr val="82797F"/>
                </a:solidFill>
                <a:latin typeface="Cambria"/>
              </a:rPr>
              <a:t>nmmwr</a:t>
            </a:r>
            <a:r>
              <a:rPr lang="en-US" sz="500">
                <a:solidFill>
                  <a:srgbClr val="82797F"/>
                </a:solidFill>
                <a:latin typeface="Cambria"/>
              </a:rPr>
              <a:t> ** kid</a:t>
            </a:r>
          </a:p>
        </p:txBody>
      </p:sp>
      <p:sp>
        <p:nvSpPr>
          <p:cNvPr id="34" name="Dikdörtgen 33"/>
          <p:cNvSpPr/>
          <p:nvPr/>
        </p:nvSpPr>
        <p:spPr>
          <a:xfrm>
            <a:off x="2956560" y="8827008"/>
            <a:ext cx="505968" cy="54864"/>
          </a:xfrm>
          <a:prstGeom prst="rect">
            <a:avLst/>
          </a:prstGeom>
        </p:spPr>
        <p:txBody>
          <a:bodyPr wrap="none" lIns="0" tIns="0" rIns="0" bIns="0">
            <a:noAutofit/>
          </a:bodyPr>
          <a:lstStyle/>
          <a:p>
            <a:pPr indent="0"/>
            <a:r>
              <a:rPr lang="en-US" sz="750" b="1">
                <a:solidFill>
                  <a:srgbClr val="726B6C"/>
                </a:solidFill>
                <a:latin typeface="Calibri"/>
              </a:rPr>
              <a:t>CHVit* &lt;*fnnn*</a:t>
            </a:r>
          </a:p>
        </p:txBody>
      </p:sp>
      <p:sp>
        <p:nvSpPr>
          <p:cNvPr id="35" name="Dikdörtgen 34"/>
          <p:cNvSpPr/>
          <p:nvPr/>
        </p:nvSpPr>
        <p:spPr>
          <a:xfrm>
            <a:off x="3797808" y="8827008"/>
            <a:ext cx="737616" cy="42672"/>
          </a:xfrm>
          <a:prstGeom prst="rect">
            <a:avLst/>
          </a:prstGeom>
        </p:spPr>
        <p:txBody>
          <a:bodyPr wrap="none" lIns="0" tIns="0" rIns="0" bIns="0">
            <a:noAutofit/>
          </a:bodyPr>
          <a:lstStyle/>
          <a:p>
            <a:pPr indent="0" algn="just"/>
            <a:r>
              <a:rPr lang="en-US" sz="450">
                <a:solidFill>
                  <a:srgbClr val="5E5E5E"/>
                </a:solidFill>
                <a:latin typeface="Calibri"/>
              </a:rPr>
              <a:t>\ii n'-HM'i i-l»i.i in i</a:t>
            </a:r>
          </a:p>
        </p:txBody>
      </p:sp>
      <p:sp>
        <p:nvSpPr>
          <p:cNvPr id="36" name="Dikdörtgen 35"/>
          <p:cNvSpPr/>
          <p:nvPr/>
        </p:nvSpPr>
        <p:spPr>
          <a:xfrm>
            <a:off x="890016" y="9351264"/>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37" name="Dikdörtgen 36"/>
          <p:cNvSpPr/>
          <p:nvPr/>
        </p:nvSpPr>
        <p:spPr>
          <a:xfrm>
            <a:off x="3425952" y="9351264"/>
            <a:ext cx="981456" cy="155448"/>
          </a:xfrm>
          <a:prstGeom prst="rect">
            <a:avLst/>
          </a:prstGeom>
        </p:spPr>
        <p:txBody>
          <a:bodyPr wrap="none" lIns="0" tIns="0" rIns="0" bIns="0">
            <a:noAutofit/>
          </a:bodyPr>
          <a:lstStyle/>
          <a:p>
            <a:pPr indent="0"/>
            <a:r>
              <a:rPr lang="en-US" sz="1100">
                <a:latin typeface="Calibri"/>
              </a:rPr>
              <a:t>bdkgroup.com.tr</a:t>
            </a:r>
          </a:p>
        </p:txBody>
      </p:sp>
      <p:sp>
        <p:nvSpPr>
          <p:cNvPr id="38" name="Dikdörtgen 37"/>
          <p:cNvSpPr/>
          <p:nvPr/>
        </p:nvSpPr>
        <p:spPr>
          <a:xfrm>
            <a:off x="5641848" y="9339072"/>
            <a:ext cx="947928" cy="170688"/>
          </a:xfrm>
          <a:prstGeom prst="rect">
            <a:avLst/>
          </a:prstGeom>
        </p:spPr>
        <p:txBody>
          <a:bodyPr wrap="none" lIns="0" tIns="0" rIns="0" bIns="0">
            <a:noAutofit/>
          </a:bodyPr>
          <a:lstStyle/>
          <a:p>
            <a:pPr indent="0"/>
            <a:r>
              <a:rPr lang="en-US" sz="1200">
                <a:latin typeface="Calibri"/>
              </a:rPr>
              <a:t>67 of 70 Pages</a:t>
            </a:r>
          </a:p>
        </p:txBody>
      </p:sp>
      <p:pic>
        <p:nvPicPr>
          <p:cNvPr id="39" name="Resim 3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016" y="670141"/>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899160" y="1731264"/>
            <a:ext cx="5705856" cy="7016496"/>
          </a:xfrm>
          <a:prstGeom prst="rect">
            <a:avLst/>
          </a:prstGeom>
        </p:spPr>
      </p:pic>
      <p:sp>
        <p:nvSpPr>
          <p:cNvPr id="4" name="Dikdörtgen 3"/>
          <p:cNvSpPr/>
          <p:nvPr/>
        </p:nvSpPr>
        <p:spPr>
          <a:xfrm>
            <a:off x="2121408" y="2325624"/>
            <a:ext cx="643128" cy="124968"/>
          </a:xfrm>
          <a:prstGeom prst="rect">
            <a:avLst/>
          </a:prstGeom>
        </p:spPr>
        <p:txBody>
          <a:bodyPr wrap="none" lIns="0" tIns="0" rIns="0" bIns="0">
            <a:noAutofit/>
          </a:bodyPr>
          <a:lstStyle/>
          <a:p>
            <a:pPr indent="0"/>
            <a:r>
              <a:rPr lang="en-US" sz="1300" b="1" spc="-100">
                <a:solidFill>
                  <a:srgbClr val="726B6C"/>
                </a:solidFill>
                <a:latin typeface="Calibri"/>
              </a:rPr>
              <a:t>TJT’rTOTTTT</a:t>
            </a:r>
          </a:p>
        </p:txBody>
      </p:sp>
      <p:sp>
        <p:nvSpPr>
          <p:cNvPr id="5" name="Dikdörtgen 4"/>
          <p:cNvSpPr/>
          <p:nvPr/>
        </p:nvSpPr>
        <p:spPr>
          <a:xfrm>
            <a:off x="3163824" y="2404872"/>
            <a:ext cx="1359408" cy="307848"/>
          </a:xfrm>
          <a:prstGeom prst="rect">
            <a:avLst/>
          </a:prstGeom>
        </p:spPr>
        <p:txBody>
          <a:bodyPr wrap="none" lIns="0" tIns="0" rIns="0" bIns="0">
            <a:noAutofit/>
          </a:bodyPr>
          <a:lstStyle/>
          <a:p>
            <a:pPr indent="0"/>
            <a:r>
              <a:rPr lang="en-US" sz="2700" spc="-200">
                <a:solidFill>
                  <a:srgbClr val="976567"/>
                </a:solidFill>
                <a:latin typeface="Calibri"/>
              </a:rPr>
              <a:t>fflcye </a:t>
            </a:r>
            <a:r>
              <a:rPr lang="en-US" sz="1000" i="1" spc="-150">
                <a:solidFill>
                  <a:srgbClr val="976567"/>
                </a:solidFill>
                <a:latin typeface="Calibri"/>
              </a:rPr>
              <a:t>Cumhunyeti</a:t>
            </a:r>
          </a:p>
        </p:txBody>
      </p:sp>
      <p:sp>
        <p:nvSpPr>
          <p:cNvPr id="6" name="Dikdörtgen 5"/>
          <p:cNvSpPr/>
          <p:nvPr/>
        </p:nvSpPr>
        <p:spPr>
          <a:xfrm>
            <a:off x="1652016" y="2889504"/>
            <a:ext cx="426720" cy="79248"/>
          </a:xfrm>
          <a:prstGeom prst="rect">
            <a:avLst/>
          </a:prstGeom>
        </p:spPr>
        <p:txBody>
          <a:bodyPr wrap="none" lIns="0" tIns="0" rIns="0" bIns="0">
            <a:noAutofit/>
          </a:bodyPr>
          <a:lstStyle/>
          <a:p>
            <a:pPr indent="0"/>
            <a:r>
              <a:rPr lang="en-US" sz="1100">
                <a:solidFill>
                  <a:srgbClr val="726B6C"/>
                </a:solidFill>
                <a:latin typeface="Calibri"/>
              </a:rPr>
              <a:t>M abated</a:t>
            </a:r>
          </a:p>
        </p:txBody>
      </p:sp>
      <p:sp>
        <p:nvSpPr>
          <p:cNvPr id="7" name="Dikdörtgen 6"/>
          <p:cNvSpPr/>
          <p:nvPr/>
        </p:nvSpPr>
        <p:spPr>
          <a:xfrm>
            <a:off x="5077968" y="3090672"/>
            <a:ext cx="353568" cy="97536"/>
          </a:xfrm>
          <a:prstGeom prst="rect">
            <a:avLst/>
          </a:prstGeom>
        </p:spPr>
        <p:txBody>
          <a:bodyPr wrap="none" lIns="0" tIns="0" rIns="0" bIns="0">
            <a:noAutofit/>
          </a:bodyPr>
          <a:lstStyle/>
          <a:p>
            <a:pPr indent="0"/>
            <a:r>
              <a:rPr lang="en-US" sz="1300" b="1" spc="-100">
                <a:solidFill>
                  <a:srgbClr val="82797F"/>
                </a:solidFill>
                <a:latin typeface="Calibri"/>
              </a:rPr>
              <a:t>Randal</a:t>
            </a:r>
          </a:p>
        </p:txBody>
      </p:sp>
      <p:sp>
        <p:nvSpPr>
          <p:cNvPr id="8" name="Dikdörtgen 7"/>
          <p:cNvSpPr/>
          <p:nvPr/>
        </p:nvSpPr>
        <p:spPr>
          <a:xfrm>
            <a:off x="2121408" y="3102864"/>
            <a:ext cx="188976" cy="73152"/>
          </a:xfrm>
          <a:prstGeom prst="rect">
            <a:avLst/>
          </a:prstGeom>
        </p:spPr>
        <p:txBody>
          <a:bodyPr wrap="none" lIns="0" tIns="0" rIns="0" bIns="0">
            <a:noAutofit/>
          </a:bodyPr>
          <a:lstStyle/>
          <a:p>
            <a:pPr indent="0"/>
            <a:r>
              <a:rPr lang="en-US" sz="1300" b="1" spc="-100">
                <a:solidFill>
                  <a:srgbClr val="726B6C"/>
                </a:solidFill>
                <a:latin typeface="Calibri"/>
              </a:rPr>
              <a:t>*. \l</a:t>
            </a:r>
          </a:p>
        </p:txBody>
      </p:sp>
      <p:sp>
        <p:nvSpPr>
          <p:cNvPr id="9" name="Dikdörtgen 8"/>
          <p:cNvSpPr/>
          <p:nvPr/>
        </p:nvSpPr>
        <p:spPr>
          <a:xfrm>
            <a:off x="1664208" y="3133344"/>
            <a:ext cx="219456" cy="85344"/>
          </a:xfrm>
          <a:prstGeom prst="rect">
            <a:avLst/>
          </a:prstGeom>
        </p:spPr>
        <p:txBody>
          <a:bodyPr wrap="none" lIns="0" tIns="0" rIns="0" bIns="0">
            <a:noAutofit/>
          </a:bodyPr>
          <a:lstStyle/>
          <a:p>
            <a:pPr indent="0"/>
            <a:r>
              <a:rPr lang="en-US" sz="1300" b="1" spc="-100">
                <a:solidFill>
                  <a:srgbClr val="726B6C"/>
                </a:solidFill>
                <a:latin typeface="Calibri"/>
              </a:rPr>
              <a:t>KiyO</a:t>
            </a:r>
          </a:p>
        </p:txBody>
      </p:sp>
      <p:sp>
        <p:nvSpPr>
          <p:cNvPr id="10" name="Dikdörtgen 9"/>
          <p:cNvSpPr/>
          <p:nvPr/>
        </p:nvSpPr>
        <p:spPr>
          <a:xfrm>
            <a:off x="3188208" y="3480816"/>
            <a:ext cx="1243584" cy="176784"/>
          </a:xfrm>
          <a:prstGeom prst="rect">
            <a:avLst/>
          </a:prstGeom>
        </p:spPr>
        <p:txBody>
          <a:bodyPr wrap="none" lIns="0" tIns="0" rIns="0" bIns="0">
            <a:noAutofit/>
          </a:bodyPr>
          <a:lstStyle/>
          <a:p>
            <a:pPr indent="0"/>
            <a:r>
              <a:rPr lang="en-US" sz="1600" b="1" i="1">
                <a:solidFill>
                  <a:srgbClr val="976567"/>
                </a:solidFill>
                <a:latin typeface="Cambria"/>
              </a:rPr>
              <a:t>TAPU SENEDt</a:t>
            </a:r>
          </a:p>
        </p:txBody>
      </p:sp>
      <p:sp>
        <p:nvSpPr>
          <p:cNvPr id="11" name="Dikdörtgen 10"/>
          <p:cNvSpPr/>
          <p:nvPr/>
        </p:nvSpPr>
        <p:spPr>
          <a:xfrm>
            <a:off x="2127504" y="3553968"/>
            <a:ext cx="432816" cy="73152"/>
          </a:xfrm>
          <a:prstGeom prst="rect">
            <a:avLst/>
          </a:prstGeom>
        </p:spPr>
        <p:txBody>
          <a:bodyPr wrap="none" lIns="0" tIns="0" rIns="0" bIns="0">
            <a:noAutofit/>
          </a:bodyPr>
          <a:lstStyle/>
          <a:p>
            <a:pPr indent="0"/>
            <a:r>
              <a:rPr lang="en-US" sz="1100">
                <a:solidFill>
                  <a:srgbClr val="82797F"/>
                </a:solidFill>
                <a:latin typeface="Calibri"/>
              </a:rPr>
              <a:t>AKKAV*</a:t>
            </a:r>
          </a:p>
        </p:txBody>
      </p:sp>
      <p:sp>
        <p:nvSpPr>
          <p:cNvPr id="12" name="Dikdörtgen 11"/>
          <p:cNvSpPr/>
          <p:nvPr/>
        </p:nvSpPr>
        <p:spPr>
          <a:xfrm>
            <a:off x="1670304" y="3596640"/>
            <a:ext cx="268224" cy="79248"/>
          </a:xfrm>
          <a:prstGeom prst="rect">
            <a:avLst/>
          </a:prstGeom>
        </p:spPr>
        <p:txBody>
          <a:bodyPr wrap="none" lIns="0" tIns="0" rIns="0" bIns="0">
            <a:noAutofit/>
          </a:bodyPr>
          <a:lstStyle/>
          <a:p>
            <a:pPr indent="0"/>
            <a:r>
              <a:rPr lang="en-US" sz="700" spc="-50">
                <a:solidFill>
                  <a:srgbClr val="5E5E5E"/>
                </a:solidFill>
                <a:latin typeface="Tahoma"/>
              </a:rPr>
              <a:t>MM I</a:t>
            </a:r>
          </a:p>
        </p:txBody>
      </p:sp>
      <p:sp>
        <p:nvSpPr>
          <p:cNvPr id="13" name="Dikdörtgen 12"/>
          <p:cNvSpPr/>
          <p:nvPr/>
        </p:nvSpPr>
        <p:spPr>
          <a:xfrm>
            <a:off x="2048256" y="3840480"/>
            <a:ext cx="530352" cy="97536"/>
          </a:xfrm>
          <a:prstGeom prst="rect">
            <a:avLst/>
          </a:prstGeom>
        </p:spPr>
        <p:txBody>
          <a:bodyPr wrap="none" lIns="0" tIns="0" rIns="0" bIns="0">
            <a:noAutofit/>
          </a:bodyPr>
          <a:lstStyle/>
          <a:p>
            <a:pPr indent="0" algn="just"/>
            <a:r>
              <a:rPr lang="en-US" sz="1100">
                <a:solidFill>
                  <a:srgbClr val="82797F"/>
                </a:solidFill>
                <a:latin typeface="Calibri"/>
              </a:rPr>
              <a:t>Sates B«joi»</a:t>
            </a:r>
          </a:p>
        </p:txBody>
      </p:sp>
      <p:sp>
        <p:nvSpPr>
          <p:cNvPr id="14" name="Dikdörtgen 13"/>
          <p:cNvSpPr/>
          <p:nvPr/>
        </p:nvSpPr>
        <p:spPr>
          <a:xfrm>
            <a:off x="3218688" y="3864864"/>
            <a:ext cx="926592" cy="85344"/>
          </a:xfrm>
          <a:prstGeom prst="rect">
            <a:avLst/>
          </a:prstGeom>
        </p:spPr>
        <p:txBody>
          <a:bodyPr wrap="none" lIns="0" tIns="0" rIns="0" bIns="0">
            <a:noAutofit/>
          </a:bodyPr>
          <a:lstStyle/>
          <a:p>
            <a:pPr indent="0"/>
            <a:r>
              <a:rPr lang="en-US" sz="700" spc="-50">
                <a:solidFill>
                  <a:srgbClr val="82797F"/>
                </a:solidFill>
                <a:latin typeface="Tahoma"/>
              </a:rPr>
              <a:t>Pafta Ha Acte No</a:t>
            </a:r>
          </a:p>
        </p:txBody>
      </p:sp>
      <p:sp>
        <p:nvSpPr>
          <p:cNvPr id="15" name="Dikdörtgen 14"/>
          <p:cNvSpPr/>
          <p:nvPr/>
        </p:nvSpPr>
        <p:spPr>
          <a:xfrm>
            <a:off x="4303776" y="3938016"/>
            <a:ext cx="140208" cy="67056"/>
          </a:xfrm>
          <a:prstGeom prst="rect">
            <a:avLst/>
          </a:prstGeom>
        </p:spPr>
        <p:txBody>
          <a:bodyPr wrap="none" lIns="0" tIns="0" rIns="0" bIns="0">
            <a:noAutofit/>
          </a:bodyPr>
          <a:lstStyle/>
          <a:p>
            <a:pPr indent="0"/>
            <a:r>
              <a:rPr lang="en-US" sz="700" b="1" spc="-50">
                <a:solidFill>
                  <a:srgbClr val="82797F"/>
                </a:solidFill>
                <a:latin typeface="Arial"/>
              </a:rPr>
              <a:t>He</a:t>
            </a:r>
          </a:p>
        </p:txBody>
      </p:sp>
      <p:sp>
        <p:nvSpPr>
          <p:cNvPr id="16" name="Dikdörtgen 15"/>
          <p:cNvSpPr/>
          <p:nvPr/>
        </p:nvSpPr>
        <p:spPr>
          <a:xfrm>
            <a:off x="5187696" y="3962400"/>
            <a:ext cx="566928" cy="60960"/>
          </a:xfrm>
          <a:prstGeom prst="rect">
            <a:avLst/>
          </a:prstGeom>
        </p:spPr>
        <p:txBody>
          <a:bodyPr wrap="none" lIns="0" tIns="0" rIns="0" bIns="0">
            <a:noAutofit/>
          </a:bodyPr>
          <a:lstStyle/>
          <a:p>
            <a:pPr indent="0" algn="just"/>
            <a:r>
              <a:rPr lang="en-US" sz="650" spc="-50">
                <a:solidFill>
                  <a:srgbClr val="82797F"/>
                </a:solidFill>
                <a:latin typeface="Calibri"/>
              </a:rPr>
              <a:t>n*r    am--</a:t>
            </a:r>
          </a:p>
        </p:txBody>
      </p:sp>
      <p:sp>
        <p:nvSpPr>
          <p:cNvPr id="17" name="Dikdörtgen 16"/>
          <p:cNvSpPr/>
          <p:nvPr/>
        </p:nvSpPr>
        <p:spPr>
          <a:xfrm>
            <a:off x="2139696" y="4242816"/>
            <a:ext cx="280416" cy="85344"/>
          </a:xfrm>
          <a:prstGeom prst="rect">
            <a:avLst/>
          </a:prstGeom>
        </p:spPr>
        <p:txBody>
          <a:bodyPr wrap="none" lIns="0" tIns="0" rIns="0" bIns="0">
            <a:noAutofit/>
          </a:bodyPr>
          <a:lstStyle/>
          <a:p>
            <a:pPr indent="0">
              <a:spcAft>
                <a:spcPts val="1050"/>
              </a:spcAft>
            </a:pPr>
            <a:r>
              <a:rPr lang="en-US" sz="1300" b="1" spc="-100">
                <a:solidFill>
                  <a:srgbClr val="82797F"/>
                </a:solidFill>
                <a:latin typeface="Calibri"/>
              </a:rPr>
              <a:t>TW7</a:t>
            </a:r>
          </a:p>
        </p:txBody>
      </p:sp>
      <p:sp>
        <p:nvSpPr>
          <p:cNvPr id="18" name="Dikdörtgen 17"/>
          <p:cNvSpPr/>
          <p:nvPr/>
        </p:nvSpPr>
        <p:spPr>
          <a:xfrm>
            <a:off x="1743456" y="4352544"/>
            <a:ext cx="292608" cy="91440"/>
          </a:xfrm>
          <a:prstGeom prst="rect">
            <a:avLst/>
          </a:prstGeom>
        </p:spPr>
        <p:txBody>
          <a:bodyPr wrap="none" lIns="0" tIns="0" rIns="0" bIns="0">
            <a:noAutofit/>
          </a:bodyPr>
          <a:lstStyle/>
          <a:p>
            <a:pPr indent="0" algn="just"/>
            <a:r>
              <a:rPr lang="en-US" sz="1300" b="1" spc="-100">
                <a:solidFill>
                  <a:srgbClr val="726B6C"/>
                </a:solidFill>
                <a:latin typeface="Calibri"/>
              </a:rPr>
              <a:t>HH</a:t>
            </a:r>
          </a:p>
        </p:txBody>
      </p:sp>
      <p:sp>
        <p:nvSpPr>
          <p:cNvPr id="19" name="Dikdörtgen 18"/>
          <p:cNvSpPr/>
          <p:nvPr/>
        </p:nvSpPr>
        <p:spPr>
          <a:xfrm>
            <a:off x="2133600" y="4559808"/>
            <a:ext cx="420624" cy="67056"/>
          </a:xfrm>
          <a:prstGeom prst="rect">
            <a:avLst/>
          </a:prstGeom>
        </p:spPr>
        <p:txBody>
          <a:bodyPr wrap="none" lIns="0" tIns="0" rIns="0" bIns="0">
            <a:noAutofit/>
          </a:bodyPr>
          <a:lstStyle/>
          <a:p>
            <a:pPr indent="0">
              <a:spcBef>
                <a:spcPts val="1050"/>
              </a:spcBef>
              <a:spcAft>
                <a:spcPts val="840"/>
              </a:spcAft>
            </a:pPr>
            <a:r>
              <a:rPr lang="en-US" sz="1300" i="1" spc="-200">
                <a:solidFill>
                  <a:srgbClr val="82797F"/>
                </a:solidFill>
                <a:latin typeface="Calibri"/>
              </a:rPr>
              <a:t>mm wm m</a:t>
            </a:r>
          </a:p>
        </p:txBody>
      </p:sp>
      <p:sp>
        <p:nvSpPr>
          <p:cNvPr id="20" name="Dikdörtgen 19"/>
          <p:cNvSpPr/>
          <p:nvPr/>
        </p:nvSpPr>
        <p:spPr>
          <a:xfrm>
            <a:off x="1773936" y="4730496"/>
            <a:ext cx="231648" cy="79248"/>
          </a:xfrm>
          <a:prstGeom prst="rect">
            <a:avLst/>
          </a:prstGeom>
        </p:spPr>
        <p:txBody>
          <a:bodyPr wrap="none" lIns="0" tIns="0" rIns="0" bIns="0">
            <a:noAutofit/>
          </a:bodyPr>
          <a:lstStyle/>
          <a:p>
            <a:pPr indent="0"/>
            <a:r>
              <a:rPr lang="en-US" sz="650">
                <a:solidFill>
                  <a:srgbClr val="82797F"/>
                </a:solidFill>
                <a:latin typeface="Arial"/>
              </a:rPr>
              <a:t>Sinm</a:t>
            </a:r>
          </a:p>
        </p:txBody>
      </p:sp>
      <p:sp>
        <p:nvSpPr>
          <p:cNvPr id="21" name="Dikdörtgen 20"/>
          <p:cNvSpPr/>
          <p:nvPr/>
        </p:nvSpPr>
        <p:spPr>
          <a:xfrm>
            <a:off x="2127504" y="4791456"/>
            <a:ext cx="1036320" cy="73152"/>
          </a:xfrm>
          <a:prstGeom prst="rect">
            <a:avLst/>
          </a:prstGeom>
        </p:spPr>
        <p:txBody>
          <a:bodyPr wrap="none" lIns="0" tIns="0" rIns="0" bIns="0">
            <a:noAutofit/>
          </a:bodyPr>
          <a:lstStyle/>
          <a:p>
            <a:pPr indent="0">
              <a:spcBef>
                <a:spcPts val="840"/>
              </a:spcBef>
              <a:spcAft>
                <a:spcPts val="840"/>
              </a:spcAft>
            </a:pPr>
            <a:r>
              <a:rPr lang="en-US" sz="550">
                <a:solidFill>
                  <a:srgbClr val="989598"/>
                </a:solidFill>
                <a:latin typeface="Arial"/>
              </a:rPr>
              <a:t>7</a:t>
            </a:r>
            <a:r>
              <a:rPr lang="en-US" sz="650" spc="-50">
                <a:solidFill>
                  <a:srgbClr val="989598"/>
                </a:solidFill>
                <a:latin typeface="Calibri"/>
              </a:rPr>
              <a:t>J</a:t>
            </a:r>
            <a:r>
              <a:rPr lang="en-US" sz="550">
                <a:solidFill>
                  <a:srgbClr val="989598"/>
                </a:solidFill>
                <a:latin typeface="Arial"/>
              </a:rPr>
              <a:t>5154</a:t>
            </a:r>
            <a:r>
              <a:rPr lang="en-US" sz="650" spc="-50">
                <a:solidFill>
                  <a:srgbClr val="989598"/>
                </a:solidFill>
                <a:latin typeface="Calibri"/>
              </a:rPr>
              <a:t>I? </a:t>
            </a:r>
            <a:r>
              <a:rPr lang="en-US" sz="550" i="1">
                <a:solidFill>
                  <a:srgbClr val="989598"/>
                </a:solidFill>
                <a:latin typeface="Arial"/>
              </a:rPr>
              <a:t>i</a:t>
            </a:r>
          </a:p>
        </p:txBody>
      </p:sp>
      <p:sp>
        <p:nvSpPr>
          <p:cNvPr id="22" name="Dikdörtgen 21"/>
          <p:cNvSpPr/>
          <p:nvPr/>
        </p:nvSpPr>
        <p:spPr>
          <a:xfrm>
            <a:off x="2145792" y="5029200"/>
            <a:ext cx="3267456" cy="128016"/>
          </a:xfrm>
          <a:prstGeom prst="rect">
            <a:avLst/>
          </a:prstGeom>
        </p:spPr>
        <p:txBody>
          <a:bodyPr wrap="none" lIns="0" tIns="0" rIns="0" bIns="0">
            <a:noAutofit/>
          </a:bodyPr>
          <a:lstStyle/>
          <a:p>
            <a:pPr indent="0" algn="just">
              <a:spcBef>
                <a:spcPts val="840"/>
              </a:spcBef>
              <a:spcAft>
                <a:spcPts val="3150"/>
              </a:spcAft>
            </a:pPr>
            <a:r>
              <a:rPr lang="en-US" sz="850" b="1" i="1">
                <a:solidFill>
                  <a:srgbClr val="989598"/>
                </a:solidFill>
                <a:latin typeface="Consolas"/>
              </a:rPr>
              <a:t>wm±\</a:t>
            </a:r>
            <a:r>
              <a:rPr lang="en-US" sz="800" i="1">
                <a:solidFill>
                  <a:srgbClr val="989598"/>
                </a:solidFill>
                <a:latin typeface="Constantia"/>
              </a:rPr>
              <a:t>2</a:t>
            </a:r>
            <a:r>
              <a:rPr lang="en-US" sz="850" b="1" i="1">
                <a:solidFill>
                  <a:srgbClr val="989598"/>
                </a:solidFill>
                <a:latin typeface="Consolas"/>
              </a:rPr>
              <a:t>A\</a:t>
            </a:r>
            <a:r>
              <a:rPr lang="en-US" sz="700" spc="-50">
                <a:solidFill>
                  <a:srgbClr val="989598"/>
                </a:solidFill>
                <a:latin typeface="Tahoma"/>
              </a:rPr>
              <a:t> KMlfcf i vti i iwrr&lt; ** </a:t>
            </a:r>
            <a:r>
              <a:rPr lang="en-US" sz="700" cap="small" spc="-50">
                <a:solidFill>
                  <a:srgbClr val="989598"/>
                </a:solidFill>
                <a:latin typeface="Tahoma"/>
              </a:rPr>
              <a:t>m*</a:t>
            </a:r>
            <a:r>
              <a:rPr lang="en-US" sz="700" spc="-50">
                <a:solidFill>
                  <a:srgbClr val="989598"/>
                </a:solidFill>
                <a:latin typeface="Tahoma"/>
              </a:rPr>
              <a:t>    a&lt; i.-rt RWl $ws«</a:t>
            </a:r>
          </a:p>
        </p:txBody>
      </p:sp>
      <p:sp>
        <p:nvSpPr>
          <p:cNvPr id="23" name="Dikdörtgen 22"/>
          <p:cNvSpPr/>
          <p:nvPr/>
        </p:nvSpPr>
        <p:spPr>
          <a:xfrm>
            <a:off x="1719072" y="5724144"/>
            <a:ext cx="359664" cy="79248"/>
          </a:xfrm>
          <a:prstGeom prst="rect">
            <a:avLst/>
          </a:prstGeom>
        </p:spPr>
        <p:txBody>
          <a:bodyPr wrap="none" lIns="0" tIns="0" rIns="0" bIns="0">
            <a:noAutofit/>
          </a:bodyPr>
          <a:lstStyle/>
          <a:p>
            <a:pPr indent="0">
              <a:spcBef>
                <a:spcPts val="3150"/>
              </a:spcBef>
            </a:pPr>
            <a:r>
              <a:rPr lang="en-US" sz="1100">
                <a:solidFill>
                  <a:srgbClr val="726B6C"/>
                </a:solidFill>
                <a:latin typeface="Calibri"/>
              </a:rPr>
              <a:t>EitrT'fn#</a:t>
            </a:r>
          </a:p>
        </p:txBody>
      </p:sp>
      <p:sp>
        <p:nvSpPr>
          <p:cNvPr id="24" name="Dikdörtgen 23"/>
          <p:cNvSpPr/>
          <p:nvPr/>
        </p:nvSpPr>
        <p:spPr>
          <a:xfrm>
            <a:off x="1731264" y="5833872"/>
            <a:ext cx="304800" cy="73152"/>
          </a:xfrm>
          <a:prstGeom prst="rect">
            <a:avLst/>
          </a:prstGeom>
        </p:spPr>
        <p:txBody>
          <a:bodyPr wrap="none" lIns="0" tIns="0" rIns="0" bIns="0">
            <a:noAutofit/>
          </a:bodyPr>
          <a:lstStyle/>
          <a:p>
            <a:pPr indent="0">
              <a:spcAft>
                <a:spcPts val="3570"/>
              </a:spcAft>
            </a:pPr>
            <a:r>
              <a:rPr lang="en-US" sz="700" b="1" spc="-50">
                <a:solidFill>
                  <a:srgbClr val="5E5E5E"/>
                </a:solidFill>
                <a:latin typeface="Arial"/>
              </a:rPr>
              <a:t>Sflbrbi</a:t>
            </a:r>
          </a:p>
        </p:txBody>
      </p:sp>
      <p:sp>
        <p:nvSpPr>
          <p:cNvPr id="25" name="Dikdörtgen 24"/>
          <p:cNvSpPr/>
          <p:nvPr/>
        </p:nvSpPr>
        <p:spPr>
          <a:xfrm>
            <a:off x="2139696" y="6577584"/>
            <a:ext cx="1182624" cy="85344"/>
          </a:xfrm>
          <a:prstGeom prst="rect">
            <a:avLst/>
          </a:prstGeom>
        </p:spPr>
        <p:txBody>
          <a:bodyPr wrap="none" lIns="0" tIns="0" rIns="0" bIns="0">
            <a:noAutofit/>
          </a:bodyPr>
          <a:lstStyle/>
          <a:p>
            <a:pPr indent="0">
              <a:spcBef>
                <a:spcPts val="3570"/>
              </a:spcBef>
              <a:spcAft>
                <a:spcPts val="1050"/>
              </a:spcAft>
            </a:pPr>
            <a:r>
              <a:rPr lang="en-US" sz="1100">
                <a:solidFill>
                  <a:srgbClr val="82797F"/>
                </a:solidFill>
                <a:latin typeface="Calibri"/>
              </a:rPr>
              <a:t>BM'IMWW! 5-..H v- - ^</a:t>
            </a:r>
          </a:p>
        </p:txBody>
      </p:sp>
      <p:sp>
        <p:nvSpPr>
          <p:cNvPr id="26" name="Dikdörtgen 25"/>
          <p:cNvSpPr/>
          <p:nvPr/>
        </p:nvSpPr>
        <p:spPr>
          <a:xfrm>
            <a:off x="1773936" y="6839712"/>
            <a:ext cx="219456" cy="60960"/>
          </a:xfrm>
          <a:prstGeom prst="rect">
            <a:avLst/>
          </a:prstGeom>
        </p:spPr>
        <p:txBody>
          <a:bodyPr wrap="none" lIns="0" tIns="0" rIns="0" bIns="0">
            <a:noAutofit/>
          </a:bodyPr>
          <a:lstStyle/>
          <a:p>
            <a:pPr indent="0">
              <a:spcBef>
                <a:spcPts val="1050"/>
              </a:spcBef>
              <a:spcAft>
                <a:spcPts val="1470"/>
              </a:spcAft>
            </a:pPr>
            <a:r>
              <a:rPr lang="en-US" sz="450">
                <a:latin typeface="Calibri"/>
              </a:rPr>
              <a:t>.</a:t>
            </a:r>
          </a:p>
        </p:txBody>
      </p:sp>
      <p:sp>
        <p:nvSpPr>
          <p:cNvPr id="27" name="Dikdörtgen 26"/>
          <p:cNvSpPr/>
          <p:nvPr/>
        </p:nvSpPr>
        <p:spPr>
          <a:xfrm>
            <a:off x="2621280" y="7199376"/>
            <a:ext cx="548640" cy="67056"/>
          </a:xfrm>
          <a:prstGeom prst="rect">
            <a:avLst/>
          </a:prstGeom>
        </p:spPr>
        <p:txBody>
          <a:bodyPr wrap="none" lIns="0" tIns="0" rIns="0" bIns="0">
            <a:noAutofit/>
          </a:bodyPr>
          <a:lstStyle/>
          <a:p>
            <a:pPr indent="0">
              <a:spcBef>
                <a:spcPts val="1470"/>
              </a:spcBef>
              <a:spcAft>
                <a:spcPts val="1470"/>
              </a:spcAft>
            </a:pPr>
            <a:r>
              <a:rPr lang="en-US" sz="700" spc="-50">
                <a:solidFill>
                  <a:srgbClr val="82797F"/>
                </a:solidFill>
                <a:latin typeface="Tahoma"/>
              </a:rPr>
              <a:t>Wrfliirf -or</a:t>
            </a:r>
          </a:p>
        </p:txBody>
      </p:sp>
      <p:sp>
        <p:nvSpPr>
          <p:cNvPr id="28" name="Dikdörtgen 27"/>
          <p:cNvSpPr/>
          <p:nvPr/>
        </p:nvSpPr>
        <p:spPr>
          <a:xfrm>
            <a:off x="4322064" y="7229856"/>
            <a:ext cx="188976" cy="67056"/>
          </a:xfrm>
          <a:prstGeom prst="rect">
            <a:avLst/>
          </a:prstGeom>
        </p:spPr>
        <p:txBody>
          <a:bodyPr wrap="none" lIns="0" tIns="0" rIns="0" bIns="0">
            <a:noAutofit/>
          </a:bodyPr>
          <a:lstStyle/>
          <a:p>
            <a:pPr indent="0"/>
            <a:r>
              <a:rPr lang="en-US" sz="1100">
                <a:solidFill>
                  <a:srgbClr val="989598"/>
                </a:solidFill>
                <a:latin typeface="Calibri"/>
              </a:rPr>
              <a:t>ItaVt</a:t>
            </a:r>
          </a:p>
        </p:txBody>
      </p:sp>
      <p:sp>
        <p:nvSpPr>
          <p:cNvPr id="29" name="Dikdörtgen 28"/>
          <p:cNvSpPr/>
          <p:nvPr/>
        </p:nvSpPr>
        <p:spPr>
          <a:xfrm>
            <a:off x="1603248" y="7522464"/>
            <a:ext cx="256032" cy="54864"/>
          </a:xfrm>
          <a:prstGeom prst="rect">
            <a:avLst/>
          </a:prstGeom>
        </p:spPr>
        <p:txBody>
          <a:bodyPr wrap="none" lIns="0" tIns="0" rIns="0" bIns="0">
            <a:noAutofit/>
          </a:bodyPr>
          <a:lstStyle/>
          <a:p>
            <a:pPr indent="0">
              <a:spcBef>
                <a:spcPts val="1470"/>
              </a:spcBef>
              <a:spcAft>
                <a:spcPts val="1050"/>
              </a:spcAft>
            </a:pPr>
            <a:r>
              <a:rPr lang="en-US" sz="1100">
                <a:solidFill>
                  <a:srgbClr val="82797F"/>
                </a:solidFill>
                <a:latin typeface="Calibri"/>
              </a:rPr>
              <a:t>C« tte.</a:t>
            </a:r>
          </a:p>
        </p:txBody>
      </p:sp>
      <p:sp>
        <p:nvSpPr>
          <p:cNvPr id="30" name="Dikdörtgen 29"/>
          <p:cNvSpPr/>
          <p:nvPr/>
        </p:nvSpPr>
        <p:spPr>
          <a:xfrm>
            <a:off x="1609344" y="7796784"/>
            <a:ext cx="353568" cy="54864"/>
          </a:xfrm>
          <a:prstGeom prst="rect">
            <a:avLst/>
          </a:prstGeom>
        </p:spPr>
        <p:txBody>
          <a:bodyPr wrap="none" lIns="0" tIns="0" rIns="0" bIns="0">
            <a:noAutofit/>
          </a:bodyPr>
          <a:lstStyle/>
          <a:p>
            <a:pPr indent="0">
              <a:spcBef>
                <a:spcPts val="1050"/>
              </a:spcBef>
              <a:spcAft>
                <a:spcPts val="1050"/>
              </a:spcAft>
            </a:pPr>
            <a:r>
              <a:rPr lang="en-US" sz="700" i="1" spc="-150">
                <a:solidFill>
                  <a:srgbClr val="5E5E5E"/>
                </a:solidFill>
                <a:latin typeface="Tahoma"/>
              </a:rPr>
              <a:t>mm m m</a:t>
            </a:r>
          </a:p>
        </p:txBody>
      </p:sp>
      <p:sp>
        <p:nvSpPr>
          <p:cNvPr id="31" name="Dikdörtgen 30"/>
          <p:cNvSpPr/>
          <p:nvPr/>
        </p:nvSpPr>
        <p:spPr>
          <a:xfrm>
            <a:off x="1609344" y="8071104"/>
            <a:ext cx="274320" cy="60960"/>
          </a:xfrm>
          <a:prstGeom prst="rect">
            <a:avLst/>
          </a:prstGeom>
        </p:spPr>
        <p:txBody>
          <a:bodyPr wrap="none" lIns="0" tIns="0" rIns="0" bIns="0">
            <a:noAutofit/>
          </a:bodyPr>
          <a:lstStyle/>
          <a:p>
            <a:pPr indent="0">
              <a:spcBef>
                <a:spcPts val="1050"/>
              </a:spcBef>
              <a:spcAft>
                <a:spcPts val="1050"/>
              </a:spcAft>
            </a:pPr>
            <a:r>
              <a:rPr lang="en-US" sz="850" b="1">
                <a:solidFill>
                  <a:srgbClr val="82797F"/>
                </a:solidFill>
                <a:latin typeface="Calibri"/>
              </a:rPr>
              <a:t>KnMA</a:t>
            </a:r>
          </a:p>
        </p:txBody>
      </p:sp>
      <p:sp>
        <p:nvSpPr>
          <p:cNvPr id="32" name="Dikdörtgen 31"/>
          <p:cNvSpPr/>
          <p:nvPr/>
        </p:nvSpPr>
        <p:spPr>
          <a:xfrm>
            <a:off x="1621536" y="8339328"/>
            <a:ext cx="164592" cy="67056"/>
          </a:xfrm>
          <a:prstGeom prst="rect">
            <a:avLst/>
          </a:prstGeom>
        </p:spPr>
        <p:txBody>
          <a:bodyPr wrap="none" lIns="0" tIns="0" rIns="0" bIns="0">
            <a:noAutofit/>
          </a:bodyPr>
          <a:lstStyle/>
          <a:p>
            <a:pPr indent="0">
              <a:spcBef>
                <a:spcPts val="1050"/>
              </a:spcBef>
            </a:pPr>
            <a:r>
              <a:rPr lang="en-US" sz="950" b="1" spc="-50">
                <a:solidFill>
                  <a:srgbClr val="82797F"/>
                </a:solidFill>
                <a:latin typeface="Calibri"/>
              </a:rPr>
              <a:t>T®**</a:t>
            </a:r>
          </a:p>
        </p:txBody>
      </p:sp>
      <p:sp>
        <p:nvSpPr>
          <p:cNvPr id="33" name="Dikdörtgen 32"/>
          <p:cNvSpPr/>
          <p:nvPr/>
        </p:nvSpPr>
        <p:spPr>
          <a:xfrm>
            <a:off x="890016" y="9848088"/>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34" name="Dikdörtgen 33"/>
          <p:cNvSpPr/>
          <p:nvPr/>
        </p:nvSpPr>
        <p:spPr>
          <a:xfrm>
            <a:off x="3425952" y="9848088"/>
            <a:ext cx="981456" cy="155448"/>
          </a:xfrm>
          <a:prstGeom prst="rect">
            <a:avLst/>
          </a:prstGeom>
        </p:spPr>
        <p:txBody>
          <a:bodyPr wrap="none" lIns="0" tIns="0" rIns="0" bIns="0">
            <a:noAutofit/>
          </a:bodyPr>
          <a:lstStyle/>
          <a:p>
            <a:pPr indent="0"/>
            <a:r>
              <a:rPr lang="en-US" sz="1100">
                <a:latin typeface="Calibri"/>
              </a:rPr>
              <a:t>bdkgroup.com.tr</a:t>
            </a:r>
          </a:p>
        </p:txBody>
      </p:sp>
      <p:sp>
        <p:nvSpPr>
          <p:cNvPr id="35" name="Dikdörtgen 34"/>
          <p:cNvSpPr/>
          <p:nvPr/>
        </p:nvSpPr>
        <p:spPr>
          <a:xfrm>
            <a:off x="5641848" y="9835896"/>
            <a:ext cx="950976" cy="170688"/>
          </a:xfrm>
          <a:prstGeom prst="rect">
            <a:avLst/>
          </a:prstGeom>
        </p:spPr>
        <p:txBody>
          <a:bodyPr wrap="none" lIns="0" tIns="0" rIns="0" bIns="0">
            <a:noAutofit/>
          </a:bodyPr>
          <a:lstStyle/>
          <a:p>
            <a:pPr indent="0"/>
            <a:r>
              <a:rPr lang="en-US" sz="1200">
                <a:latin typeface="Calibri"/>
              </a:rPr>
              <a:t>68 of 70 Pages</a:t>
            </a:r>
          </a:p>
        </p:txBody>
      </p:sp>
      <p:pic>
        <p:nvPicPr>
          <p:cNvPr id="36" name="Resim 3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016" y="410642"/>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950976" y="2953512"/>
            <a:ext cx="2764536" cy="4483608"/>
          </a:xfrm>
          <a:prstGeom prst="rect">
            <a:avLst/>
          </a:prstGeom>
        </p:spPr>
        <p:txBody>
          <a:bodyPr lIns="0" tIns="0" rIns="0" bIns="0">
            <a:noAutofit/>
          </a:bodyPr>
          <a:lstStyle/>
          <a:p>
            <a:pPr indent="0">
              <a:spcAft>
                <a:spcPts val="1260"/>
              </a:spcAft>
            </a:pPr>
            <a:r>
              <a:rPr lang="en-US" sz="1100" b="1">
                <a:latin typeface="Calibri"/>
              </a:rPr>
              <a:t>Devir Bedeli;</a:t>
            </a:r>
          </a:p>
          <a:p>
            <a:pPr indent="0">
              <a:spcAft>
                <a:spcPts val="1260"/>
              </a:spcAft>
            </a:pPr>
            <a:r>
              <a:rPr lang="en-US" sz="1100">
                <a:latin typeface="Calibri"/>
              </a:rPr>
              <a:t>Plan - Proje genel bedeli </a:t>
            </a:r>
            <a:r>
              <a:rPr lang="en-US" sz="1100" b="1">
                <a:latin typeface="Calibri"/>
              </a:rPr>
              <a:t>1.004.000.000 €</a:t>
            </a:r>
          </a:p>
          <a:p>
            <a:pPr indent="0">
              <a:lnSpc>
                <a:spcPts val="1344"/>
              </a:lnSpc>
            </a:pPr>
            <a:r>
              <a:rPr lang="en-US" sz="1100">
                <a:latin typeface="Calibri"/>
              </a:rPr>
              <a:t>Proje ortaklarinin projeye katilim sagladigi tarihte TC Merkez Bankasindan guncel kur alinarak Sosyal Aktivite - Yajam Koyu hisselerine odeme yapilacaktir. Ana hisseler Tapu ve Plan -Proje sahibi </a:t>
            </a:r>
            <a:r>
              <a:rPr lang="en-US" sz="1100" b="1">
                <a:latin typeface="Calibri"/>
              </a:rPr>
              <a:t>BDK GRUP FiNANSAL DANI$MANLIK TiC. A.§ </a:t>
            </a:r>
            <a:r>
              <a:rPr lang="en-US" sz="1100">
                <a:latin typeface="Calibri"/>
              </a:rPr>
              <a:t>'in GRANTl BBVA € </a:t>
            </a:r>
            <a:r>
              <a:rPr lang="en-US" sz="1100">
                <a:solidFill>
                  <a:srgbClr val="1F2023"/>
                </a:solidFill>
                <a:latin typeface="Calibri"/>
              </a:rPr>
              <a:t>TR62 0006 2000 7400 0009 0625 92 </a:t>
            </a:r>
            <a:r>
              <a:rPr lang="en-US" sz="1100">
                <a:latin typeface="Calibri"/>
              </a:rPr>
              <a:t>hesabina proje bedelidir diye defaten odemelerini yapacaklardir. Bir hisseyi tamamlayamayan yatirimalanmizm sonrasinda tekrarinda defaten yapacaklari odemelerini bir hisse sahibi olacaklardir. Sozlejmenin imzalandigi tarihten itibaren 5 ( bej ) ijgununu muteakiben </a:t>
            </a:r>
            <a:r>
              <a:rPr lang="en-US" sz="850" b="1">
                <a:latin typeface="Calibri"/>
              </a:rPr>
              <a:t>BDK GRUP FiNANSAL DANI§MANLIK TiCARET ANONiM JiRKETi</a:t>
            </a:r>
            <a:r>
              <a:rPr lang="en-US" sz="1100">
                <a:latin typeface="Calibri"/>
              </a:rPr>
              <a:t>'in GARANTl BBVA € TR62 0006 2000 7400 0009 0625 92 transfer yapilacaktir. Yukumluklerini yerine getiremeyen yatirimci taraf, Tapu ve Plan - Proje sahibi BDK GRUP FiNANSAL DANI§MANLIK TlC.A.§ sozlejmeyi tek tarafli fesih etme hakkina sahiptir ve tum yapilan harcamalar finansmani saglayan yatirimcilardan masraf olarak talep edecektir.</a:t>
            </a:r>
          </a:p>
        </p:txBody>
      </p:sp>
      <p:sp>
        <p:nvSpPr>
          <p:cNvPr id="4" name="Dikdörtgen 3"/>
          <p:cNvSpPr/>
          <p:nvPr/>
        </p:nvSpPr>
        <p:spPr>
          <a:xfrm>
            <a:off x="3828288" y="2865120"/>
            <a:ext cx="2676144" cy="4657344"/>
          </a:xfrm>
          <a:prstGeom prst="rect">
            <a:avLst/>
          </a:prstGeom>
        </p:spPr>
        <p:txBody>
          <a:bodyPr lIns="0" tIns="0" rIns="0" bIns="0">
            <a:noAutofit/>
          </a:bodyPr>
          <a:lstStyle/>
          <a:p>
            <a:pPr indent="0">
              <a:spcAft>
                <a:spcPts val="1260"/>
              </a:spcAft>
            </a:pPr>
            <a:r>
              <a:rPr lang="en-US" sz="1100" b="1">
                <a:latin typeface="Calibri"/>
              </a:rPr>
              <a:t>Transfer Free;</a:t>
            </a:r>
          </a:p>
          <a:p>
            <a:pPr indent="0">
              <a:spcAft>
                <a:spcPts val="1260"/>
              </a:spcAft>
            </a:pPr>
            <a:r>
              <a:rPr lang="en-US" sz="1100">
                <a:latin typeface="Calibri"/>
              </a:rPr>
              <a:t>Plan - Project overall cost </a:t>
            </a:r>
            <a:r>
              <a:rPr lang="en-US" sz="1100" b="1">
                <a:latin typeface="Calibri"/>
              </a:rPr>
              <a:t>1.004.000.000 €</a:t>
            </a:r>
          </a:p>
          <a:p>
            <a:pPr indent="0">
              <a:lnSpc>
                <a:spcPts val="1296"/>
              </a:lnSpc>
              <a:spcAft>
                <a:spcPts val="840"/>
              </a:spcAft>
            </a:pPr>
            <a:r>
              <a:rPr lang="en-US" sz="1100">
                <a:latin typeface="Calibri"/>
              </a:rPr>
              <a:t>On the date when the project partners participated in the project, a current exchange rate will be received from the Central Bank of the Republic of Turkey and payment will be made to the shares of Social Activity - Life Village. Main shares Land and Plan - Project owner </a:t>
            </a:r>
            <a:r>
              <a:rPr lang="en-US" sz="1100">
                <a:solidFill>
                  <a:srgbClr val="1F2023"/>
                </a:solidFill>
                <a:latin typeface="Calibri"/>
              </a:rPr>
              <a:t>BDK GROUP FINANCIAL CONSULTANCY TRADE </a:t>
            </a:r>
            <a:r>
              <a:rPr lang="en-US" sz="1100">
                <a:latin typeface="Calibri"/>
              </a:rPr>
              <a:t>will make their payments to </a:t>
            </a:r>
            <a:r>
              <a:rPr lang="en-US" sz="1100">
                <a:solidFill>
                  <a:srgbClr val="1F2023"/>
                </a:solidFill>
                <a:latin typeface="Calibri"/>
              </a:rPr>
              <a:t>GARANTI BBVA € TR62 0006 2000 7400 0009 0625 92 </a:t>
            </a:r>
            <a:r>
              <a:rPr lang="en-US" sz="1100">
                <a:latin typeface="Calibri"/>
              </a:rPr>
              <a:t>account in advance for the project price. Our investors, who cannot complete a share, will have a share in their payments once again. A transfer will be made to the </a:t>
            </a:r>
            <a:r>
              <a:rPr lang="en-US" sz="1100">
                <a:solidFill>
                  <a:srgbClr val="1F2023"/>
                </a:solidFill>
                <a:latin typeface="Calibri"/>
              </a:rPr>
              <a:t>BDK GROUP FINANCIAL CONSULTANCY TRADE INC. GARANTI BBVA</a:t>
            </a:r>
          </a:p>
          <a:p>
            <a:pPr indent="0">
              <a:lnSpc>
                <a:spcPts val="2616"/>
              </a:lnSpc>
            </a:pPr>
            <a:r>
              <a:rPr lang="en-US" sz="1100">
                <a:solidFill>
                  <a:srgbClr val="1F2023"/>
                </a:solidFill>
                <a:latin typeface="Calibri"/>
              </a:rPr>
              <a:t>€ TR62 0006 2000 7400 0009 0625 92 </a:t>
            </a:r>
            <a:r>
              <a:rPr lang="en-US" sz="1050">
                <a:solidFill>
                  <a:srgbClr val="1F2023"/>
                </a:solidFill>
                <a:latin typeface="Cambria"/>
              </a:rPr>
              <a:t>transfer</a:t>
            </a:r>
          </a:p>
          <a:p>
            <a:pPr indent="0">
              <a:lnSpc>
                <a:spcPts val="2616"/>
              </a:lnSpc>
            </a:pPr>
            <a:r>
              <a:rPr lang="en-US" sz="1050">
                <a:solidFill>
                  <a:srgbClr val="1F2023"/>
                </a:solidFill>
                <a:latin typeface="Cambria"/>
              </a:rPr>
              <a:t>will be made. Investor who fails to fulfill its</a:t>
            </a:r>
          </a:p>
          <a:p>
            <a:pPr indent="0">
              <a:lnSpc>
                <a:spcPts val="2616"/>
              </a:lnSpc>
            </a:pPr>
            <a:r>
              <a:rPr lang="en-US" sz="1050">
                <a:solidFill>
                  <a:srgbClr val="1F2023"/>
                </a:solidFill>
                <a:latin typeface="Cambria"/>
              </a:rPr>
              <a:t>obligations, Title Deed and Plan - Project</a:t>
            </a:r>
          </a:p>
          <a:p>
            <a:pPr indent="0">
              <a:lnSpc>
                <a:spcPts val="2616"/>
              </a:lnSpc>
            </a:pPr>
            <a:r>
              <a:rPr lang="en-US" sz="1050">
                <a:solidFill>
                  <a:srgbClr val="1F2023"/>
                </a:solidFill>
                <a:latin typeface="Cambria"/>
              </a:rPr>
              <a:t>owner</a:t>
            </a:r>
          </a:p>
        </p:txBody>
      </p:sp>
      <p:sp>
        <p:nvSpPr>
          <p:cNvPr id="5" name="Dikdörtgen 4"/>
          <p:cNvSpPr/>
          <p:nvPr/>
        </p:nvSpPr>
        <p:spPr>
          <a:xfrm>
            <a:off x="987552" y="7818120"/>
            <a:ext cx="938784" cy="121920"/>
          </a:xfrm>
          <a:prstGeom prst="rect">
            <a:avLst/>
          </a:prstGeom>
        </p:spPr>
        <p:txBody>
          <a:bodyPr wrap="none" lIns="0" tIns="0" rIns="0" bIns="0">
            <a:noAutofit/>
          </a:bodyPr>
          <a:lstStyle/>
          <a:p>
            <a:pPr indent="0">
              <a:spcAft>
                <a:spcPts val="1050"/>
              </a:spcAft>
            </a:pPr>
            <a:r>
              <a:rPr lang="en-US" sz="1100" b="1">
                <a:latin typeface="Calibri"/>
              </a:rPr>
              <a:t>Uyu$mazlik Hali;</a:t>
            </a:r>
          </a:p>
        </p:txBody>
      </p:sp>
      <p:sp>
        <p:nvSpPr>
          <p:cNvPr id="6" name="Dikdörtgen 5"/>
          <p:cNvSpPr/>
          <p:nvPr/>
        </p:nvSpPr>
        <p:spPr>
          <a:xfrm>
            <a:off x="981456" y="8150352"/>
            <a:ext cx="2221992" cy="478536"/>
          </a:xfrm>
          <a:prstGeom prst="rect">
            <a:avLst/>
          </a:prstGeom>
        </p:spPr>
        <p:txBody>
          <a:bodyPr lIns="0" tIns="0" rIns="0" bIns="0">
            <a:noAutofit/>
          </a:bodyPr>
          <a:lstStyle/>
          <a:p>
            <a:pPr indent="0">
              <a:lnSpc>
                <a:spcPts val="1344"/>
              </a:lnSpc>
              <a:spcAft>
                <a:spcPts val="840"/>
              </a:spcAft>
            </a:pPr>
            <a:r>
              <a:rPr lang="en-US" sz="1100">
                <a:latin typeface="Calibri"/>
              </a:rPr>
              <a:t>Ijbu Sozlejmeden kaynaklanabilecek uyujmazliklarin gozumunde ISTANBUL Mahkemeleri ve Icra Daireleri yetkilidir.</a:t>
            </a:r>
          </a:p>
        </p:txBody>
      </p:sp>
      <p:sp>
        <p:nvSpPr>
          <p:cNvPr id="7" name="Dikdörtgen 6"/>
          <p:cNvSpPr/>
          <p:nvPr/>
        </p:nvSpPr>
        <p:spPr>
          <a:xfrm>
            <a:off x="969264" y="8842248"/>
            <a:ext cx="2596896" cy="481584"/>
          </a:xfrm>
          <a:prstGeom prst="rect">
            <a:avLst/>
          </a:prstGeom>
        </p:spPr>
        <p:txBody>
          <a:bodyPr lIns="0" tIns="0" rIns="0" bIns="0">
            <a:noAutofit/>
          </a:bodyPr>
          <a:lstStyle/>
          <a:p>
            <a:pPr indent="0">
              <a:lnSpc>
                <a:spcPts val="1368"/>
              </a:lnSpc>
            </a:pPr>
            <a:r>
              <a:rPr lang="en-US" sz="1100">
                <a:latin typeface="Calibri"/>
              </a:rPr>
              <a:t>Ijbu sozlejme 08 Temmuz 2021 tarihinde taraflarca mutabik kalinarak 7 ( yedi ) sayfa ve iki nusha olarak imzalanmijtir.</a:t>
            </a:r>
          </a:p>
        </p:txBody>
      </p:sp>
      <p:sp>
        <p:nvSpPr>
          <p:cNvPr id="8" name="Dikdörtgen 7"/>
          <p:cNvSpPr/>
          <p:nvPr/>
        </p:nvSpPr>
        <p:spPr>
          <a:xfrm>
            <a:off x="908304" y="9552432"/>
            <a:ext cx="1292352" cy="103632"/>
          </a:xfrm>
          <a:prstGeom prst="rect">
            <a:avLst/>
          </a:prstGeom>
        </p:spPr>
        <p:txBody>
          <a:bodyPr wrap="none" lIns="0" tIns="0" rIns="0" bIns="0">
            <a:noAutofit/>
          </a:bodyPr>
          <a:lstStyle/>
          <a:p>
            <a:pPr indent="0"/>
            <a:r>
              <a:rPr lang="en-US" sz="1100" u="sng">
                <a:solidFill>
                  <a:srgbClr val="0000FF"/>
                </a:solidFill>
                <a:latin typeface="Calibri"/>
                <a:hlinkClick r:id="rId2"/>
              </a:rPr>
              <a:t>info@bdkgroup.com.tr</a:t>
            </a:r>
          </a:p>
        </p:txBody>
      </p:sp>
      <p:sp>
        <p:nvSpPr>
          <p:cNvPr id="9" name="Dikdörtgen 8"/>
          <p:cNvSpPr/>
          <p:nvPr/>
        </p:nvSpPr>
        <p:spPr>
          <a:xfrm>
            <a:off x="3861816" y="7812024"/>
            <a:ext cx="2484120" cy="411480"/>
          </a:xfrm>
          <a:prstGeom prst="rect">
            <a:avLst/>
          </a:prstGeom>
        </p:spPr>
        <p:txBody>
          <a:bodyPr lIns="0" tIns="0" rIns="0" bIns="0">
            <a:noAutofit/>
          </a:bodyPr>
          <a:lstStyle/>
          <a:p>
            <a:pPr indent="0">
              <a:lnSpc>
                <a:spcPts val="2688"/>
              </a:lnSpc>
            </a:pPr>
            <a:r>
              <a:rPr lang="en-US" sz="650">
                <a:solidFill>
                  <a:srgbClr val="1F2023"/>
                </a:solidFill>
                <a:latin typeface="Arial"/>
              </a:rPr>
              <a:t>BDK GRUP FINANCIAL CONSULTANCY TICARET ANONIM SIRKETI</a:t>
            </a:r>
          </a:p>
        </p:txBody>
      </p:sp>
      <p:sp>
        <p:nvSpPr>
          <p:cNvPr id="10" name="Dikdörtgen 9"/>
          <p:cNvSpPr/>
          <p:nvPr/>
        </p:nvSpPr>
        <p:spPr>
          <a:xfrm>
            <a:off x="3852672" y="8287512"/>
            <a:ext cx="2706624" cy="804672"/>
          </a:xfrm>
          <a:prstGeom prst="rect">
            <a:avLst/>
          </a:prstGeom>
        </p:spPr>
        <p:txBody>
          <a:bodyPr lIns="0" tIns="0" rIns="0" bIns="0">
            <a:noAutofit/>
          </a:bodyPr>
          <a:lstStyle/>
          <a:p>
            <a:pPr indent="0">
              <a:lnSpc>
                <a:spcPts val="1344"/>
              </a:lnSpc>
              <a:spcAft>
                <a:spcPts val="840"/>
              </a:spcAft>
            </a:pPr>
            <a:r>
              <a:rPr lang="en-US" sz="1100">
                <a:latin typeface="Calibri"/>
              </a:rPr>
              <a:t>, the investor who fails to fulfill its obligations, the Title Deed and Plan - Project owner, has the right to terminate the contract unilaterally and all expenses will be charged to the investors who provide the financing.</a:t>
            </a:r>
          </a:p>
        </p:txBody>
      </p:sp>
      <p:sp>
        <p:nvSpPr>
          <p:cNvPr id="11" name="Dikdörtgen 10"/>
          <p:cNvSpPr/>
          <p:nvPr/>
        </p:nvSpPr>
        <p:spPr>
          <a:xfrm>
            <a:off x="3861816" y="9317736"/>
            <a:ext cx="862584" cy="118872"/>
          </a:xfrm>
          <a:prstGeom prst="rect">
            <a:avLst/>
          </a:prstGeom>
        </p:spPr>
        <p:txBody>
          <a:bodyPr wrap="none" lIns="0" tIns="0" rIns="0" bIns="0">
            <a:noAutofit/>
          </a:bodyPr>
          <a:lstStyle/>
          <a:p>
            <a:pPr indent="0"/>
            <a:r>
              <a:rPr lang="en-US" sz="1100" b="1">
                <a:latin typeface="Calibri"/>
              </a:rPr>
              <a:t>Conflict Status;</a:t>
            </a:r>
          </a:p>
        </p:txBody>
      </p:sp>
      <p:sp>
        <p:nvSpPr>
          <p:cNvPr id="12" name="Dikdörtgen 11"/>
          <p:cNvSpPr/>
          <p:nvPr/>
        </p:nvSpPr>
        <p:spPr>
          <a:xfrm>
            <a:off x="5660136" y="9540240"/>
            <a:ext cx="914400" cy="134112"/>
          </a:xfrm>
          <a:prstGeom prst="rect">
            <a:avLst/>
          </a:prstGeom>
        </p:spPr>
        <p:txBody>
          <a:bodyPr wrap="none" lIns="0" tIns="0" rIns="0" bIns="0">
            <a:noAutofit/>
          </a:bodyPr>
          <a:lstStyle/>
          <a:p>
            <a:pPr indent="0"/>
            <a:r>
              <a:rPr lang="en-US" sz="1200">
                <a:latin typeface="Calibri"/>
              </a:rPr>
              <a:t>69 of 70 Pages</a:t>
            </a:r>
          </a:p>
        </p:txBody>
      </p:sp>
      <p:sp>
        <p:nvSpPr>
          <p:cNvPr id="13" name="Dikdörtgen 12"/>
          <p:cNvSpPr/>
          <p:nvPr/>
        </p:nvSpPr>
        <p:spPr>
          <a:xfrm>
            <a:off x="3425952" y="9534144"/>
            <a:ext cx="981456" cy="155448"/>
          </a:xfrm>
          <a:prstGeom prst="rect">
            <a:avLst/>
          </a:prstGeom>
        </p:spPr>
        <p:txBody>
          <a:bodyPr wrap="none" lIns="0" tIns="0" rIns="0" bIns="0">
            <a:noAutofit/>
          </a:bodyPr>
          <a:lstStyle/>
          <a:p>
            <a:pPr indent="0"/>
            <a:r>
              <a:rPr lang="en-US" sz="1100">
                <a:latin typeface="Calibri"/>
              </a:rPr>
              <a:t>bdkgroup.com.tr</a:t>
            </a:r>
          </a:p>
        </p:txBody>
      </p:sp>
      <p:pic>
        <p:nvPicPr>
          <p:cNvPr id="14" name="Resim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304" y="603771"/>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899160" y="4422648"/>
            <a:ext cx="2404872" cy="1776984"/>
          </a:xfrm>
          <a:prstGeom prst="rect">
            <a:avLst/>
          </a:prstGeom>
        </p:spPr>
      </p:pic>
      <p:sp>
        <p:nvSpPr>
          <p:cNvPr id="3" name="Dikdörtgen 2"/>
          <p:cNvSpPr/>
          <p:nvPr/>
        </p:nvSpPr>
        <p:spPr>
          <a:xfrm>
            <a:off x="3864864" y="1667256"/>
            <a:ext cx="2670048" cy="1213104"/>
          </a:xfrm>
          <a:prstGeom prst="rect">
            <a:avLst/>
          </a:prstGeom>
        </p:spPr>
        <p:txBody>
          <a:bodyPr lIns="0" tIns="0" rIns="0" bIns="0">
            <a:noAutofit/>
          </a:bodyPr>
          <a:lstStyle/>
          <a:p>
            <a:pPr marR="139700" indent="0" algn="just">
              <a:lnSpc>
                <a:spcPts val="1416"/>
              </a:lnSpc>
              <a:spcAft>
                <a:spcPts val="630"/>
              </a:spcAft>
            </a:pPr>
            <a:r>
              <a:rPr lang="en-US" sz="1100">
                <a:latin typeface="Calibri"/>
              </a:rPr>
              <a:t>istanbul Courts and Enforcement Offices are authorized to resolve any disputes that may arise from this Agreement.</a:t>
            </a:r>
          </a:p>
          <a:p>
            <a:pPr indent="0">
              <a:lnSpc>
                <a:spcPts val="1392"/>
              </a:lnSpc>
            </a:pPr>
            <a:r>
              <a:rPr lang="en-US" sz="1100">
                <a:latin typeface="Calibri"/>
              </a:rPr>
              <a:t>This agreement has been signed by the parties on 08 July 2021 in 7 (seven) pages and two copies.</a:t>
            </a:r>
          </a:p>
        </p:txBody>
      </p:sp>
      <p:sp>
        <p:nvSpPr>
          <p:cNvPr id="4" name="Dikdörtgen 3"/>
          <p:cNvSpPr/>
          <p:nvPr/>
        </p:nvSpPr>
        <p:spPr>
          <a:xfrm>
            <a:off x="899160" y="3230880"/>
            <a:ext cx="2785872" cy="502920"/>
          </a:xfrm>
          <a:prstGeom prst="rect">
            <a:avLst/>
          </a:prstGeom>
        </p:spPr>
        <p:txBody>
          <a:bodyPr lIns="0" tIns="0" rIns="0" bIns="0">
            <a:noAutofit/>
          </a:bodyPr>
          <a:lstStyle/>
          <a:p>
            <a:pPr indent="0" algn="just">
              <a:lnSpc>
                <a:spcPts val="1368"/>
              </a:lnSpc>
            </a:pPr>
            <a:r>
              <a:rPr lang="en-US" sz="1100" b="1">
                <a:latin typeface="Calibri"/>
              </a:rPr>
              <a:t>BDK GRUP FiNANSAL DANI$MANLIK TiC.A.$</a:t>
            </a:r>
          </a:p>
          <a:p>
            <a:pPr indent="0" algn="just">
              <a:lnSpc>
                <a:spcPts val="1368"/>
              </a:lnSpc>
            </a:pPr>
            <a:r>
              <a:rPr lang="en-US" sz="1100">
                <a:solidFill>
                  <a:srgbClr val="1F2023"/>
                </a:solidFill>
                <a:latin typeface="Calibri"/>
              </a:rPr>
              <a:t>BDK GROUP FINANCIAL CONSULTANCY TRADE </a:t>
            </a:r>
            <a:r>
              <a:rPr lang="en-US" sz="1100" b="1">
                <a:latin typeface="Calibri"/>
              </a:rPr>
              <a:t>FiRMA SAHiBi: Bulent DEMiREL</a:t>
            </a:r>
          </a:p>
        </p:txBody>
      </p:sp>
      <p:sp>
        <p:nvSpPr>
          <p:cNvPr id="5" name="Dikdörtgen 4"/>
          <p:cNvSpPr/>
          <p:nvPr/>
        </p:nvSpPr>
        <p:spPr>
          <a:xfrm>
            <a:off x="4925568" y="3252216"/>
            <a:ext cx="1082040" cy="307848"/>
          </a:xfrm>
          <a:prstGeom prst="rect">
            <a:avLst/>
          </a:prstGeom>
        </p:spPr>
        <p:txBody>
          <a:bodyPr lIns="0" tIns="0" rIns="0" bIns="0">
            <a:noAutofit/>
          </a:bodyPr>
          <a:lstStyle/>
          <a:p>
            <a:pPr indent="0" algn="just">
              <a:lnSpc>
                <a:spcPts val="1368"/>
              </a:lnSpc>
            </a:pPr>
            <a:r>
              <a:rPr lang="en-US" sz="1100" b="1">
                <a:latin typeface="Calibri"/>
              </a:rPr>
              <a:t>Yatirimci Finansor Investor Financier</a:t>
            </a:r>
          </a:p>
        </p:txBody>
      </p:sp>
      <p:sp>
        <p:nvSpPr>
          <p:cNvPr id="6" name="Dikdörtgen 5"/>
          <p:cNvSpPr/>
          <p:nvPr/>
        </p:nvSpPr>
        <p:spPr>
          <a:xfrm>
            <a:off x="890016" y="10000488"/>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7" name="Dikdörtgen 6"/>
          <p:cNvSpPr/>
          <p:nvPr/>
        </p:nvSpPr>
        <p:spPr>
          <a:xfrm>
            <a:off x="3425952" y="10000488"/>
            <a:ext cx="981456" cy="155448"/>
          </a:xfrm>
          <a:prstGeom prst="rect">
            <a:avLst/>
          </a:prstGeom>
        </p:spPr>
        <p:txBody>
          <a:bodyPr wrap="none" lIns="0" tIns="0" rIns="0" bIns="0">
            <a:noAutofit/>
          </a:bodyPr>
          <a:lstStyle/>
          <a:p>
            <a:pPr indent="0"/>
            <a:r>
              <a:rPr lang="en-US" sz="1100">
                <a:latin typeface="Calibri"/>
              </a:rPr>
              <a:t>bdkgroup.com.tr</a:t>
            </a:r>
          </a:p>
        </p:txBody>
      </p:sp>
      <p:sp>
        <p:nvSpPr>
          <p:cNvPr id="8" name="Dikdörtgen 7"/>
          <p:cNvSpPr/>
          <p:nvPr/>
        </p:nvSpPr>
        <p:spPr>
          <a:xfrm>
            <a:off x="5641848" y="9988296"/>
            <a:ext cx="950976" cy="170688"/>
          </a:xfrm>
          <a:prstGeom prst="rect">
            <a:avLst/>
          </a:prstGeom>
        </p:spPr>
        <p:txBody>
          <a:bodyPr wrap="none" lIns="0" tIns="0" rIns="0" bIns="0">
            <a:noAutofit/>
          </a:bodyPr>
          <a:lstStyle/>
          <a:p>
            <a:pPr indent="0"/>
            <a:r>
              <a:rPr lang="en-US" sz="1200">
                <a:latin typeface="Calibri"/>
              </a:rPr>
              <a:t>70 of 70 Pages</a:t>
            </a:r>
          </a:p>
        </p:txBody>
      </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8675" y="191186"/>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954024" y="1676400"/>
            <a:ext cx="2240280" cy="502920"/>
          </a:xfrm>
          <a:prstGeom prst="rect">
            <a:avLst/>
          </a:prstGeom>
        </p:spPr>
        <p:txBody>
          <a:bodyPr lIns="0" tIns="0" rIns="0" bIns="0">
            <a:noAutofit/>
          </a:bodyPr>
          <a:lstStyle/>
          <a:p>
            <a:pPr indent="0">
              <a:lnSpc>
                <a:spcPts val="1368"/>
              </a:lnSpc>
            </a:pPr>
            <a:r>
              <a:rPr lang="en-US" sz="1100">
                <a:latin typeface="Calibri"/>
              </a:rPr>
              <a:t>sonunda ortakligin hisse usulunu saptamak gibi konulan ifade etmek igin yapilmigtir.</a:t>
            </a:r>
          </a:p>
        </p:txBody>
      </p:sp>
      <p:sp>
        <p:nvSpPr>
          <p:cNvPr id="4" name="Dikdörtgen 3"/>
          <p:cNvSpPr/>
          <p:nvPr/>
        </p:nvSpPr>
        <p:spPr>
          <a:xfrm>
            <a:off x="950976" y="3057144"/>
            <a:ext cx="2761488" cy="6166104"/>
          </a:xfrm>
          <a:prstGeom prst="rect">
            <a:avLst/>
          </a:prstGeom>
        </p:spPr>
        <p:txBody>
          <a:bodyPr lIns="0" tIns="0" rIns="0" bIns="0">
            <a:noAutofit/>
          </a:bodyPr>
          <a:lstStyle/>
          <a:p>
            <a:pPr indent="0">
              <a:lnSpc>
                <a:spcPts val="1368"/>
              </a:lnSpc>
              <a:spcAft>
                <a:spcPts val="840"/>
              </a:spcAft>
            </a:pPr>
            <a:r>
              <a:rPr lang="en-US" sz="1100" b="1">
                <a:latin typeface="Calibri"/>
              </a:rPr>
              <a:t>Yatirimci ve Finansman Gereksiniminin Kargilanmasi;</a:t>
            </a:r>
          </a:p>
          <a:p>
            <a:pPr indent="0">
              <a:lnSpc>
                <a:spcPts val="1344"/>
              </a:lnSpc>
              <a:spcAft>
                <a:spcPts val="840"/>
              </a:spcAft>
            </a:pPr>
            <a:r>
              <a:rPr lang="en-US" sz="1100" b="1">
                <a:latin typeface="Calibri"/>
              </a:rPr>
              <a:t>a- ) </a:t>
            </a:r>
            <a:r>
              <a:rPr lang="en-US" sz="1100">
                <a:latin typeface="Calibri"/>
              </a:rPr>
              <a:t>Sosyal Aktivite - Yagam Koyu projesi tamamlandiginda mali degeri </a:t>
            </a:r>
            <a:r>
              <a:rPr lang="en-US" sz="1100" b="1">
                <a:latin typeface="Calibri"/>
              </a:rPr>
              <a:t>1.004.000.000. € </a:t>
            </a:r>
            <a:r>
              <a:rPr lang="en-US" sz="1100">
                <a:latin typeface="Calibri"/>
              </a:rPr>
              <a:t>(Bir milyar dort milyon Euro )'dur. Plan -Projenin yurutulmesi igin gerekli finansman, alinacak avans ve istihkaklarla kargilanacaktir. Ancak Projenin turn izinlerin yer alti - ustu ve gevre raporlarinin, elektrik projelendirme sureglerinde £evre §ehircilik ve Bayindirlik agamasinda gereksinim olmasi halinde taraflardan hisse paylari oraninda Tapu ve Plan -Proje sahibi Bulent DEMiREL adina banka hesabina odeme yapmalarini isteyebilir.</a:t>
            </a:r>
          </a:p>
          <a:p>
            <a:pPr indent="0">
              <a:lnSpc>
                <a:spcPts val="1344"/>
              </a:lnSpc>
              <a:spcAft>
                <a:spcPts val="840"/>
              </a:spcAft>
            </a:pPr>
            <a:r>
              <a:rPr lang="en-US" sz="1100" b="1">
                <a:latin typeface="Calibri"/>
              </a:rPr>
              <a:t>b- ) </a:t>
            </a:r>
            <a:r>
              <a:rPr lang="en-US" sz="1100">
                <a:latin typeface="Calibri"/>
              </a:rPr>
              <a:t>Taraflardan biri, Tapu ve Plan - Proje sahibi BDK GRUP FiNANSAL DANI§MANLIK TiC.A.S tarafindan belirlenecek tarihte, bir onceki maddede belirtilen odemeyi yapmadigi takdirde, geciken odemeler igin aylik %5 ( yuzde beg ) uzerinden gecikme cezasi odeyecektir. Bu gecikme igin baglamasindan 60 gunu gegtigi takdirde soz konusu taraf temerrude dugmug kabul edilir. Bu durumda, yatirimcilar tarafindan olugan zarara istinaden Tapu ve Plan - Proje sahibi BDK GRUP FiNANSAL DANI§MANLIK TiC.A.§ 10 ( on ) ig gunu igerisinde, temerrut halindeki tarafin borg-alacak hesabinin tasfiye edilerek ortakliktan ayrilmasina karar verebilir.</a:t>
            </a:r>
          </a:p>
          <a:p>
            <a:pPr indent="0">
              <a:lnSpc>
                <a:spcPts val="1344"/>
              </a:lnSpc>
            </a:pPr>
            <a:r>
              <a:rPr lang="en-US" sz="1100" b="1">
                <a:latin typeface="Calibri"/>
              </a:rPr>
              <a:t>c- ) </a:t>
            </a:r>
            <a:r>
              <a:rPr lang="en-US" sz="1100">
                <a:latin typeface="Calibri"/>
              </a:rPr>
              <a:t>Taraflarin, kendi kaynaklarindan ig Ortakligi'na saglayacaklari her turlu finansman, bu finansmani saglayan tarafin hesabina defaten odemeyi kabul beyan ve taahhut edecektir.</a:t>
            </a:r>
          </a:p>
        </p:txBody>
      </p:sp>
      <p:sp>
        <p:nvSpPr>
          <p:cNvPr id="5" name="Dikdörtgen 4"/>
          <p:cNvSpPr/>
          <p:nvPr/>
        </p:nvSpPr>
        <p:spPr>
          <a:xfrm>
            <a:off x="3788664" y="2368296"/>
            <a:ext cx="2813304" cy="2551176"/>
          </a:xfrm>
          <a:prstGeom prst="rect">
            <a:avLst/>
          </a:prstGeom>
        </p:spPr>
        <p:txBody>
          <a:bodyPr lIns="0" tIns="0" rIns="0" bIns="0">
            <a:noAutofit/>
          </a:bodyPr>
          <a:lstStyle/>
          <a:p>
            <a:pPr marR="635000" indent="0">
              <a:lnSpc>
                <a:spcPts val="1368"/>
              </a:lnSpc>
              <a:spcAft>
                <a:spcPts val="840"/>
              </a:spcAft>
            </a:pPr>
            <a:r>
              <a:rPr lang="en-US" sz="1100" b="1">
                <a:latin typeface="Calibri"/>
              </a:rPr>
              <a:t>d-) </a:t>
            </a:r>
            <a:r>
              <a:rPr lang="en-US" sz="1100">
                <a:latin typeface="Calibri"/>
              </a:rPr>
              <a:t>400,000,000 Milyon Euro tutarinda yatirimcimiz odemeyi taahhut eder ve </a:t>
            </a:r>
            <a:r>
              <a:rPr lang="en-US" sz="1100" b="1">
                <a:latin typeface="Calibri"/>
              </a:rPr>
              <a:t>Meeting the Investor and Financing Requirements;</a:t>
            </a:r>
          </a:p>
          <a:p>
            <a:pPr indent="0">
              <a:lnSpc>
                <a:spcPts val="1344"/>
              </a:lnSpc>
            </a:pPr>
            <a:r>
              <a:rPr lang="en-US" sz="1100" b="1">
                <a:latin typeface="Calibri"/>
              </a:rPr>
              <a:t>a-) </a:t>
            </a:r>
            <a:r>
              <a:rPr lang="en-US" sz="1100">
                <a:latin typeface="Calibri"/>
              </a:rPr>
              <a:t>When Social Activity - Yagam Koyu project is completed, its financial value is 1.004.000.000 € (One billion four million euros. Plan - The necessary financing for the execution of the project will be met with advances and rationals. In case of a need in the Environment, Urban Planning and Public Works phases, the parties can ask the Bank to make payments to the bank account on behalf of Bulent DEMiREL in the rate of their shares.</a:t>
            </a:r>
          </a:p>
        </p:txBody>
      </p:sp>
      <p:sp>
        <p:nvSpPr>
          <p:cNvPr id="6" name="Dikdörtgen 5"/>
          <p:cNvSpPr/>
          <p:nvPr/>
        </p:nvSpPr>
        <p:spPr>
          <a:xfrm>
            <a:off x="3834384" y="5306568"/>
            <a:ext cx="2776728" cy="4126992"/>
          </a:xfrm>
          <a:prstGeom prst="rect">
            <a:avLst/>
          </a:prstGeom>
        </p:spPr>
        <p:txBody>
          <a:bodyPr lIns="0" tIns="0" rIns="0" bIns="0">
            <a:noAutofit/>
          </a:bodyPr>
          <a:lstStyle/>
          <a:p>
            <a:pPr indent="0">
              <a:lnSpc>
                <a:spcPts val="1344"/>
              </a:lnSpc>
              <a:spcAft>
                <a:spcPts val="840"/>
              </a:spcAft>
            </a:pPr>
            <a:r>
              <a:rPr lang="en-US" sz="1100" b="1">
                <a:latin typeface="Calibri"/>
              </a:rPr>
              <a:t>b -) </a:t>
            </a:r>
            <a:r>
              <a:rPr lang="en-US" sz="1100">
                <a:latin typeface="Calibri"/>
              </a:rPr>
              <a:t>One of the parties will pay a delay penalty over 5% monthly for delayed payments, unless the payment is specified in the previous article on the date to be determined by the Deed and Plan - Project owner </a:t>
            </a:r>
            <a:r>
              <a:rPr lang="en-US" sz="1100">
                <a:solidFill>
                  <a:srgbClr val="1F2023"/>
                </a:solidFill>
                <a:latin typeface="Calibri"/>
              </a:rPr>
              <a:t>BDK GROUP FINANCIAL CONSULTANCY TRADE </a:t>
            </a:r>
            <a:r>
              <a:rPr lang="en-US" sz="1100">
                <a:latin typeface="Calibri"/>
              </a:rPr>
              <a:t>. If this delay exceeds 60 days from the start of the work, the party in question is deemed to have defaulted. In this case, due to the damage caused by the investors, the Land Registry and Plan - Project owner </a:t>
            </a:r>
            <a:r>
              <a:rPr lang="en-US" sz="1100">
                <a:solidFill>
                  <a:srgbClr val="1F2023"/>
                </a:solidFill>
                <a:latin typeface="Calibri"/>
              </a:rPr>
              <a:t>BDK GROUP FINANCIAL CONSULTANCY TRADE </a:t>
            </a:r>
            <a:r>
              <a:rPr lang="en-US" sz="1100">
                <a:latin typeface="Calibri"/>
              </a:rPr>
              <a:t>may decide to leave the partnership by liquidating the debit - credit account of the party in default within 10 (ten) business days.</a:t>
            </a:r>
          </a:p>
          <a:p>
            <a:pPr indent="0">
              <a:lnSpc>
                <a:spcPts val="1344"/>
              </a:lnSpc>
              <a:spcAft>
                <a:spcPts val="840"/>
              </a:spcAft>
            </a:pPr>
            <a:r>
              <a:rPr lang="en-US" sz="1100" b="1">
                <a:latin typeface="Calibri"/>
              </a:rPr>
              <a:t>c- ) </a:t>
            </a:r>
            <a:r>
              <a:rPr lang="en-US" sz="1100">
                <a:latin typeface="Calibri"/>
              </a:rPr>
              <a:t>It will accept, declare and undertake to pay all kinds of financing to the business partnership from the parties' own resources to the account of the party providing this financing.</a:t>
            </a:r>
          </a:p>
          <a:p>
            <a:pPr marR="101600" indent="0" algn="just">
              <a:lnSpc>
                <a:spcPts val="1344"/>
              </a:lnSpc>
            </a:pPr>
            <a:r>
              <a:rPr lang="en-US" sz="1100" b="1">
                <a:latin typeface="Calibri"/>
              </a:rPr>
              <a:t>d-) </a:t>
            </a:r>
            <a:r>
              <a:rPr lang="en-US" sz="1100">
                <a:latin typeface="Calibri"/>
              </a:rPr>
              <a:t>Our investor in the amount of 400,000,000 Million Euros undertakes to pay and if she fails to fulfill her commitment / 50% refund will be</a:t>
            </a:r>
          </a:p>
        </p:txBody>
      </p:sp>
      <p:sp>
        <p:nvSpPr>
          <p:cNvPr id="7" name="Dikdörtgen 6"/>
          <p:cNvSpPr/>
          <p:nvPr/>
        </p:nvSpPr>
        <p:spPr>
          <a:xfrm>
            <a:off x="890016" y="9567672"/>
            <a:ext cx="1365504" cy="158496"/>
          </a:xfrm>
          <a:prstGeom prst="rect">
            <a:avLst/>
          </a:prstGeom>
        </p:spPr>
        <p:txBody>
          <a:bodyPr wrap="none" lIns="0" tIns="0" rIns="0" bIns="0">
            <a:noAutofit/>
          </a:bodyPr>
          <a:lstStyle/>
          <a:p>
            <a:pPr indent="0"/>
            <a:r>
              <a:rPr lang="en-US" sz="1100" u="sng">
                <a:solidFill>
                  <a:srgbClr val="0000FF"/>
                </a:solidFill>
                <a:latin typeface="Calibri"/>
                <a:hlinkClick r:id="rId2"/>
              </a:rPr>
              <a:t>info@bdkgroup.com.tr</a:t>
            </a:r>
          </a:p>
        </p:txBody>
      </p:sp>
      <p:sp>
        <p:nvSpPr>
          <p:cNvPr id="8" name="Dikdörtgen 7"/>
          <p:cNvSpPr/>
          <p:nvPr/>
        </p:nvSpPr>
        <p:spPr>
          <a:xfrm>
            <a:off x="3425952" y="9567672"/>
            <a:ext cx="981456" cy="155448"/>
          </a:xfrm>
          <a:prstGeom prst="rect">
            <a:avLst/>
          </a:prstGeom>
        </p:spPr>
        <p:txBody>
          <a:bodyPr wrap="none" lIns="0" tIns="0" rIns="0" bIns="0">
            <a:noAutofit/>
          </a:bodyPr>
          <a:lstStyle/>
          <a:p>
            <a:pPr indent="0"/>
            <a:r>
              <a:rPr lang="en-US" sz="1100">
                <a:latin typeface="Calibri"/>
              </a:rPr>
              <a:t>bdkgroup.com.tr</a:t>
            </a:r>
          </a:p>
        </p:txBody>
      </p:sp>
      <p:sp>
        <p:nvSpPr>
          <p:cNvPr id="9" name="Dikdörtgen 8"/>
          <p:cNvSpPr/>
          <p:nvPr/>
        </p:nvSpPr>
        <p:spPr>
          <a:xfrm>
            <a:off x="5644896" y="9549384"/>
            <a:ext cx="947928" cy="170688"/>
          </a:xfrm>
          <a:prstGeom prst="rect">
            <a:avLst/>
          </a:prstGeom>
        </p:spPr>
        <p:txBody>
          <a:bodyPr wrap="none" lIns="0" tIns="0" rIns="0" bIns="0">
            <a:noAutofit/>
          </a:bodyPr>
          <a:lstStyle/>
          <a:p>
            <a:pPr indent="0"/>
            <a:r>
              <a:rPr lang="en-US" sz="1200">
                <a:latin typeface="Calibri"/>
              </a:rPr>
              <a:t>58 of 70 Pages</a:t>
            </a:r>
          </a:p>
        </p:txBody>
      </p:sp>
      <p:pic>
        <p:nvPicPr>
          <p:cNvPr id="10" name="Resim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589" y="384734"/>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890016" y="1679448"/>
            <a:ext cx="5535168" cy="1612392"/>
          </a:xfrm>
          <a:prstGeom prst="rect">
            <a:avLst/>
          </a:prstGeom>
        </p:spPr>
        <p:txBody>
          <a:bodyPr lIns="0" tIns="0" rIns="0" bIns="0">
            <a:noAutofit/>
          </a:bodyPr>
          <a:lstStyle/>
          <a:p>
            <a:pPr marL="88900" indent="0">
              <a:lnSpc>
                <a:spcPts val="1368"/>
              </a:lnSpc>
            </a:pPr>
            <a:r>
              <a:rPr lang="en-US" sz="1100">
                <a:latin typeface="Calibri"/>
              </a:rPr>
              <a:t>taahhudunu yerine getirememesi halinde / %50 made and the partnership will be terminated iadesi yapilip ortakligin fes edilecegini kabul    and signed.</a:t>
            </a:r>
          </a:p>
          <a:p>
            <a:pPr marL="88900" indent="0">
              <a:lnSpc>
                <a:spcPts val="1368"/>
              </a:lnSpc>
              <a:spcAft>
                <a:spcPts val="3360"/>
              </a:spcAft>
            </a:pPr>
            <a:r>
              <a:rPr lang="en-US" sz="1100">
                <a:latin typeface="Calibri"/>
              </a:rPr>
              <a:t>edip imza altina alinacaktir.</a:t>
            </a:r>
          </a:p>
          <a:p>
            <a:pPr indent="0">
              <a:lnSpc>
                <a:spcPts val="2640"/>
              </a:lnSpc>
              <a:spcAft>
                <a:spcPts val="1890"/>
              </a:spcAft>
            </a:pPr>
            <a:r>
              <a:rPr lang="en-US" sz="1050">
                <a:solidFill>
                  <a:srgbClr val="1F2023"/>
                </a:solidFill>
                <a:latin typeface="Cambria"/>
              </a:rPr>
              <a:t>1)    PARTNER-1 ve PARTNER-2, yukarida belirtilen sozle^meye ili^kin a^agidaki bankacilik koordinatlarini kabul eder:</a:t>
            </a:r>
          </a:p>
        </p:txBody>
      </p:sp>
      <p:sp>
        <p:nvSpPr>
          <p:cNvPr id="4" name="Dikdörtgen 3"/>
          <p:cNvSpPr/>
          <p:nvPr/>
        </p:nvSpPr>
        <p:spPr>
          <a:xfrm>
            <a:off x="890016" y="3663696"/>
            <a:ext cx="5535168" cy="326136"/>
          </a:xfrm>
          <a:prstGeom prst="rect">
            <a:avLst/>
          </a:prstGeom>
        </p:spPr>
        <p:txBody>
          <a:bodyPr lIns="0" tIns="0" rIns="0" bIns="0">
            <a:noAutofit/>
          </a:bodyPr>
          <a:lstStyle/>
          <a:p>
            <a:pPr indent="0" algn="just">
              <a:lnSpc>
                <a:spcPts val="1464"/>
              </a:lnSpc>
            </a:pPr>
            <a:r>
              <a:rPr lang="en-US" sz="1100">
                <a:latin typeface="Calibri"/>
              </a:rPr>
              <a:t>2)    The PARTNER-1 and PARTNER-2 agree to the following banking co-ordinates pertaining to the agreement herein above stated:</a:t>
            </a:r>
          </a:p>
        </p:txBody>
      </p:sp>
      <p:sp>
        <p:nvSpPr>
          <p:cNvPr id="5" name="Dikdörtgen 4"/>
          <p:cNvSpPr/>
          <p:nvPr/>
        </p:nvSpPr>
        <p:spPr>
          <a:xfrm>
            <a:off x="2036064" y="4136136"/>
            <a:ext cx="3742944" cy="179832"/>
          </a:xfrm>
          <a:prstGeom prst="rect">
            <a:avLst/>
          </a:prstGeom>
        </p:spPr>
        <p:txBody>
          <a:bodyPr wrap="none" lIns="0" tIns="0" rIns="0" bIns="0">
            <a:noAutofit/>
          </a:bodyPr>
          <a:lstStyle/>
          <a:p>
            <a:pPr indent="0" algn="just"/>
            <a:r>
              <a:rPr lang="en-US" sz="1100" b="1">
                <a:latin typeface="Calibri"/>
              </a:rPr>
              <a:t>Odeme Plani    Payment Plan</a:t>
            </a:r>
          </a:p>
        </p:txBody>
      </p:sp>
      <p:graphicFrame>
        <p:nvGraphicFramePr>
          <p:cNvPr id="6" name="Tablo 5"/>
          <p:cNvGraphicFramePr>
            <a:graphicFrameLocks noGrp="1"/>
          </p:cNvGraphicFramePr>
          <p:nvPr/>
        </p:nvGraphicFramePr>
        <p:xfrm>
          <a:off x="963168" y="4325112"/>
          <a:ext cx="5958840" cy="5044440"/>
        </p:xfrm>
        <a:graphic>
          <a:graphicData uri="http://schemas.openxmlformats.org/drawingml/2006/table">
            <a:tbl>
              <a:tblPr/>
              <a:tblGrid>
                <a:gridCol w="1493520">
                  <a:extLst>
                    <a:ext uri="{9D8B030D-6E8A-4147-A177-3AD203B41FA5}">
                      <a16:colId xmlns:a16="http://schemas.microsoft.com/office/drawing/2014/main" val="20000"/>
                    </a:ext>
                  </a:extLst>
                </a:gridCol>
                <a:gridCol w="1484376">
                  <a:extLst>
                    <a:ext uri="{9D8B030D-6E8A-4147-A177-3AD203B41FA5}">
                      <a16:colId xmlns:a16="http://schemas.microsoft.com/office/drawing/2014/main" val="20001"/>
                    </a:ext>
                  </a:extLst>
                </a:gridCol>
                <a:gridCol w="1487424">
                  <a:extLst>
                    <a:ext uri="{9D8B030D-6E8A-4147-A177-3AD203B41FA5}">
                      <a16:colId xmlns:a16="http://schemas.microsoft.com/office/drawing/2014/main" val="20002"/>
                    </a:ext>
                  </a:extLst>
                </a:gridCol>
                <a:gridCol w="1493520">
                  <a:extLst>
                    <a:ext uri="{9D8B030D-6E8A-4147-A177-3AD203B41FA5}">
                      <a16:colId xmlns:a16="http://schemas.microsoft.com/office/drawing/2014/main" val="20003"/>
                    </a:ext>
                  </a:extLst>
                </a:gridCol>
              </a:tblGrid>
              <a:tr h="472440">
                <a:tc>
                  <a:txBody>
                    <a:bodyPr/>
                    <a:lstStyle/>
                    <a:p>
                      <a:pPr indent="0" algn="ctr"/>
                      <a:r>
                        <a:rPr lang="en-US" sz="1100" b="1">
                          <a:latin typeface="Calibri"/>
                        </a:rPr>
                        <a:t>1. Tran£</a:t>
                      </a:r>
                    </a:p>
                  </a:txBody>
                  <a:tcPr marL="0" marR="0" marT="0" marB="0" anchor="ctr"/>
                </a:tc>
                <a:tc>
                  <a:txBody>
                    <a:bodyPr/>
                    <a:lstStyle/>
                    <a:p>
                      <a:pPr indent="0" algn="ctr"/>
                      <a:r>
                        <a:rPr lang="en-US" sz="1100" b="1">
                          <a:latin typeface="Calibri"/>
                        </a:rPr>
                        <a:t>980,000,00 €</a:t>
                      </a:r>
                    </a:p>
                  </a:txBody>
                  <a:tcPr marL="0" marR="0" marT="0" marB="0" anchor="ctr"/>
                </a:tc>
                <a:tc>
                  <a:txBody>
                    <a:bodyPr/>
                    <a:lstStyle/>
                    <a:p>
                      <a:pPr indent="0" algn="ctr"/>
                      <a:r>
                        <a:rPr lang="en-US" sz="1100" b="1">
                          <a:latin typeface="Calibri"/>
                        </a:rPr>
                        <a:t>1. Tranch</a:t>
                      </a:r>
                    </a:p>
                  </a:txBody>
                  <a:tcPr marL="0" marR="0" marT="0" marB="0" anchor="ctr"/>
                </a:tc>
                <a:tc>
                  <a:txBody>
                    <a:bodyPr/>
                    <a:lstStyle/>
                    <a:p>
                      <a:pPr indent="0" algn="ctr"/>
                      <a:r>
                        <a:rPr lang="en-US" sz="1100" b="1">
                          <a:latin typeface="Calibri"/>
                        </a:rPr>
                        <a:t>980,000,00 €</a:t>
                      </a:r>
                    </a:p>
                  </a:txBody>
                  <a:tcPr marL="0" marR="0" marT="0" marB="0" anchor="ctr"/>
                </a:tc>
                <a:extLst>
                  <a:ext uri="{0D108BD9-81ED-4DB2-BD59-A6C34878D82A}">
                    <a16:rowId xmlns:a16="http://schemas.microsoft.com/office/drawing/2014/main" val="10000"/>
                  </a:ext>
                </a:extLst>
              </a:tr>
              <a:tr h="451104">
                <a:tc>
                  <a:txBody>
                    <a:bodyPr/>
                    <a:lstStyle/>
                    <a:p>
                      <a:pPr indent="0" algn="ctr"/>
                      <a:r>
                        <a:rPr lang="en-US" sz="1100" b="1">
                          <a:latin typeface="Calibri"/>
                        </a:rPr>
                        <a:t>2. Tran?</a:t>
                      </a:r>
                    </a:p>
                  </a:txBody>
                  <a:tcPr marL="0" marR="0" marT="0" marB="0" anchor="ctr"/>
                </a:tc>
                <a:tc>
                  <a:txBody>
                    <a:bodyPr/>
                    <a:lstStyle/>
                    <a:p>
                      <a:pPr indent="0" algn="ctr"/>
                      <a:r>
                        <a:rPr lang="en-US" sz="1100" b="1">
                          <a:latin typeface="Calibri"/>
                        </a:rPr>
                        <a:t>5,000,000 €</a:t>
                      </a:r>
                    </a:p>
                  </a:txBody>
                  <a:tcPr marL="0" marR="0" marT="0" marB="0" anchor="ctr"/>
                </a:tc>
                <a:tc>
                  <a:txBody>
                    <a:bodyPr/>
                    <a:lstStyle/>
                    <a:p>
                      <a:pPr indent="0" algn="ctr"/>
                      <a:r>
                        <a:rPr lang="en-US" sz="1100" b="1">
                          <a:latin typeface="Calibri"/>
                        </a:rPr>
                        <a:t>2. Trach</a:t>
                      </a:r>
                    </a:p>
                  </a:txBody>
                  <a:tcPr marL="0" marR="0" marT="0" marB="0" anchor="ctr"/>
                </a:tc>
                <a:tc>
                  <a:txBody>
                    <a:bodyPr/>
                    <a:lstStyle/>
                    <a:p>
                      <a:pPr indent="0" algn="ctr"/>
                      <a:r>
                        <a:rPr lang="en-US" sz="1100" b="1">
                          <a:latin typeface="Calibri"/>
                        </a:rPr>
                        <a:t>5,000,000 €</a:t>
                      </a:r>
                    </a:p>
                  </a:txBody>
                  <a:tcPr marL="0" marR="0" marT="0" marB="0" anchor="ctr"/>
                </a:tc>
                <a:extLst>
                  <a:ext uri="{0D108BD9-81ED-4DB2-BD59-A6C34878D82A}">
                    <a16:rowId xmlns:a16="http://schemas.microsoft.com/office/drawing/2014/main" val="10001"/>
                  </a:ext>
                </a:extLst>
              </a:tr>
              <a:tr h="472440">
                <a:tc>
                  <a:txBody>
                    <a:bodyPr/>
                    <a:lstStyle/>
                    <a:p>
                      <a:pPr indent="0" algn="ctr"/>
                      <a:r>
                        <a:rPr lang="en-US" sz="1100" b="1">
                          <a:latin typeface="Calibri"/>
                        </a:rPr>
                        <a:t>3. Tran?</a:t>
                      </a:r>
                    </a:p>
                  </a:txBody>
                  <a:tcPr marL="0" marR="0" marT="0" marB="0"/>
                </a:tc>
                <a:tc>
                  <a:txBody>
                    <a:bodyPr/>
                    <a:lstStyle/>
                    <a:p>
                      <a:pPr indent="0" algn="ctr"/>
                      <a:r>
                        <a:rPr lang="en-US" sz="1100" b="1">
                          <a:latin typeface="Calibri"/>
                        </a:rPr>
                        <a:t>19,020,000 €</a:t>
                      </a:r>
                    </a:p>
                  </a:txBody>
                  <a:tcPr marL="0" marR="0" marT="0" marB="0"/>
                </a:tc>
                <a:tc>
                  <a:txBody>
                    <a:bodyPr/>
                    <a:lstStyle/>
                    <a:p>
                      <a:pPr indent="0" algn="ctr"/>
                      <a:r>
                        <a:rPr lang="en-US" sz="1100" b="1">
                          <a:latin typeface="Calibri"/>
                        </a:rPr>
                        <a:t>3. Tranch</a:t>
                      </a:r>
                    </a:p>
                  </a:txBody>
                  <a:tcPr marL="0" marR="0" marT="0" marB="0"/>
                </a:tc>
                <a:tc>
                  <a:txBody>
                    <a:bodyPr/>
                    <a:lstStyle/>
                    <a:p>
                      <a:pPr indent="0" algn="ctr"/>
                      <a:r>
                        <a:rPr lang="en-US" sz="1100" b="1">
                          <a:latin typeface="Calibri"/>
                        </a:rPr>
                        <a:t>19,020,000 €</a:t>
                      </a:r>
                    </a:p>
                  </a:txBody>
                  <a:tcPr marL="0" marR="0" marT="0" marB="0"/>
                </a:tc>
                <a:extLst>
                  <a:ext uri="{0D108BD9-81ED-4DB2-BD59-A6C34878D82A}">
                    <a16:rowId xmlns:a16="http://schemas.microsoft.com/office/drawing/2014/main" val="10002"/>
                  </a:ext>
                </a:extLst>
              </a:tr>
              <a:tr h="448056">
                <a:tc>
                  <a:txBody>
                    <a:bodyPr/>
                    <a:lstStyle/>
                    <a:p>
                      <a:pPr indent="0" algn="ctr"/>
                      <a:r>
                        <a:rPr lang="en-US" sz="1100" b="1">
                          <a:latin typeface="Calibri"/>
                        </a:rPr>
                        <a:t>4. Tran?</a:t>
                      </a:r>
                    </a:p>
                  </a:txBody>
                  <a:tcPr marL="0" marR="0" marT="0" marB="0" anchor="ctr"/>
                </a:tc>
                <a:tc>
                  <a:txBody>
                    <a:bodyPr/>
                    <a:lstStyle/>
                    <a:p>
                      <a:pPr indent="0" algn="ctr"/>
                      <a:r>
                        <a:rPr lang="en-US" sz="1100" b="1">
                          <a:latin typeface="Calibri"/>
                        </a:rPr>
                        <a:t>32,000,000 €</a:t>
                      </a:r>
                    </a:p>
                  </a:txBody>
                  <a:tcPr marL="0" marR="0" marT="0" marB="0" anchor="ctr"/>
                </a:tc>
                <a:tc>
                  <a:txBody>
                    <a:bodyPr/>
                    <a:lstStyle/>
                    <a:p>
                      <a:pPr indent="0" algn="ctr"/>
                      <a:r>
                        <a:rPr lang="en-US" sz="1100" b="1">
                          <a:latin typeface="Calibri"/>
                        </a:rPr>
                        <a:t>4. Tranch</a:t>
                      </a:r>
                    </a:p>
                  </a:txBody>
                  <a:tcPr marL="0" marR="0" marT="0" marB="0" anchor="ctr"/>
                </a:tc>
                <a:tc>
                  <a:txBody>
                    <a:bodyPr/>
                    <a:lstStyle/>
                    <a:p>
                      <a:pPr indent="0" algn="ctr"/>
                      <a:r>
                        <a:rPr lang="en-US" sz="1100" b="1">
                          <a:latin typeface="Calibri"/>
                        </a:rPr>
                        <a:t>32,000,000 €</a:t>
                      </a:r>
                    </a:p>
                  </a:txBody>
                  <a:tcPr marL="0" marR="0" marT="0" marB="0" anchor="ctr"/>
                </a:tc>
                <a:extLst>
                  <a:ext uri="{0D108BD9-81ED-4DB2-BD59-A6C34878D82A}">
                    <a16:rowId xmlns:a16="http://schemas.microsoft.com/office/drawing/2014/main" val="10003"/>
                  </a:ext>
                </a:extLst>
              </a:tr>
              <a:tr h="469392">
                <a:tc>
                  <a:txBody>
                    <a:bodyPr/>
                    <a:lstStyle/>
                    <a:p>
                      <a:pPr indent="0" algn="ctr"/>
                      <a:r>
                        <a:rPr lang="en-US" sz="1100" b="1">
                          <a:latin typeface="Calibri"/>
                        </a:rPr>
                        <a:t>5. Tran?</a:t>
                      </a:r>
                    </a:p>
                  </a:txBody>
                  <a:tcPr marL="0" marR="0" marT="0" marB="0"/>
                </a:tc>
                <a:tc>
                  <a:txBody>
                    <a:bodyPr/>
                    <a:lstStyle/>
                    <a:p>
                      <a:pPr indent="0" algn="ctr"/>
                      <a:r>
                        <a:rPr lang="en-US" sz="1100" b="1">
                          <a:latin typeface="Calibri"/>
                        </a:rPr>
                        <a:t>49,000,000 €</a:t>
                      </a:r>
                    </a:p>
                  </a:txBody>
                  <a:tcPr marL="0" marR="0" marT="0" marB="0"/>
                </a:tc>
                <a:tc>
                  <a:txBody>
                    <a:bodyPr/>
                    <a:lstStyle/>
                    <a:p>
                      <a:pPr indent="0" algn="ctr"/>
                      <a:r>
                        <a:rPr lang="en-US" sz="1100" b="1">
                          <a:latin typeface="Calibri"/>
                        </a:rPr>
                        <a:t>5. Tranch</a:t>
                      </a:r>
                    </a:p>
                  </a:txBody>
                  <a:tcPr marL="0" marR="0" marT="0" marB="0"/>
                </a:tc>
                <a:tc>
                  <a:txBody>
                    <a:bodyPr/>
                    <a:lstStyle/>
                    <a:p>
                      <a:pPr indent="0" algn="ctr"/>
                      <a:r>
                        <a:rPr lang="en-US" sz="1100" b="1">
                          <a:latin typeface="Calibri"/>
                        </a:rPr>
                        <a:t>49,000,000 €</a:t>
                      </a:r>
                    </a:p>
                  </a:txBody>
                  <a:tcPr marL="0" marR="0" marT="0" marB="0"/>
                </a:tc>
                <a:extLst>
                  <a:ext uri="{0D108BD9-81ED-4DB2-BD59-A6C34878D82A}">
                    <a16:rowId xmlns:a16="http://schemas.microsoft.com/office/drawing/2014/main" val="10004"/>
                  </a:ext>
                </a:extLst>
              </a:tr>
              <a:tr h="451104">
                <a:tc>
                  <a:txBody>
                    <a:bodyPr/>
                    <a:lstStyle/>
                    <a:p>
                      <a:pPr indent="0" algn="ctr"/>
                      <a:r>
                        <a:rPr lang="en-US" sz="1100" b="1">
                          <a:latin typeface="Calibri"/>
                        </a:rPr>
                        <a:t>6.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6.Tranch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05"/>
                  </a:ext>
                </a:extLst>
              </a:tr>
              <a:tr h="466344">
                <a:tc>
                  <a:txBody>
                    <a:bodyPr/>
                    <a:lstStyle/>
                    <a:p>
                      <a:pPr indent="0" algn="ctr"/>
                      <a:r>
                        <a:rPr lang="en-US" sz="1100" b="1">
                          <a:latin typeface="Calibri"/>
                        </a:rPr>
                        <a:t>7.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7. 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06"/>
                  </a:ext>
                </a:extLst>
              </a:tr>
              <a:tr h="451104">
                <a:tc>
                  <a:txBody>
                    <a:bodyPr/>
                    <a:lstStyle/>
                    <a:p>
                      <a:pPr indent="0" algn="ctr"/>
                      <a:r>
                        <a:rPr lang="en-US" sz="1100" b="1">
                          <a:latin typeface="Calibri"/>
                        </a:rPr>
                        <a:t>8.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8. 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07"/>
                  </a:ext>
                </a:extLst>
              </a:tr>
              <a:tr h="451104">
                <a:tc>
                  <a:txBody>
                    <a:bodyPr/>
                    <a:lstStyle/>
                    <a:p>
                      <a:pPr indent="0" algn="ctr"/>
                      <a:r>
                        <a:rPr lang="en-US" sz="1100" b="1">
                          <a:latin typeface="Calibri"/>
                        </a:rPr>
                        <a:t>9.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9. 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08"/>
                  </a:ext>
                </a:extLst>
              </a:tr>
              <a:tr h="451104">
                <a:tc>
                  <a:txBody>
                    <a:bodyPr/>
                    <a:lstStyle/>
                    <a:p>
                      <a:pPr indent="0" algn="ctr"/>
                      <a:r>
                        <a:rPr lang="en-US" sz="1100" b="1">
                          <a:latin typeface="Calibri"/>
                        </a:rPr>
                        <a:t>10.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10. 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09"/>
                  </a:ext>
                </a:extLst>
              </a:tr>
              <a:tr h="460248">
                <a:tc>
                  <a:txBody>
                    <a:bodyPr/>
                    <a:lstStyle/>
                    <a:p>
                      <a:pPr indent="0" algn="ctr"/>
                      <a:r>
                        <a:rPr lang="en-US" sz="1100" b="1">
                          <a:latin typeface="Calibri"/>
                        </a:rPr>
                        <a:t>11. Tran?</a:t>
                      </a:r>
                    </a:p>
                  </a:txBody>
                  <a:tcPr marL="0" marR="0" marT="0" marB="0" anchor="ctr"/>
                </a:tc>
                <a:tc>
                  <a:txBody>
                    <a:bodyPr/>
                    <a:lstStyle/>
                    <a:p>
                      <a:pPr indent="0" algn="ctr"/>
                      <a:r>
                        <a:rPr lang="en-US" sz="1100" b="1">
                          <a:latin typeface="Calibri"/>
                        </a:rPr>
                        <a:t>49,000,000 €</a:t>
                      </a:r>
                    </a:p>
                  </a:txBody>
                  <a:tcPr marL="0" marR="0" marT="0" marB="0" anchor="ctr"/>
                </a:tc>
                <a:tc>
                  <a:txBody>
                    <a:bodyPr/>
                    <a:lstStyle/>
                    <a:p>
                      <a:pPr indent="0" algn="ctr"/>
                      <a:r>
                        <a:rPr lang="en-US" sz="1100" b="1">
                          <a:latin typeface="Calibri"/>
                        </a:rPr>
                        <a:t>11. Tranch</a:t>
                      </a:r>
                    </a:p>
                  </a:txBody>
                  <a:tcPr marL="0" marR="0" marT="0" marB="0" anchor="ctr"/>
                </a:tc>
                <a:tc>
                  <a:txBody>
                    <a:bodyPr/>
                    <a:lstStyle/>
                    <a:p>
                      <a:pPr indent="0" algn="ctr"/>
                      <a:r>
                        <a:rPr lang="en-US" sz="1100" b="1">
                          <a:latin typeface="Calibri"/>
                        </a:rPr>
                        <a:t>49,000,000 €</a:t>
                      </a:r>
                    </a:p>
                  </a:txBody>
                  <a:tcPr marL="0" marR="0" marT="0" marB="0" anchor="ctr"/>
                </a:tc>
                <a:extLst>
                  <a:ext uri="{0D108BD9-81ED-4DB2-BD59-A6C34878D82A}">
                    <a16:rowId xmlns:a16="http://schemas.microsoft.com/office/drawing/2014/main" val="10010"/>
                  </a:ext>
                </a:extLst>
              </a:tr>
            </a:tbl>
          </a:graphicData>
        </a:graphic>
      </p:graphicFrame>
      <p:sp>
        <p:nvSpPr>
          <p:cNvPr id="7" name="Dikdörtgen 6"/>
          <p:cNvSpPr/>
          <p:nvPr/>
        </p:nvSpPr>
        <p:spPr>
          <a:xfrm>
            <a:off x="941832" y="9570720"/>
            <a:ext cx="5699760" cy="332232"/>
          </a:xfrm>
          <a:prstGeom prst="rect">
            <a:avLst/>
          </a:prstGeom>
        </p:spPr>
        <p:txBody>
          <a:bodyPr lIns="0" tIns="0" rIns="0" bIns="0">
            <a:noAutofit/>
          </a:bodyPr>
          <a:lstStyle/>
          <a:p>
            <a:pPr marL="3810000" indent="0" algn="just">
              <a:spcAft>
                <a:spcPts val="210"/>
              </a:spcAft>
            </a:pPr>
            <a:r>
              <a:rPr lang="en-US" sz="1100" b="1">
                <a:latin typeface="Calibri"/>
              </a:rPr>
              <a:t>Total :    400,000,000 €</a:t>
            </a:r>
          </a:p>
          <a:p>
            <a:pPr indent="0" algn="just"/>
            <a:r>
              <a:rPr lang="en-US" sz="1100" u="sng">
                <a:solidFill>
                  <a:srgbClr val="0000FF"/>
                </a:solidFill>
                <a:latin typeface="Calibri"/>
                <a:hlinkClick r:id="rId2"/>
              </a:rPr>
              <a:t>info@bdkgroup.com.tr</a:t>
            </a:r>
            <a:r>
              <a:rPr lang="en-US" sz="1100">
                <a:solidFill>
                  <a:srgbClr val="0000FF"/>
                </a:solidFill>
                <a:latin typeface="Calibri"/>
                <a:hlinkClick r:id="rId2"/>
              </a:rPr>
              <a:t>    </a:t>
            </a:r>
            <a:r>
              <a:rPr lang="en-US" sz="1100">
                <a:latin typeface="Calibri"/>
              </a:rPr>
              <a:t>bdkgroup.com.tr    </a:t>
            </a:r>
            <a:r>
              <a:rPr lang="en-US" sz="1200" spc="-50">
                <a:latin typeface="Calibri"/>
              </a:rPr>
              <a:t>59 of 70 Pages</a:t>
            </a:r>
          </a:p>
        </p:txBody>
      </p:sp>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637" y="380162"/>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886968" y="1822704"/>
            <a:ext cx="3627120" cy="393192"/>
          </a:xfrm>
          <a:prstGeom prst="rect">
            <a:avLst/>
          </a:prstGeom>
        </p:spPr>
        <p:txBody>
          <a:bodyPr lIns="0" tIns="0" rIns="0" bIns="0">
            <a:noAutofit/>
          </a:bodyPr>
          <a:lstStyle/>
          <a:p>
            <a:pPr indent="0">
              <a:lnSpc>
                <a:spcPts val="1824"/>
              </a:lnSpc>
              <a:spcAft>
                <a:spcPts val="2310"/>
              </a:spcAft>
            </a:pPr>
            <a:r>
              <a:rPr lang="en-US" sz="1100" b="1">
                <a:latin typeface="Calibri"/>
              </a:rPr>
              <a:t>Gondericinin Hesap Bilgileri / Sender's Account Information </a:t>
            </a:r>
            <a:r>
              <a:rPr lang="en-US" sz="1100" b="1">
                <a:solidFill>
                  <a:srgbClr val="FF0000"/>
                </a:solidFill>
                <a:latin typeface="Calibri"/>
              </a:rPr>
              <a:t>PARTNER-1 </a:t>
            </a:r>
            <a:r>
              <a:rPr lang="en-US" sz="1100" b="1">
                <a:latin typeface="Calibri"/>
              </a:rPr>
              <a:t>(SENDER / APPLICANT OF BANK GUARANTEE (BG))</a:t>
            </a:r>
          </a:p>
        </p:txBody>
      </p:sp>
      <p:sp>
        <p:nvSpPr>
          <p:cNvPr id="4" name="Dikdörtgen 3"/>
          <p:cNvSpPr/>
          <p:nvPr/>
        </p:nvSpPr>
        <p:spPr>
          <a:xfrm>
            <a:off x="905256" y="2633472"/>
            <a:ext cx="3877056" cy="158496"/>
          </a:xfrm>
          <a:prstGeom prst="rect">
            <a:avLst/>
          </a:prstGeom>
        </p:spPr>
        <p:txBody>
          <a:bodyPr wrap="none" lIns="0" tIns="0" rIns="0" bIns="0">
            <a:noAutofit/>
          </a:bodyPr>
          <a:lstStyle/>
          <a:p>
            <a:pPr indent="0"/>
            <a:r>
              <a:rPr lang="en-US" sz="1100" u="sng">
                <a:latin typeface="Calibri"/>
              </a:rPr>
              <a:t>PARTNER'S A BANK CO-ORDINATES TO ISSUE THE INSTRUMENT (BG)</a:t>
            </a:r>
          </a:p>
        </p:txBody>
      </p:sp>
      <p:graphicFrame>
        <p:nvGraphicFramePr>
          <p:cNvPr id="5" name="Tablo 4"/>
          <p:cNvGraphicFramePr>
            <a:graphicFrameLocks noGrp="1"/>
          </p:cNvGraphicFramePr>
          <p:nvPr/>
        </p:nvGraphicFramePr>
        <p:xfrm>
          <a:off x="893064" y="2788920"/>
          <a:ext cx="5775960" cy="6412992"/>
        </p:xfrm>
        <a:graphic>
          <a:graphicData uri="http://schemas.openxmlformats.org/drawingml/2006/table">
            <a:tbl>
              <a:tblPr/>
              <a:tblGrid>
                <a:gridCol w="1780032">
                  <a:extLst>
                    <a:ext uri="{9D8B030D-6E8A-4147-A177-3AD203B41FA5}">
                      <a16:colId xmlns:a16="http://schemas.microsoft.com/office/drawing/2014/main" val="20000"/>
                    </a:ext>
                  </a:extLst>
                </a:gridCol>
                <a:gridCol w="3995928">
                  <a:extLst>
                    <a:ext uri="{9D8B030D-6E8A-4147-A177-3AD203B41FA5}">
                      <a16:colId xmlns:a16="http://schemas.microsoft.com/office/drawing/2014/main" val="20001"/>
                    </a:ext>
                  </a:extLst>
                </a:gridCol>
              </a:tblGrid>
              <a:tr h="539496">
                <a:tc>
                  <a:txBody>
                    <a:bodyPr/>
                    <a:lstStyle/>
                    <a:p>
                      <a:pPr marL="152400" indent="0"/>
                      <a:r>
                        <a:rPr lang="en-US" sz="1100">
                          <a:latin typeface="Calibri"/>
                        </a:rPr>
                        <a:t>Bank Name:</a:t>
                      </a:r>
                    </a:p>
                  </a:txBody>
                  <a:tcPr marL="0" marR="0" marT="0" marB="0"/>
                </a:tc>
                <a:tc>
                  <a:txBody>
                    <a:bodyPr/>
                    <a:lstStyle/>
                    <a:p>
                      <a:endParaRPr sz="2600"/>
                    </a:p>
                  </a:txBody>
                  <a:tcPr marL="0" marR="0" marT="0" marB="0"/>
                </a:tc>
                <a:extLst>
                  <a:ext uri="{0D108BD9-81ED-4DB2-BD59-A6C34878D82A}">
                    <a16:rowId xmlns:a16="http://schemas.microsoft.com/office/drawing/2014/main" val="10000"/>
                  </a:ext>
                </a:extLst>
              </a:tr>
              <a:tr h="533400">
                <a:tc>
                  <a:txBody>
                    <a:bodyPr/>
                    <a:lstStyle/>
                    <a:p>
                      <a:pPr marL="152400" indent="0"/>
                      <a:r>
                        <a:rPr lang="en-US" sz="1100">
                          <a:latin typeface="Calibri"/>
                        </a:rPr>
                        <a:t>Bank Address:</a:t>
                      </a:r>
                    </a:p>
                  </a:txBody>
                  <a:tcPr marL="0" marR="0" marT="0" marB="0"/>
                </a:tc>
                <a:tc>
                  <a:txBody>
                    <a:bodyPr/>
                    <a:lstStyle/>
                    <a:p>
                      <a:endParaRPr sz="2600"/>
                    </a:p>
                  </a:txBody>
                  <a:tcPr marL="0" marR="0" marT="0" marB="0"/>
                </a:tc>
                <a:extLst>
                  <a:ext uri="{0D108BD9-81ED-4DB2-BD59-A6C34878D82A}">
                    <a16:rowId xmlns:a16="http://schemas.microsoft.com/office/drawing/2014/main" val="10001"/>
                  </a:ext>
                </a:extLst>
              </a:tr>
              <a:tr h="530352">
                <a:tc>
                  <a:txBody>
                    <a:bodyPr/>
                    <a:lstStyle/>
                    <a:p>
                      <a:pPr marL="152400" indent="0"/>
                      <a:r>
                        <a:rPr lang="en-US" sz="1100">
                          <a:latin typeface="Calibri"/>
                        </a:rPr>
                        <a:t>Branch Number:</a:t>
                      </a:r>
                    </a:p>
                  </a:txBody>
                  <a:tcPr marL="0" marR="0" marT="0" marB="0"/>
                </a:tc>
                <a:tc>
                  <a:txBody>
                    <a:bodyPr/>
                    <a:lstStyle/>
                    <a:p>
                      <a:endParaRPr sz="2600"/>
                    </a:p>
                  </a:txBody>
                  <a:tcPr marL="0" marR="0" marT="0" marB="0"/>
                </a:tc>
                <a:extLst>
                  <a:ext uri="{0D108BD9-81ED-4DB2-BD59-A6C34878D82A}">
                    <a16:rowId xmlns:a16="http://schemas.microsoft.com/office/drawing/2014/main" val="10002"/>
                  </a:ext>
                </a:extLst>
              </a:tr>
              <a:tr h="533400">
                <a:tc>
                  <a:txBody>
                    <a:bodyPr/>
                    <a:lstStyle/>
                    <a:p>
                      <a:pPr marL="152400" indent="0"/>
                      <a:r>
                        <a:rPr lang="en-US" sz="1100">
                          <a:latin typeface="Calibri"/>
                        </a:rPr>
                        <a:t>Branch Office Address:</a:t>
                      </a:r>
                    </a:p>
                  </a:txBody>
                  <a:tcPr marL="0" marR="0" marT="0" marB="0"/>
                </a:tc>
                <a:tc>
                  <a:txBody>
                    <a:bodyPr/>
                    <a:lstStyle/>
                    <a:p>
                      <a:endParaRPr sz="2600"/>
                    </a:p>
                  </a:txBody>
                  <a:tcPr marL="0" marR="0" marT="0" marB="0"/>
                </a:tc>
                <a:extLst>
                  <a:ext uri="{0D108BD9-81ED-4DB2-BD59-A6C34878D82A}">
                    <a16:rowId xmlns:a16="http://schemas.microsoft.com/office/drawing/2014/main" val="10003"/>
                  </a:ext>
                </a:extLst>
              </a:tr>
              <a:tr h="533400">
                <a:tc>
                  <a:txBody>
                    <a:bodyPr/>
                    <a:lstStyle/>
                    <a:p>
                      <a:pPr marL="152400" indent="0"/>
                      <a:r>
                        <a:rPr lang="en-US" sz="1100">
                          <a:latin typeface="Calibri"/>
                        </a:rPr>
                        <a:t>Bank Officer:</a:t>
                      </a:r>
                    </a:p>
                  </a:txBody>
                  <a:tcPr marL="0" marR="0" marT="0" marB="0"/>
                </a:tc>
                <a:tc>
                  <a:txBody>
                    <a:bodyPr/>
                    <a:lstStyle/>
                    <a:p>
                      <a:endParaRPr sz="2600"/>
                    </a:p>
                  </a:txBody>
                  <a:tcPr marL="0" marR="0" marT="0" marB="0"/>
                </a:tc>
                <a:extLst>
                  <a:ext uri="{0D108BD9-81ED-4DB2-BD59-A6C34878D82A}">
                    <a16:rowId xmlns:a16="http://schemas.microsoft.com/office/drawing/2014/main" val="10004"/>
                  </a:ext>
                </a:extLst>
              </a:tr>
              <a:tr h="533400">
                <a:tc>
                  <a:txBody>
                    <a:bodyPr/>
                    <a:lstStyle/>
                    <a:p>
                      <a:pPr marL="152400" indent="0"/>
                      <a:r>
                        <a:rPr lang="en-US" sz="1100">
                          <a:latin typeface="Calibri"/>
                        </a:rPr>
                        <a:t>E-mail:</a:t>
                      </a:r>
                    </a:p>
                  </a:txBody>
                  <a:tcPr marL="0" marR="0" marT="0" marB="0"/>
                </a:tc>
                <a:tc>
                  <a:txBody>
                    <a:bodyPr/>
                    <a:lstStyle/>
                    <a:p>
                      <a:pPr marL="127000" indent="0"/>
                      <a:r>
                        <a:rPr lang="en-US" sz="1100">
                          <a:latin typeface="Calibri"/>
                        </a:rPr>
                        <a:t>TBA</a:t>
                      </a:r>
                    </a:p>
                  </a:txBody>
                  <a:tcPr marL="0" marR="0" marT="0" marB="0"/>
                </a:tc>
                <a:extLst>
                  <a:ext uri="{0D108BD9-81ED-4DB2-BD59-A6C34878D82A}">
                    <a16:rowId xmlns:a16="http://schemas.microsoft.com/office/drawing/2014/main" val="10005"/>
                  </a:ext>
                </a:extLst>
              </a:tr>
              <a:tr h="533400">
                <a:tc>
                  <a:txBody>
                    <a:bodyPr/>
                    <a:lstStyle/>
                    <a:p>
                      <a:pPr marL="152400" indent="0"/>
                      <a:r>
                        <a:rPr lang="en-US" sz="1100">
                          <a:latin typeface="Calibri"/>
                        </a:rPr>
                        <a:t>Bank Tel:</a:t>
                      </a:r>
                    </a:p>
                  </a:txBody>
                  <a:tcPr marL="0" marR="0" marT="0" marB="0"/>
                </a:tc>
                <a:tc>
                  <a:txBody>
                    <a:bodyPr/>
                    <a:lstStyle/>
                    <a:p>
                      <a:endParaRPr sz="2600"/>
                    </a:p>
                  </a:txBody>
                  <a:tcPr marL="0" marR="0" marT="0" marB="0"/>
                </a:tc>
                <a:extLst>
                  <a:ext uri="{0D108BD9-81ED-4DB2-BD59-A6C34878D82A}">
                    <a16:rowId xmlns:a16="http://schemas.microsoft.com/office/drawing/2014/main" val="10006"/>
                  </a:ext>
                </a:extLst>
              </a:tr>
              <a:tr h="533400">
                <a:tc>
                  <a:txBody>
                    <a:bodyPr/>
                    <a:lstStyle/>
                    <a:p>
                      <a:pPr marL="152400" indent="0"/>
                      <a:r>
                        <a:rPr lang="en-US" sz="1100">
                          <a:latin typeface="Calibri"/>
                        </a:rPr>
                        <a:t>SWIFT Code:</a:t>
                      </a:r>
                    </a:p>
                  </a:txBody>
                  <a:tcPr marL="0" marR="0" marT="0" marB="0"/>
                </a:tc>
                <a:tc>
                  <a:txBody>
                    <a:bodyPr/>
                    <a:lstStyle/>
                    <a:p>
                      <a:endParaRPr sz="2600"/>
                    </a:p>
                  </a:txBody>
                  <a:tcPr marL="0" marR="0" marT="0" marB="0"/>
                </a:tc>
                <a:extLst>
                  <a:ext uri="{0D108BD9-81ED-4DB2-BD59-A6C34878D82A}">
                    <a16:rowId xmlns:a16="http://schemas.microsoft.com/office/drawing/2014/main" val="10007"/>
                  </a:ext>
                </a:extLst>
              </a:tr>
              <a:tr h="530352">
                <a:tc>
                  <a:txBody>
                    <a:bodyPr/>
                    <a:lstStyle/>
                    <a:p>
                      <a:pPr marL="152400" indent="0"/>
                      <a:r>
                        <a:rPr lang="en-US" sz="1100">
                          <a:latin typeface="Calibri"/>
                        </a:rPr>
                        <a:t>Account Holder</a:t>
                      </a:r>
                    </a:p>
                  </a:txBody>
                  <a:tcPr marL="0" marR="0" marT="0" marB="0"/>
                </a:tc>
                <a:tc>
                  <a:txBody>
                    <a:bodyPr/>
                    <a:lstStyle/>
                    <a:p>
                      <a:endParaRPr sz="2600"/>
                    </a:p>
                  </a:txBody>
                  <a:tcPr marL="0" marR="0" marT="0" marB="0"/>
                </a:tc>
                <a:extLst>
                  <a:ext uri="{0D108BD9-81ED-4DB2-BD59-A6C34878D82A}">
                    <a16:rowId xmlns:a16="http://schemas.microsoft.com/office/drawing/2014/main" val="10008"/>
                  </a:ext>
                </a:extLst>
              </a:tr>
              <a:tr h="533400">
                <a:tc>
                  <a:txBody>
                    <a:bodyPr/>
                    <a:lstStyle/>
                    <a:p>
                      <a:pPr marL="152400" indent="0"/>
                      <a:r>
                        <a:rPr lang="en-US" sz="1100">
                          <a:latin typeface="Calibri"/>
                        </a:rPr>
                        <a:t>Account No:</a:t>
                      </a:r>
                    </a:p>
                  </a:txBody>
                  <a:tcPr marL="0" marR="0" marT="0" marB="0"/>
                </a:tc>
                <a:tc>
                  <a:txBody>
                    <a:bodyPr/>
                    <a:lstStyle/>
                    <a:p>
                      <a:endParaRPr sz="2600"/>
                    </a:p>
                  </a:txBody>
                  <a:tcPr marL="0" marR="0" marT="0" marB="0"/>
                </a:tc>
                <a:extLst>
                  <a:ext uri="{0D108BD9-81ED-4DB2-BD59-A6C34878D82A}">
                    <a16:rowId xmlns:a16="http://schemas.microsoft.com/office/drawing/2014/main" val="10009"/>
                  </a:ext>
                </a:extLst>
              </a:tr>
              <a:tr h="533400">
                <a:tc>
                  <a:txBody>
                    <a:bodyPr/>
                    <a:lstStyle/>
                    <a:p>
                      <a:pPr marL="152400" indent="0"/>
                      <a:r>
                        <a:rPr lang="en-US" sz="1100">
                          <a:latin typeface="Calibri"/>
                        </a:rPr>
                        <a:t>Account No(IBAN):</a:t>
                      </a:r>
                    </a:p>
                  </a:txBody>
                  <a:tcPr marL="0" marR="0" marT="0" marB="0"/>
                </a:tc>
                <a:tc>
                  <a:txBody>
                    <a:bodyPr/>
                    <a:lstStyle/>
                    <a:p>
                      <a:endParaRPr sz="2600"/>
                    </a:p>
                  </a:txBody>
                  <a:tcPr marL="0" marR="0" marT="0" marB="0"/>
                </a:tc>
                <a:extLst>
                  <a:ext uri="{0D108BD9-81ED-4DB2-BD59-A6C34878D82A}">
                    <a16:rowId xmlns:a16="http://schemas.microsoft.com/office/drawing/2014/main" val="10010"/>
                  </a:ext>
                </a:extLst>
              </a:tr>
              <a:tr h="545592">
                <a:tc>
                  <a:txBody>
                    <a:bodyPr/>
                    <a:lstStyle/>
                    <a:p>
                      <a:pPr marL="152400" indent="0"/>
                      <a:r>
                        <a:rPr lang="en-US" sz="1100">
                          <a:latin typeface="Calibri"/>
                        </a:rPr>
                        <a:t>Signatory Name:</a:t>
                      </a:r>
                    </a:p>
                  </a:txBody>
                  <a:tcPr marL="0" marR="0" marT="0" marB="0"/>
                </a:tc>
                <a:tc>
                  <a:txBody>
                    <a:bodyPr/>
                    <a:lstStyle/>
                    <a:p>
                      <a:endParaRPr sz="2600"/>
                    </a:p>
                  </a:txBody>
                  <a:tcPr marL="0" marR="0" marT="0" marB="0"/>
                </a:tc>
                <a:extLst>
                  <a:ext uri="{0D108BD9-81ED-4DB2-BD59-A6C34878D82A}">
                    <a16:rowId xmlns:a16="http://schemas.microsoft.com/office/drawing/2014/main" val="10011"/>
                  </a:ext>
                </a:extLst>
              </a:tr>
            </a:tbl>
          </a:graphicData>
        </a:graphic>
      </p:graphicFrame>
      <p:sp>
        <p:nvSpPr>
          <p:cNvPr id="6" name="Dikdörtgen 5"/>
          <p:cNvSpPr/>
          <p:nvPr/>
        </p:nvSpPr>
        <p:spPr>
          <a:xfrm>
            <a:off x="941832" y="9747504"/>
            <a:ext cx="1328928" cy="155448"/>
          </a:xfrm>
          <a:prstGeom prst="rect">
            <a:avLst/>
          </a:prstGeom>
        </p:spPr>
        <p:txBody>
          <a:bodyPr wrap="none" lIns="0" tIns="0" rIns="0" bIns="0">
            <a:noAutofit/>
          </a:bodyPr>
          <a:lstStyle/>
          <a:p>
            <a:pPr indent="0"/>
            <a:r>
              <a:rPr lang="en-US" sz="1100" u="sng">
                <a:solidFill>
                  <a:srgbClr val="0000FF"/>
                </a:solidFill>
                <a:latin typeface="Calibri"/>
                <a:hlinkClick r:id="rId2"/>
              </a:rPr>
              <a:t>info@bdkgroup.com.tr</a:t>
            </a:r>
          </a:p>
        </p:txBody>
      </p:sp>
      <p:sp>
        <p:nvSpPr>
          <p:cNvPr id="7" name="Dikdörtgen 6"/>
          <p:cNvSpPr/>
          <p:nvPr/>
        </p:nvSpPr>
        <p:spPr>
          <a:xfrm>
            <a:off x="3474720" y="9747504"/>
            <a:ext cx="981456" cy="155448"/>
          </a:xfrm>
          <a:prstGeom prst="rect">
            <a:avLst/>
          </a:prstGeom>
        </p:spPr>
        <p:txBody>
          <a:bodyPr wrap="none" lIns="0" tIns="0" rIns="0" bIns="0">
            <a:noAutofit/>
          </a:bodyPr>
          <a:lstStyle/>
          <a:p>
            <a:pPr indent="0"/>
            <a:r>
              <a:rPr lang="en-US" sz="1100">
                <a:latin typeface="Calibri"/>
              </a:rPr>
              <a:t>bdkgroup.com.tr</a:t>
            </a:r>
          </a:p>
        </p:txBody>
      </p:sp>
      <p:sp>
        <p:nvSpPr>
          <p:cNvPr id="8" name="Dikdörtgen 7"/>
          <p:cNvSpPr/>
          <p:nvPr/>
        </p:nvSpPr>
        <p:spPr>
          <a:xfrm>
            <a:off x="5693664" y="9729216"/>
            <a:ext cx="947928" cy="170688"/>
          </a:xfrm>
          <a:prstGeom prst="rect">
            <a:avLst/>
          </a:prstGeom>
        </p:spPr>
        <p:txBody>
          <a:bodyPr wrap="none" lIns="0" tIns="0" rIns="0" bIns="0">
            <a:noAutofit/>
          </a:bodyPr>
          <a:lstStyle/>
          <a:p>
            <a:pPr indent="0"/>
            <a:r>
              <a:rPr lang="en-US" sz="1200">
                <a:latin typeface="Calibri"/>
              </a:rPr>
              <a:t>60 of 70 Pages</a:t>
            </a:r>
          </a:p>
        </p:txBody>
      </p:sp>
      <p:pic>
        <p:nvPicPr>
          <p:cNvPr id="9" name="Resim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69" y="438074"/>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886968" y="1965960"/>
            <a:ext cx="4626864" cy="615696"/>
          </a:xfrm>
          <a:prstGeom prst="rect">
            <a:avLst/>
          </a:prstGeom>
        </p:spPr>
        <p:txBody>
          <a:bodyPr lIns="0" tIns="0" rIns="0" bIns="0">
            <a:noAutofit/>
          </a:bodyPr>
          <a:lstStyle/>
          <a:p>
            <a:pPr indent="0">
              <a:spcAft>
                <a:spcPts val="840"/>
              </a:spcAft>
            </a:pPr>
            <a:r>
              <a:rPr lang="en-US" sz="1100" b="1">
                <a:latin typeface="Calibri"/>
              </a:rPr>
              <a:t>ALICININ BANKA BiLGiLERi</a:t>
            </a:r>
          </a:p>
          <a:p>
            <a:pPr indent="0">
              <a:lnSpc>
                <a:spcPts val="1296"/>
              </a:lnSpc>
              <a:spcAft>
                <a:spcPts val="1890"/>
              </a:spcAft>
            </a:pPr>
            <a:r>
              <a:rPr lang="en-US" sz="850" b="1">
                <a:latin typeface="Calibri"/>
              </a:rPr>
              <a:t>BDK GRUP FiNANSAL DANI?MANLIKTiCARET ANONiM JiRKETi </a:t>
            </a:r>
            <a:r>
              <a:rPr lang="en-US" sz="1100">
                <a:latin typeface="Calibri"/>
              </a:rPr>
              <a:t>/ </a:t>
            </a:r>
            <a:r>
              <a:rPr lang="en-US" sz="1100" b="1">
                <a:latin typeface="Calibri"/>
              </a:rPr>
              <a:t>Account Information </a:t>
            </a:r>
            <a:r>
              <a:rPr lang="en-US" sz="1100" b="1">
                <a:solidFill>
                  <a:srgbClr val="FF0000"/>
                </a:solidFill>
                <a:latin typeface="Calibri"/>
              </a:rPr>
              <a:t>PARTNER-2 </a:t>
            </a:r>
            <a:r>
              <a:rPr lang="en-US" sz="1100" b="1">
                <a:latin typeface="Calibri"/>
              </a:rPr>
              <a:t>(RECEIVER /BENEFICIARY, OF THE BANK GUARANTEE (BG), FUNDER</a:t>
            </a:r>
            <a:r>
              <a:rPr lang="en-US" sz="1100">
                <a:latin typeface="Calibri"/>
              </a:rPr>
              <a:t>)</a:t>
            </a:r>
          </a:p>
        </p:txBody>
      </p:sp>
      <p:sp>
        <p:nvSpPr>
          <p:cNvPr id="4" name="Dikdörtgen 3"/>
          <p:cNvSpPr/>
          <p:nvPr/>
        </p:nvSpPr>
        <p:spPr>
          <a:xfrm>
            <a:off x="886968" y="2916936"/>
            <a:ext cx="4626864" cy="140208"/>
          </a:xfrm>
          <a:prstGeom prst="rect">
            <a:avLst/>
          </a:prstGeom>
        </p:spPr>
        <p:txBody>
          <a:bodyPr wrap="none" lIns="0" tIns="0" rIns="0" bIns="0">
            <a:noAutofit/>
          </a:bodyPr>
          <a:lstStyle/>
          <a:p>
            <a:pPr indent="0" algn="just"/>
            <a:r>
              <a:rPr lang="en-US" sz="1100" u="sng">
                <a:latin typeface="Calibri"/>
              </a:rPr>
              <a:t>PARTNER'S B BANK CO-ORDINATES TO RECEIVE THE INSTRUMENT (BG)</a:t>
            </a:r>
            <a:r>
              <a:rPr lang="en-US" sz="1100">
                <a:latin typeface="Calibri"/>
              </a:rPr>
              <a:t>_</a:t>
            </a:r>
          </a:p>
        </p:txBody>
      </p:sp>
      <p:graphicFrame>
        <p:nvGraphicFramePr>
          <p:cNvPr id="5" name="Tablo 4"/>
          <p:cNvGraphicFramePr>
            <a:graphicFrameLocks noGrp="1"/>
          </p:cNvGraphicFramePr>
          <p:nvPr/>
        </p:nvGraphicFramePr>
        <p:xfrm>
          <a:off x="938784" y="3054096"/>
          <a:ext cx="5730240" cy="5346192"/>
        </p:xfrm>
        <a:graphic>
          <a:graphicData uri="http://schemas.openxmlformats.org/drawingml/2006/table">
            <a:tbl>
              <a:tblPr/>
              <a:tblGrid>
                <a:gridCol w="1719072">
                  <a:extLst>
                    <a:ext uri="{9D8B030D-6E8A-4147-A177-3AD203B41FA5}">
                      <a16:colId xmlns:a16="http://schemas.microsoft.com/office/drawing/2014/main" val="20000"/>
                    </a:ext>
                  </a:extLst>
                </a:gridCol>
                <a:gridCol w="4011168">
                  <a:extLst>
                    <a:ext uri="{9D8B030D-6E8A-4147-A177-3AD203B41FA5}">
                      <a16:colId xmlns:a16="http://schemas.microsoft.com/office/drawing/2014/main" val="20001"/>
                    </a:ext>
                  </a:extLst>
                </a:gridCol>
              </a:tblGrid>
              <a:tr h="536448">
                <a:tc>
                  <a:txBody>
                    <a:bodyPr/>
                    <a:lstStyle/>
                    <a:p>
                      <a:pPr marL="152400" indent="0"/>
                      <a:r>
                        <a:rPr lang="en-US" sz="1100">
                          <a:latin typeface="Calibri"/>
                        </a:rPr>
                        <a:t>Bank Name:</a:t>
                      </a:r>
                    </a:p>
                  </a:txBody>
                  <a:tcPr marL="0" marR="0" marT="0" marB="0"/>
                </a:tc>
                <a:tc>
                  <a:txBody>
                    <a:bodyPr/>
                    <a:lstStyle/>
                    <a:p>
                      <a:pPr marL="152400" indent="0"/>
                      <a:r>
                        <a:rPr lang="en-US" sz="1100">
                          <a:latin typeface="Calibri"/>
                        </a:rPr>
                        <a:t>GARANTi BBVA</a:t>
                      </a:r>
                    </a:p>
                  </a:txBody>
                  <a:tcPr marL="0" marR="0" marT="0" marB="0"/>
                </a:tc>
                <a:extLst>
                  <a:ext uri="{0D108BD9-81ED-4DB2-BD59-A6C34878D82A}">
                    <a16:rowId xmlns:a16="http://schemas.microsoft.com/office/drawing/2014/main" val="10000"/>
                  </a:ext>
                </a:extLst>
              </a:tr>
              <a:tr h="533400">
                <a:tc>
                  <a:txBody>
                    <a:bodyPr/>
                    <a:lstStyle/>
                    <a:p>
                      <a:pPr marL="152400" indent="0"/>
                      <a:r>
                        <a:rPr lang="en-US" sz="1100">
                          <a:latin typeface="Calibri"/>
                        </a:rPr>
                        <a:t>Bank Address:</a:t>
                      </a:r>
                    </a:p>
                  </a:txBody>
                  <a:tcPr marL="0" marR="0" marT="0" marB="0"/>
                </a:tc>
                <a:tc>
                  <a:txBody>
                    <a:bodyPr/>
                    <a:lstStyle/>
                    <a:p>
                      <a:pPr marL="152400" indent="0"/>
                      <a:r>
                        <a:rPr lang="en-US" sz="1100">
                          <a:latin typeface="Calibri"/>
                        </a:rPr>
                        <a:t>USKUDAR gARSI / ISTANBUL</a:t>
                      </a:r>
                    </a:p>
                  </a:txBody>
                  <a:tcPr marL="0" marR="0" marT="0" marB="0"/>
                </a:tc>
                <a:extLst>
                  <a:ext uri="{0D108BD9-81ED-4DB2-BD59-A6C34878D82A}">
                    <a16:rowId xmlns:a16="http://schemas.microsoft.com/office/drawing/2014/main" val="10001"/>
                  </a:ext>
                </a:extLst>
              </a:tr>
              <a:tr h="533400">
                <a:tc>
                  <a:txBody>
                    <a:bodyPr/>
                    <a:lstStyle/>
                    <a:p>
                      <a:pPr marL="152400" indent="0"/>
                      <a:r>
                        <a:rPr lang="en-US" sz="1100">
                          <a:latin typeface="Calibri"/>
                        </a:rPr>
                        <a:t>Bank Officer:</a:t>
                      </a:r>
                    </a:p>
                  </a:txBody>
                  <a:tcPr marL="0" marR="0" marT="0" marB="0"/>
                </a:tc>
                <a:tc>
                  <a:txBody>
                    <a:bodyPr/>
                    <a:lstStyle/>
                    <a:p>
                      <a:pPr marL="152400" indent="0"/>
                      <a:r>
                        <a:rPr lang="en-US" sz="1100">
                          <a:latin typeface="Calibri"/>
                        </a:rPr>
                        <a:t>Oguzhan Nevruzoglu</a:t>
                      </a:r>
                    </a:p>
                  </a:txBody>
                  <a:tcPr marL="0" marR="0" marT="0" marB="0"/>
                </a:tc>
                <a:extLst>
                  <a:ext uri="{0D108BD9-81ED-4DB2-BD59-A6C34878D82A}">
                    <a16:rowId xmlns:a16="http://schemas.microsoft.com/office/drawing/2014/main" val="10002"/>
                  </a:ext>
                </a:extLst>
              </a:tr>
              <a:tr h="533400">
                <a:tc>
                  <a:txBody>
                    <a:bodyPr/>
                    <a:lstStyle/>
                    <a:p>
                      <a:pPr marL="152400" indent="0"/>
                      <a:r>
                        <a:rPr lang="en-US" sz="1100">
                          <a:latin typeface="Calibri"/>
                        </a:rPr>
                        <a:t>E-mail:</a:t>
                      </a:r>
                    </a:p>
                  </a:txBody>
                  <a:tcPr marL="0" marR="0" marT="0" marB="0"/>
                </a:tc>
                <a:tc>
                  <a:txBody>
                    <a:bodyPr/>
                    <a:lstStyle/>
                    <a:p>
                      <a:pPr marL="152400" indent="0"/>
                      <a:r>
                        <a:rPr lang="en-US" sz="1100">
                          <a:latin typeface="Calibri"/>
                          <a:hlinkClick r:id="rId2"/>
                        </a:rPr>
                        <a:t>oguzhann@garantibbva.com.tr</a:t>
                      </a:r>
                    </a:p>
                  </a:txBody>
                  <a:tcPr marL="0" marR="0" marT="0" marB="0"/>
                </a:tc>
                <a:extLst>
                  <a:ext uri="{0D108BD9-81ED-4DB2-BD59-A6C34878D82A}">
                    <a16:rowId xmlns:a16="http://schemas.microsoft.com/office/drawing/2014/main" val="10003"/>
                  </a:ext>
                </a:extLst>
              </a:tr>
              <a:tr h="533400">
                <a:tc>
                  <a:txBody>
                    <a:bodyPr/>
                    <a:lstStyle/>
                    <a:p>
                      <a:pPr marL="152400" indent="0"/>
                      <a:r>
                        <a:rPr lang="en-US" sz="1100">
                          <a:latin typeface="Calibri"/>
                        </a:rPr>
                        <a:t>Bank Tel:</a:t>
                      </a:r>
                    </a:p>
                  </a:txBody>
                  <a:tcPr marL="0" marR="0" marT="0" marB="0"/>
                </a:tc>
                <a:tc>
                  <a:txBody>
                    <a:bodyPr/>
                    <a:lstStyle/>
                    <a:p>
                      <a:pPr marL="152400" indent="0"/>
                      <a:r>
                        <a:rPr lang="en-US" sz="1100">
                          <a:latin typeface="Calibri"/>
                        </a:rPr>
                        <a:t>+90 216 531 3810</a:t>
                      </a:r>
                    </a:p>
                  </a:txBody>
                  <a:tcPr marL="0" marR="0" marT="0" marB="0"/>
                </a:tc>
                <a:extLst>
                  <a:ext uri="{0D108BD9-81ED-4DB2-BD59-A6C34878D82A}">
                    <a16:rowId xmlns:a16="http://schemas.microsoft.com/office/drawing/2014/main" val="10004"/>
                  </a:ext>
                </a:extLst>
              </a:tr>
              <a:tr h="533400">
                <a:tc>
                  <a:txBody>
                    <a:bodyPr/>
                    <a:lstStyle/>
                    <a:p>
                      <a:pPr marL="152400" indent="0"/>
                      <a:r>
                        <a:rPr lang="en-US" sz="1100">
                          <a:latin typeface="Calibri"/>
                        </a:rPr>
                        <a:t>SWIFT Code:</a:t>
                      </a:r>
                    </a:p>
                  </a:txBody>
                  <a:tcPr marL="0" marR="0" marT="0" marB="0"/>
                </a:tc>
                <a:tc>
                  <a:txBody>
                    <a:bodyPr/>
                    <a:lstStyle/>
                    <a:p>
                      <a:pPr marL="152400" indent="0"/>
                      <a:r>
                        <a:rPr lang="en-US" sz="1000" b="1">
                          <a:latin typeface="Arial"/>
                        </a:rPr>
                        <a:t>TGBATRISXXX</a:t>
                      </a:r>
                    </a:p>
                  </a:txBody>
                  <a:tcPr marL="0" marR="0" marT="0" marB="0"/>
                </a:tc>
                <a:extLst>
                  <a:ext uri="{0D108BD9-81ED-4DB2-BD59-A6C34878D82A}">
                    <a16:rowId xmlns:a16="http://schemas.microsoft.com/office/drawing/2014/main" val="10005"/>
                  </a:ext>
                </a:extLst>
              </a:tr>
              <a:tr h="530352">
                <a:tc>
                  <a:txBody>
                    <a:bodyPr/>
                    <a:lstStyle/>
                    <a:p>
                      <a:pPr marL="152400" indent="0"/>
                      <a:r>
                        <a:rPr lang="en-US" sz="1100">
                          <a:latin typeface="Calibri"/>
                        </a:rPr>
                        <a:t>Account Holder</a:t>
                      </a:r>
                    </a:p>
                  </a:txBody>
                  <a:tcPr marL="0" marR="0" marT="0" marB="0"/>
                </a:tc>
                <a:tc>
                  <a:txBody>
                    <a:bodyPr/>
                    <a:lstStyle/>
                    <a:p>
                      <a:pPr marL="152400" indent="0"/>
                      <a:r>
                        <a:rPr lang="en-US" sz="850" b="1">
                          <a:latin typeface="Calibri"/>
                        </a:rPr>
                        <a:t>BDK GRUP FiNANSAL DANI§MANLIK TiCARET ANONiM §iRKETi</a:t>
                      </a:r>
                    </a:p>
                  </a:txBody>
                  <a:tcPr marL="0" marR="0" marT="0" marB="0"/>
                </a:tc>
                <a:extLst>
                  <a:ext uri="{0D108BD9-81ED-4DB2-BD59-A6C34878D82A}">
                    <a16:rowId xmlns:a16="http://schemas.microsoft.com/office/drawing/2014/main" val="10006"/>
                  </a:ext>
                </a:extLst>
              </a:tr>
              <a:tr h="533400">
                <a:tc>
                  <a:txBody>
                    <a:bodyPr/>
                    <a:lstStyle/>
                    <a:p>
                      <a:pPr marL="152400" indent="0"/>
                      <a:r>
                        <a:rPr lang="en-US" sz="1100">
                          <a:latin typeface="Calibri"/>
                        </a:rPr>
                        <a:t>Account No(IBAN):€</a:t>
                      </a:r>
                    </a:p>
                  </a:txBody>
                  <a:tcPr marL="0" marR="0" marT="0" marB="0"/>
                </a:tc>
                <a:tc>
                  <a:txBody>
                    <a:bodyPr/>
                    <a:lstStyle/>
                    <a:p>
                      <a:pPr marL="152400" indent="0"/>
                      <a:r>
                        <a:rPr lang="en-US" sz="1100">
                          <a:latin typeface="Calibri"/>
                        </a:rPr>
                        <a:t>TR62 0006 2000 7400 0009 0625 92</a:t>
                      </a:r>
                    </a:p>
                  </a:txBody>
                  <a:tcPr marL="0" marR="0" marT="0" marB="0"/>
                </a:tc>
                <a:extLst>
                  <a:ext uri="{0D108BD9-81ED-4DB2-BD59-A6C34878D82A}">
                    <a16:rowId xmlns:a16="http://schemas.microsoft.com/office/drawing/2014/main" val="10007"/>
                  </a:ext>
                </a:extLst>
              </a:tr>
              <a:tr h="533400">
                <a:tc>
                  <a:txBody>
                    <a:bodyPr/>
                    <a:lstStyle/>
                    <a:p>
                      <a:pPr marL="152400" indent="0"/>
                      <a:r>
                        <a:rPr lang="en-US" sz="1100">
                          <a:latin typeface="Calibri"/>
                        </a:rPr>
                        <a:t>Account Name:</a:t>
                      </a:r>
                    </a:p>
                  </a:txBody>
                  <a:tcPr marL="0" marR="0" marT="0" marB="0"/>
                </a:tc>
                <a:tc>
                  <a:txBody>
                    <a:bodyPr/>
                    <a:lstStyle/>
                    <a:p>
                      <a:pPr marL="152400" indent="0"/>
                      <a:r>
                        <a:rPr lang="en-US" sz="850" b="1">
                          <a:latin typeface="Calibri"/>
                        </a:rPr>
                        <a:t>BDK GRUP FiNANSAL DANI§MANLIK TiCARET ANONiM §iRKETi</a:t>
                      </a:r>
                    </a:p>
                  </a:txBody>
                  <a:tcPr marL="0" marR="0" marT="0" marB="0"/>
                </a:tc>
                <a:extLst>
                  <a:ext uri="{0D108BD9-81ED-4DB2-BD59-A6C34878D82A}">
                    <a16:rowId xmlns:a16="http://schemas.microsoft.com/office/drawing/2014/main" val="10008"/>
                  </a:ext>
                </a:extLst>
              </a:tr>
              <a:tr h="545592">
                <a:tc>
                  <a:txBody>
                    <a:bodyPr/>
                    <a:lstStyle/>
                    <a:p>
                      <a:pPr marL="152400" indent="0"/>
                      <a:r>
                        <a:rPr lang="en-US" sz="1100">
                          <a:latin typeface="Calibri"/>
                        </a:rPr>
                        <a:t>Signatory Name:</a:t>
                      </a:r>
                    </a:p>
                  </a:txBody>
                  <a:tcPr marL="0" marR="0" marT="0" marB="0"/>
                </a:tc>
                <a:tc>
                  <a:txBody>
                    <a:bodyPr/>
                    <a:lstStyle/>
                    <a:p>
                      <a:pPr marL="152400" indent="0"/>
                      <a:r>
                        <a:rPr lang="en-US" sz="1100">
                          <a:latin typeface="Calibri"/>
                        </a:rPr>
                        <a:t>BULENT DEMiREL</a:t>
                      </a:r>
                    </a:p>
                  </a:txBody>
                  <a:tcPr marL="0" marR="0" marT="0" marB="0"/>
                </a:tc>
                <a:extLst>
                  <a:ext uri="{0D108BD9-81ED-4DB2-BD59-A6C34878D82A}">
                    <a16:rowId xmlns:a16="http://schemas.microsoft.com/office/drawing/2014/main" val="10009"/>
                  </a:ext>
                </a:extLst>
              </a:tr>
            </a:tbl>
          </a:graphicData>
        </a:graphic>
      </p:graphicFrame>
      <p:sp>
        <p:nvSpPr>
          <p:cNvPr id="6" name="Dikdörtgen 5"/>
          <p:cNvSpPr/>
          <p:nvPr/>
        </p:nvSpPr>
        <p:spPr>
          <a:xfrm>
            <a:off x="941832" y="9890760"/>
            <a:ext cx="1362456"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7" name="Dikdörtgen 6"/>
          <p:cNvSpPr/>
          <p:nvPr/>
        </p:nvSpPr>
        <p:spPr>
          <a:xfrm>
            <a:off x="3474720" y="9890760"/>
            <a:ext cx="981456" cy="155448"/>
          </a:xfrm>
          <a:prstGeom prst="rect">
            <a:avLst/>
          </a:prstGeom>
        </p:spPr>
        <p:txBody>
          <a:bodyPr wrap="none" lIns="0" tIns="0" rIns="0" bIns="0">
            <a:noAutofit/>
          </a:bodyPr>
          <a:lstStyle/>
          <a:p>
            <a:pPr indent="0"/>
            <a:r>
              <a:rPr lang="en-US" sz="1100">
                <a:latin typeface="Calibri"/>
              </a:rPr>
              <a:t>bdkgroup.com.tr</a:t>
            </a:r>
          </a:p>
        </p:txBody>
      </p:sp>
      <p:sp>
        <p:nvSpPr>
          <p:cNvPr id="8" name="Dikdörtgen 7"/>
          <p:cNvSpPr/>
          <p:nvPr/>
        </p:nvSpPr>
        <p:spPr>
          <a:xfrm>
            <a:off x="5693664" y="9872472"/>
            <a:ext cx="947928" cy="170688"/>
          </a:xfrm>
          <a:prstGeom prst="rect">
            <a:avLst/>
          </a:prstGeom>
        </p:spPr>
        <p:txBody>
          <a:bodyPr wrap="none" lIns="0" tIns="0" rIns="0" bIns="0">
            <a:noAutofit/>
          </a:bodyPr>
          <a:lstStyle/>
          <a:p>
            <a:pPr indent="0"/>
            <a:r>
              <a:rPr lang="en-US" sz="1200">
                <a:latin typeface="Calibri"/>
              </a:rPr>
              <a:t>61 of 70 Pages</a:t>
            </a:r>
          </a:p>
        </p:txBody>
      </p:sp>
      <p:pic>
        <p:nvPicPr>
          <p:cNvPr id="9" name="Resim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968" y="475488"/>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899160" y="2206752"/>
            <a:ext cx="5724144" cy="6038088"/>
          </a:xfrm>
          <a:prstGeom prst="rect">
            <a:avLst/>
          </a:prstGeom>
        </p:spPr>
      </p:pic>
      <p:sp>
        <p:nvSpPr>
          <p:cNvPr id="4" name="Dikdörtgen 3"/>
          <p:cNvSpPr/>
          <p:nvPr/>
        </p:nvSpPr>
        <p:spPr>
          <a:xfrm>
            <a:off x="3825240" y="2426208"/>
            <a:ext cx="954024" cy="554736"/>
          </a:xfrm>
          <a:prstGeom prst="rect">
            <a:avLst/>
          </a:prstGeom>
        </p:spPr>
        <p:txBody>
          <a:bodyPr wrap="none" lIns="0" tIns="0" rIns="0" bIns="0">
            <a:noAutofit/>
          </a:bodyPr>
          <a:lstStyle/>
          <a:p>
            <a:pPr indent="0" algn="just"/>
            <a:r>
              <a:rPr lang="en-US" sz="1300" b="1" spc="-50">
                <a:solidFill>
                  <a:srgbClr val="989598"/>
                </a:solidFill>
                <a:latin typeface="Calibri"/>
              </a:rPr>
              <a:t>. WSwwwwWAVW</a:t>
            </a:r>
          </a:p>
        </p:txBody>
      </p:sp>
      <p:sp>
        <p:nvSpPr>
          <p:cNvPr id="5" name="Dikdörtgen 4"/>
          <p:cNvSpPr/>
          <p:nvPr/>
        </p:nvSpPr>
        <p:spPr>
          <a:xfrm>
            <a:off x="3048000" y="2596896"/>
            <a:ext cx="323088" cy="213360"/>
          </a:xfrm>
          <a:prstGeom prst="rect">
            <a:avLst/>
          </a:prstGeom>
        </p:spPr>
        <p:txBody>
          <a:bodyPr wrap="none" lIns="0" tIns="0" rIns="0" bIns="0">
            <a:noAutofit/>
          </a:bodyPr>
          <a:lstStyle/>
          <a:p>
            <a:pPr indent="0"/>
            <a:r>
              <a:rPr lang="en-US" sz="1300" b="1" spc="-50">
                <a:solidFill>
                  <a:srgbClr val="989598"/>
                </a:solidFill>
                <a:latin typeface="Calibri"/>
              </a:rPr>
              <a:t>wM</a:t>
            </a:r>
          </a:p>
        </p:txBody>
      </p:sp>
      <p:sp>
        <p:nvSpPr>
          <p:cNvPr id="6" name="Dikdörtgen 5"/>
          <p:cNvSpPr/>
          <p:nvPr/>
        </p:nvSpPr>
        <p:spPr>
          <a:xfrm>
            <a:off x="5407152" y="2932176"/>
            <a:ext cx="780288" cy="161544"/>
          </a:xfrm>
          <a:prstGeom prst="rect">
            <a:avLst/>
          </a:prstGeom>
        </p:spPr>
        <p:txBody>
          <a:bodyPr wrap="none" lIns="0" tIns="0" rIns="0" bIns="0">
            <a:noAutofit/>
          </a:bodyPr>
          <a:lstStyle/>
          <a:p>
            <a:pPr indent="0" algn="just"/>
            <a:r>
              <a:rPr lang="en-US" sz="1300" i="1" spc="-100">
                <a:solidFill>
                  <a:srgbClr val="989598"/>
                </a:solidFill>
                <a:latin typeface="Calibri"/>
              </a:rPr>
              <a:t>mwmm/i</a:t>
            </a:r>
          </a:p>
        </p:txBody>
      </p:sp>
      <p:sp>
        <p:nvSpPr>
          <p:cNvPr id="7" name="Dikdörtgen 6"/>
          <p:cNvSpPr/>
          <p:nvPr/>
        </p:nvSpPr>
        <p:spPr>
          <a:xfrm>
            <a:off x="4943856" y="3041904"/>
            <a:ext cx="585216" cy="103632"/>
          </a:xfrm>
          <a:prstGeom prst="rect">
            <a:avLst/>
          </a:prstGeom>
        </p:spPr>
        <p:txBody>
          <a:bodyPr wrap="none" lIns="0" tIns="0" rIns="0" bIns="0">
            <a:noAutofit/>
          </a:bodyPr>
          <a:lstStyle/>
          <a:p>
            <a:pPr indent="0">
              <a:spcAft>
                <a:spcPts val="630"/>
              </a:spcAft>
            </a:pPr>
            <a:r>
              <a:rPr lang="en-US" sz="1300" b="1" cap="small" spc="-50">
                <a:solidFill>
                  <a:srgbClr val="989598"/>
                </a:solidFill>
                <a:latin typeface="Calibri"/>
              </a:rPr>
              <a:t>Shwujuxuuu</a:t>
            </a:r>
          </a:p>
        </p:txBody>
      </p:sp>
      <p:sp>
        <p:nvSpPr>
          <p:cNvPr id="8" name="Dikdörtgen 7"/>
          <p:cNvSpPr/>
          <p:nvPr/>
        </p:nvSpPr>
        <p:spPr>
          <a:xfrm>
            <a:off x="5583936" y="3218688"/>
            <a:ext cx="228600" cy="79248"/>
          </a:xfrm>
          <a:prstGeom prst="rect">
            <a:avLst/>
          </a:prstGeom>
        </p:spPr>
        <p:txBody>
          <a:bodyPr wrap="none" lIns="0" tIns="0" rIns="0" bIns="0">
            <a:noAutofit/>
          </a:bodyPr>
          <a:lstStyle/>
          <a:p>
            <a:pPr indent="0"/>
            <a:r>
              <a:rPr lang="en-US" sz="1100">
                <a:solidFill>
                  <a:srgbClr val="82797F"/>
                </a:solidFill>
                <a:latin typeface="Calibri"/>
              </a:rPr>
              <a:t>XdSfflJ</a:t>
            </a:r>
          </a:p>
        </p:txBody>
      </p:sp>
      <p:sp>
        <p:nvSpPr>
          <p:cNvPr id="9" name="Dikdörtgen 8"/>
          <p:cNvSpPr/>
          <p:nvPr/>
        </p:nvSpPr>
        <p:spPr>
          <a:xfrm>
            <a:off x="2691384" y="3255264"/>
            <a:ext cx="2395728" cy="225552"/>
          </a:xfrm>
          <a:prstGeom prst="rect">
            <a:avLst/>
          </a:prstGeom>
        </p:spPr>
        <p:txBody>
          <a:bodyPr wrap="none" lIns="0" tIns="0" rIns="0" bIns="0">
            <a:noAutofit/>
          </a:bodyPr>
          <a:lstStyle/>
          <a:p>
            <a:pPr indent="0" algn="r">
              <a:spcBef>
                <a:spcPts val="630"/>
              </a:spcBef>
            </a:pPr>
            <a:r>
              <a:rPr lang="en-US" sz="1050" b="1" spc="-50">
                <a:solidFill>
                  <a:srgbClr val="333333"/>
                </a:solidFill>
                <a:latin typeface="Calibri"/>
              </a:rPr>
              <a:t>Itt^ CUMHURtYETl / REPUBLIC Of TURKEY</a:t>
            </a:r>
          </a:p>
        </p:txBody>
      </p:sp>
      <p:sp>
        <p:nvSpPr>
          <p:cNvPr id="10" name="Dikdörtgen 9"/>
          <p:cNvSpPr/>
          <p:nvPr/>
        </p:nvSpPr>
        <p:spPr>
          <a:xfrm>
            <a:off x="2831592" y="3834384"/>
            <a:ext cx="1712976" cy="2136648"/>
          </a:xfrm>
          <a:prstGeom prst="rect">
            <a:avLst/>
          </a:prstGeom>
        </p:spPr>
        <p:txBody>
          <a:bodyPr lIns="0" tIns="0" rIns="0" bIns="0">
            <a:noAutofit/>
          </a:bodyPr>
          <a:lstStyle/>
          <a:p>
            <a:pPr indent="0" algn="just">
              <a:lnSpc>
                <a:spcPts val="1200"/>
              </a:lnSpc>
            </a:pPr>
            <a:r>
              <a:rPr lang="en-US" sz="1300" b="1" spc="-50">
                <a:solidFill>
                  <a:srgbClr val="4D4448"/>
                </a:solidFill>
                <a:latin typeface="Calibri"/>
              </a:rPr>
              <a:t>sojwa/swncm®    ' ■ </a:t>
            </a:r>
            <a:r>
              <a:rPr lang="en-US" sz="1300" b="1" spc="-50">
                <a:solidFill>
                  <a:srgbClr val="726B6C"/>
                </a:solidFill>
                <a:latin typeface="Calibri"/>
              </a:rPr>
              <a:t>'V.</a:t>
            </a:r>
          </a:p>
          <a:p>
            <a:pPr indent="0" algn="just">
              <a:lnSpc>
                <a:spcPts val="1200"/>
              </a:lnSpc>
            </a:pPr>
            <a:r>
              <a:rPr lang="en-US" sz="1000" b="1">
                <a:solidFill>
                  <a:srgbClr val="4D4448"/>
                </a:solidFill>
                <a:latin typeface="Palatino Linotype"/>
              </a:rPr>
              <a:t>OEMlREL</a:t>
            </a:r>
          </a:p>
          <a:p>
            <a:pPr indent="0" algn="just">
              <a:lnSpc>
                <a:spcPts val="1368"/>
              </a:lnSpc>
            </a:pPr>
            <a:r>
              <a:rPr lang="en-US" sz="950" b="1" spc="-50">
                <a:solidFill>
                  <a:srgbClr val="4D4448"/>
                </a:solidFill>
                <a:latin typeface="Arial"/>
              </a:rPr>
              <a:t>AdwNorrio    </a:t>
            </a:r>
            <a:r>
              <a:rPr lang="en-US" sz="950" b="1" spc="100">
                <a:solidFill>
                  <a:srgbClr val="989598"/>
                </a:solidFill>
                <a:latin typeface="Arial"/>
              </a:rPr>
              <a:t>v:.'V</a:t>
            </a:r>
            <a:r>
              <a:rPr lang="en-US" sz="950" b="1" spc="100" baseline="30000">
                <a:solidFill>
                  <a:srgbClr val="989598"/>
                </a:solidFill>
                <a:latin typeface="Arial"/>
              </a:rPr>
              <a:t>,/</a:t>
            </a:r>
            <a:r>
              <a:rPr lang="en-US" sz="950" b="1" spc="-50">
                <a:solidFill>
                  <a:srgbClr val="989598"/>
                </a:solidFill>
                <a:latin typeface="Arial"/>
              </a:rPr>
              <a:t> ■    //,}/</a:t>
            </a:r>
            <a:r>
              <a:rPr lang="en-US" sz="950" b="1" spc="-50" baseline="-25000">
                <a:solidFill>
                  <a:srgbClr val="989598"/>
                </a:solidFill>
                <a:latin typeface="Arial"/>
              </a:rPr>
              <a:t>(</a:t>
            </a:r>
          </a:p>
          <a:p>
            <a:pPr indent="0" algn="just">
              <a:lnSpc>
                <a:spcPts val="1368"/>
              </a:lnSpc>
            </a:pPr>
            <a:r>
              <a:rPr lang="en-US" sz="1000" b="1">
                <a:solidFill>
                  <a:srgbClr val="4D4448"/>
                </a:solidFill>
                <a:latin typeface="Palatino Linotype"/>
              </a:rPr>
              <a:t>BOLENT</a:t>
            </a:r>
          </a:p>
          <a:p>
            <a:pPr indent="0" algn="just"/>
            <a:r>
              <a:rPr lang="en-US" sz="1300" b="1" cap="small" spc="-50">
                <a:solidFill>
                  <a:srgbClr val="989598"/>
                </a:solidFill>
                <a:latin typeface="Calibri"/>
              </a:rPr>
              <a:t>wTTTTtjv/ </a:t>
            </a:r>
            <a:r>
              <a:rPr lang="en-US" sz="1300" b="1" cap="small" spc="-50" baseline="30000">
                <a:solidFill>
                  <a:srgbClr val="B2909A"/>
                </a:solidFill>
                <a:latin typeface="Calibri"/>
              </a:rPr>
              <a:t>#</a:t>
            </a:r>
            <a:r>
              <a:rPr lang="en-US" sz="1300" i="1" spc="-100">
                <a:solidFill>
                  <a:srgbClr val="B2909A"/>
                </a:solidFill>
                <a:latin typeface="Calibri"/>
              </a:rPr>
              <a:t>wTtffii.ftSJ </a:t>
            </a:r>
            <a:r>
              <a:rPr lang="en-US" sz="1300" i="1" cap="small" spc="-100">
                <a:solidFill>
                  <a:srgbClr val="B2909A"/>
                </a:solidFill>
                <a:latin typeface="Calibri"/>
              </a:rPr>
              <a:t>j</a:t>
            </a:r>
            <a:r>
              <a:rPr lang="en-US" sz="1300" b="1" spc="-50">
                <a:solidFill>
                  <a:srgbClr val="B2909A"/>
                </a:solidFill>
                <a:latin typeface="Calibri"/>
              </a:rPr>
              <a:t> ■&gt; ■&gt;. . •./ j </a:t>
            </a:r>
            <a:r>
              <a:rPr lang="en-US" sz="1300" i="1" spc="-100">
                <a:solidFill>
                  <a:srgbClr val="B2909A"/>
                </a:solidFill>
                <a:latin typeface="Calibri"/>
              </a:rPr>
              <a:t>ffijjfn.</a:t>
            </a:r>
          </a:p>
          <a:p>
            <a:pPr marR="647700" indent="0">
              <a:lnSpc>
                <a:spcPts val="1392"/>
              </a:lnSpc>
            </a:pPr>
            <a:r>
              <a:rPr lang="en-US" sz="1300" b="1" spc="-50">
                <a:solidFill>
                  <a:srgbClr val="4D4448"/>
                </a:solidFill>
                <a:latin typeface="Calibri"/>
              </a:rPr>
              <a:t>DoflymrarW/DafgotWh </a:t>
            </a:r>
            <a:r>
              <a:rPr lang="en-US" sz="1000" b="1">
                <a:solidFill>
                  <a:srgbClr val="4D4448"/>
                </a:solidFill>
                <a:latin typeface="Palatino Linotype"/>
              </a:rPr>
              <a:t>!5 EKt/OCT 1977</a:t>
            </a:r>
          </a:p>
          <a:p>
            <a:pPr indent="0" algn="just"/>
            <a:r>
              <a:rPr lang="en-US" sz="950" b="1" spc="-50">
                <a:solidFill>
                  <a:srgbClr val="4D4448"/>
                </a:solidFill>
                <a:latin typeface="Arial"/>
              </a:rPr>
              <a:t>CVui^/Sex    DoSumYefV'PoceofSrti</a:t>
            </a:r>
          </a:p>
          <a:p>
            <a:pPr indent="0" algn="just"/>
            <a:r>
              <a:rPr lang="en-US" sz="1050" b="1" spc="-50">
                <a:solidFill>
                  <a:srgbClr val="4D4448"/>
                </a:solidFill>
                <a:latin typeface="Calibri"/>
              </a:rPr>
              <a:t>E/M    YENlCE</a:t>
            </a:r>
          </a:p>
          <a:p>
            <a:pPr indent="0" algn="r">
              <a:lnSpc>
                <a:spcPts val="600"/>
              </a:lnSpc>
            </a:pPr>
            <a:r>
              <a:rPr lang="en-US" sz="1000" baseline="30000">
                <a:solidFill>
                  <a:srgbClr val="B2909A"/>
                </a:solidFill>
                <a:latin typeface="Corbel"/>
              </a:rPr>
              <a:t>1</a:t>
            </a:r>
            <a:r>
              <a:rPr lang="en-US" sz="1300" b="1" spc="-50">
                <a:solidFill>
                  <a:srgbClr val="B2909A"/>
                </a:solidFill>
                <a:latin typeface="Calibri"/>
              </a:rPr>
              <a:t> ‘ </a:t>
            </a:r>
            <a:r>
              <a:rPr lang="en-US" sz="1300" i="1" spc="-100">
                <a:solidFill>
                  <a:srgbClr val="B2909A"/>
                </a:solidFill>
                <a:latin typeface="Calibri"/>
              </a:rPr>
              <a:t>nimmiuum L</a:t>
            </a:r>
          </a:p>
          <a:p>
            <a:pPr indent="0" algn="just">
              <a:lnSpc>
                <a:spcPts val="600"/>
              </a:lnSpc>
              <a:spcAft>
                <a:spcPts val="420"/>
              </a:spcAft>
            </a:pPr>
            <a:r>
              <a:rPr lang="en-US" sz="950" b="1" spc="-50">
                <a:solidFill>
                  <a:srgbClr val="4D4448"/>
                </a:solidFill>
                <a:latin typeface="Arial"/>
              </a:rPr>
              <a:t>Mwitome ToW/Date of Issue</a:t>
            </a:r>
          </a:p>
          <a:p>
            <a:pPr indent="0" algn="just">
              <a:spcAft>
                <a:spcPts val="420"/>
              </a:spcAft>
            </a:pPr>
            <a:r>
              <a:rPr lang="en-US" sz="1050" b="1" spc="-50">
                <a:solidFill>
                  <a:srgbClr val="4D4448"/>
                </a:solidFill>
                <a:latin typeface="Calibri"/>
              </a:rPr>
              <a:t>14 EYl/SEP 2015</a:t>
            </a:r>
          </a:p>
          <a:p>
            <a:pPr indent="0" algn="just">
              <a:spcAft>
                <a:spcPts val="420"/>
              </a:spcAft>
            </a:pPr>
            <a:r>
              <a:rPr lang="en-US" sz="950" b="1" spc="-50">
                <a:solidFill>
                  <a:srgbClr val="4D4448"/>
                </a:solidFill>
                <a:latin typeface="Arial"/>
              </a:rPr>
              <a:t>G«9«riiH»&lt; Torthl/Dale of Expiry</a:t>
            </a:r>
          </a:p>
          <a:p>
            <a:pPr indent="0" algn="just"/>
            <a:r>
              <a:rPr lang="en-US" sz="1050" b="1" spc="-50">
                <a:solidFill>
                  <a:srgbClr val="4D4448"/>
                </a:solidFill>
                <a:latin typeface="Calibri"/>
              </a:rPr>
              <a:t>14 EYl/SEP 2025</a:t>
            </a:r>
          </a:p>
        </p:txBody>
      </p:sp>
      <p:sp>
        <p:nvSpPr>
          <p:cNvPr id="11" name="Dikdörtgen 10"/>
          <p:cNvSpPr/>
          <p:nvPr/>
        </p:nvSpPr>
        <p:spPr>
          <a:xfrm>
            <a:off x="4626864" y="4200144"/>
            <a:ext cx="1560576" cy="707136"/>
          </a:xfrm>
          <a:prstGeom prst="rect">
            <a:avLst/>
          </a:prstGeom>
        </p:spPr>
        <p:txBody>
          <a:bodyPr lIns="0" tIns="0" rIns="0" bIns="0">
            <a:noAutofit/>
          </a:bodyPr>
          <a:lstStyle/>
          <a:p>
            <a:pPr indent="0">
              <a:spcBef>
                <a:spcPts val="2100"/>
              </a:spcBef>
            </a:pPr>
            <a:r>
              <a:rPr lang="en-US" sz="1300" b="1" spc="-50">
                <a:solidFill>
                  <a:srgbClr val="4D4448"/>
                </a:solidFill>
                <a:latin typeface="Calibri"/>
              </a:rPr>
              <a:t>lty[U&amp;u,'Natoro#Y</a:t>
            </a:r>
          </a:p>
          <a:p>
            <a:pPr indent="0"/>
            <a:r>
              <a:rPr lang="en-US" sz="1200" spc="-50">
                <a:solidFill>
                  <a:srgbClr val="4D4448"/>
                </a:solidFill>
                <a:latin typeface="Calibri"/>
              </a:rPr>
              <a:t>TUR </a:t>
            </a:r>
            <a:r>
              <a:rPr lang="en-US" sz="1200" spc="-50">
                <a:solidFill>
                  <a:srgbClr val="726B6C"/>
                </a:solidFill>
                <a:latin typeface="Calibri"/>
              </a:rPr>
              <a:t>7V:'"</a:t>
            </a:r>
          </a:p>
          <a:p>
            <a:pPr indent="0">
              <a:lnSpc>
                <a:spcPts val="1584"/>
              </a:lnSpc>
              <a:spcAft>
                <a:spcPts val="1680"/>
              </a:spcAft>
            </a:pPr>
            <a:r>
              <a:rPr lang="en-US" sz="950" b="1" spc="-50">
                <a:solidFill>
                  <a:srgbClr val="4D4448"/>
                </a:solidFill>
                <a:latin typeface="Arial"/>
              </a:rPr>
              <a:t>T.C Klmlk No.'&amp;as&lt;yK$W^ </a:t>
            </a:r>
            <a:r>
              <a:rPr lang="en-US" sz="1000" b="1">
                <a:solidFill>
                  <a:srgbClr val="4D4448"/>
                </a:solidFill>
                <a:latin typeface="Palatino Linotype"/>
              </a:rPr>
              <a:t>39979022034</a:t>
            </a:r>
          </a:p>
        </p:txBody>
      </p:sp>
      <p:sp>
        <p:nvSpPr>
          <p:cNvPr id="12" name="Dikdörtgen 11"/>
          <p:cNvSpPr/>
          <p:nvPr/>
        </p:nvSpPr>
        <p:spPr>
          <a:xfrm>
            <a:off x="4639056" y="5294376"/>
            <a:ext cx="1435608" cy="643128"/>
          </a:xfrm>
          <a:prstGeom prst="rect">
            <a:avLst/>
          </a:prstGeom>
        </p:spPr>
        <p:txBody>
          <a:bodyPr lIns="0" tIns="0" rIns="0" bIns="0">
            <a:noAutofit/>
          </a:bodyPr>
          <a:lstStyle/>
          <a:p>
            <a:pPr indent="0">
              <a:lnSpc>
                <a:spcPts val="1488"/>
              </a:lnSpc>
              <a:spcBef>
                <a:spcPts val="1680"/>
              </a:spcBef>
            </a:pPr>
            <a:r>
              <a:rPr lang="en-US" sz="1300" b="1" spc="-50">
                <a:solidFill>
                  <a:srgbClr val="4D4448"/>
                </a:solidFill>
                <a:latin typeface="Calibri"/>
              </a:rPr>
              <a:t>VwwMokam/teuecl&amp;ii</a:t>
            </a:r>
          </a:p>
          <a:p>
            <a:pPr indent="0">
              <a:lnSpc>
                <a:spcPts val="1488"/>
              </a:lnSpc>
            </a:pPr>
            <a:r>
              <a:rPr lang="en-US" sz="1300" b="1" spc="-50">
                <a:solidFill>
                  <a:srgbClr val="4D4448"/>
                </a:solidFill>
                <a:latin typeface="Calibri"/>
              </a:rPr>
              <a:t>CAN</a:t>
            </a:r>
          </a:p>
          <a:p>
            <a:pPr indent="0">
              <a:lnSpc>
                <a:spcPts val="1488"/>
              </a:lnSpc>
            </a:pPr>
            <a:r>
              <a:rPr lang="en-US" sz="950" b="1">
                <a:solidFill>
                  <a:srgbClr val="4D4448"/>
                </a:solidFill>
                <a:latin typeface="Calibri"/>
              </a:rPr>
              <a:t>Homimip inaoh'htc^iWs^</a:t>
            </a:r>
          </a:p>
          <a:p>
            <a:pPr indent="0"/>
            <a:r>
              <a:rPr lang="en-US" sz="1300" b="1" spc="-50">
                <a:solidFill>
                  <a:srgbClr val="82797F"/>
                </a:solidFill>
                <a:latin typeface="Calibri"/>
              </a:rPr>
              <a:t>iv-</a:t>
            </a:r>
            <a:r>
              <a:rPr lang="en-US" sz="1300" b="1" cap="small" spc="-50">
                <a:solidFill>
                  <a:srgbClr val="82797F"/>
                </a:solidFill>
                <a:latin typeface="Calibri"/>
              </a:rPr>
              <a:t>sa*i\n\</a:t>
            </a:r>
            <a:r>
              <a:rPr lang="en-US" sz="1300" b="1" spc="-50">
                <a:solidFill>
                  <a:srgbClr val="82797F"/>
                </a:solidFill>
                <a:latin typeface="Calibri"/>
              </a:rPr>
              <a:t>v*\\\&gt; ’</a:t>
            </a:r>
            <a:r>
              <a:rPr lang="en-US" sz="1300" b="1" spc="-50" baseline="30000">
                <a:solidFill>
                  <a:srgbClr val="82797F"/>
                </a:solidFill>
                <a:latin typeface="Calibri"/>
              </a:rPr>
              <a:t>r</a:t>
            </a:r>
            <a:r>
              <a:rPr lang="en-US" sz="1300" b="1" spc="-50">
                <a:solidFill>
                  <a:srgbClr val="82797F"/>
                </a:solidFill>
                <a:latin typeface="Calibri"/>
              </a:rPr>
              <a:t> ivf.v v\(,ccccccr</a:t>
            </a:r>
          </a:p>
        </p:txBody>
      </p:sp>
      <p:sp>
        <p:nvSpPr>
          <p:cNvPr id="13" name="Dikdörtgen 12"/>
          <p:cNvSpPr/>
          <p:nvPr/>
        </p:nvSpPr>
        <p:spPr>
          <a:xfrm>
            <a:off x="1706880" y="3511296"/>
            <a:ext cx="1578864" cy="170688"/>
          </a:xfrm>
          <a:prstGeom prst="rect">
            <a:avLst/>
          </a:prstGeom>
        </p:spPr>
        <p:txBody>
          <a:bodyPr wrap="none" lIns="0" tIns="0" rIns="0" bIns="0">
            <a:noAutofit/>
          </a:bodyPr>
          <a:lstStyle/>
          <a:p>
            <a:pPr indent="0"/>
            <a:r>
              <a:rPr lang="en-US" sz="950" b="1" spc="-50">
                <a:solidFill>
                  <a:srgbClr val="4D4448"/>
                </a:solidFill>
                <a:latin typeface="Arial"/>
              </a:rPr>
              <a:t>MSAPOH P</a:t>
            </a:r>
            <a:r>
              <a:rPr lang="en-US" sz="950" b="1" u="sng" spc="-50">
                <a:solidFill>
                  <a:srgbClr val="4D4448"/>
                </a:solidFill>
                <a:latin typeface="Arial"/>
              </a:rPr>
              <a:t>ASSPORT</a:t>
            </a:r>
            <a:r>
              <a:rPr lang="en-US" sz="950" b="1" spc="-50">
                <a:solidFill>
                  <a:srgbClr val="4D4448"/>
                </a:solidFill>
                <a:latin typeface="Arial"/>
              </a:rPr>
              <a:t> "Mflype</a:t>
            </a:r>
          </a:p>
        </p:txBody>
      </p:sp>
      <p:sp>
        <p:nvSpPr>
          <p:cNvPr id="14" name="Dikdörtgen 13"/>
          <p:cNvSpPr/>
          <p:nvPr/>
        </p:nvSpPr>
        <p:spPr>
          <a:xfrm>
            <a:off x="4876800" y="3639312"/>
            <a:ext cx="445008" cy="195072"/>
          </a:xfrm>
          <a:prstGeom prst="rect">
            <a:avLst/>
          </a:prstGeom>
        </p:spPr>
        <p:txBody>
          <a:bodyPr wrap="none" lIns="0" tIns="0" rIns="0" bIns="0">
            <a:noAutofit/>
          </a:bodyPr>
          <a:lstStyle/>
          <a:p>
            <a:pPr indent="0">
              <a:spcAft>
                <a:spcPts val="2100"/>
              </a:spcAft>
            </a:pPr>
            <a:r>
              <a:rPr lang="en-US" sz="1500" b="1">
                <a:solidFill>
                  <a:srgbClr val="5E5E5E"/>
                </a:solidFill>
                <a:latin typeface="Calibri"/>
              </a:rPr>
              <a:t>i?m</a:t>
            </a:r>
          </a:p>
        </p:txBody>
      </p:sp>
      <p:sp>
        <p:nvSpPr>
          <p:cNvPr id="15" name="Dikdörtgen 14"/>
          <p:cNvSpPr/>
          <p:nvPr/>
        </p:nvSpPr>
        <p:spPr>
          <a:xfrm>
            <a:off x="1280160" y="7199376"/>
            <a:ext cx="5071872" cy="402336"/>
          </a:xfrm>
          <a:prstGeom prst="rect">
            <a:avLst/>
          </a:prstGeom>
        </p:spPr>
        <p:txBody>
          <a:bodyPr wrap="none" lIns="0" tIns="0" rIns="0" bIns="0">
            <a:noAutofit/>
          </a:bodyPr>
          <a:lstStyle/>
          <a:p>
            <a:pPr indent="0"/>
            <a:r>
              <a:rPr lang="en-US" sz="2100" b="1" spc="150">
                <a:solidFill>
                  <a:srgbClr val="333333"/>
                </a:solidFill>
                <a:latin typeface="Calibri"/>
              </a:rPr>
              <a:t>P&lt;rURDEHIREL«BULEHT«««««</a:t>
            </a:r>
            <a:r>
              <a:rPr lang="en-US" sz="2100" b="1" spc="150" baseline="-25000">
                <a:solidFill>
                  <a:srgbClr val="333333"/>
                </a:solidFill>
                <a:latin typeface="Calibri"/>
              </a:rPr>
              <a:t>&lt;&lt;&lt;&lt;&lt;&lt;&lt;&lt;&lt;&lt;&lt;</a:t>
            </a:r>
          </a:p>
        </p:txBody>
      </p:sp>
      <p:sp>
        <p:nvSpPr>
          <p:cNvPr id="16" name="Dikdörtgen 15"/>
          <p:cNvSpPr/>
          <p:nvPr/>
        </p:nvSpPr>
        <p:spPr>
          <a:xfrm>
            <a:off x="1243584" y="7589520"/>
            <a:ext cx="5132832" cy="438912"/>
          </a:xfrm>
          <a:prstGeom prst="rect">
            <a:avLst/>
          </a:prstGeom>
        </p:spPr>
        <p:txBody>
          <a:bodyPr wrap="none" lIns="0" tIns="0" rIns="0" bIns="0">
            <a:noAutofit/>
          </a:bodyPr>
          <a:lstStyle/>
          <a:p>
            <a:pPr indent="0"/>
            <a:r>
              <a:rPr lang="en-US" sz="2100" b="1" spc="150">
                <a:solidFill>
                  <a:srgbClr val="333333"/>
                </a:solidFill>
                <a:latin typeface="Calibri"/>
              </a:rPr>
              <a:t>U1T4524960TUR7710159N2509U939979022034&lt;&lt;&lt;64</a:t>
            </a:r>
          </a:p>
        </p:txBody>
      </p:sp>
      <p:sp>
        <p:nvSpPr>
          <p:cNvPr id="17" name="Dikdörtgen 16"/>
          <p:cNvSpPr/>
          <p:nvPr/>
        </p:nvSpPr>
        <p:spPr>
          <a:xfrm>
            <a:off x="941832" y="9692640"/>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18" name="Dikdörtgen 17"/>
          <p:cNvSpPr/>
          <p:nvPr/>
        </p:nvSpPr>
        <p:spPr>
          <a:xfrm>
            <a:off x="3477768" y="9692640"/>
            <a:ext cx="981456" cy="155448"/>
          </a:xfrm>
          <a:prstGeom prst="rect">
            <a:avLst/>
          </a:prstGeom>
        </p:spPr>
        <p:txBody>
          <a:bodyPr wrap="none" lIns="0" tIns="0" rIns="0" bIns="0">
            <a:noAutofit/>
          </a:bodyPr>
          <a:lstStyle/>
          <a:p>
            <a:pPr indent="0"/>
            <a:r>
              <a:rPr lang="en-US" sz="1100">
                <a:latin typeface="Calibri"/>
              </a:rPr>
              <a:t>bdkgroup.com.tr</a:t>
            </a:r>
          </a:p>
        </p:txBody>
      </p:sp>
      <p:sp>
        <p:nvSpPr>
          <p:cNvPr id="19" name="Dikdörtgen 18"/>
          <p:cNvSpPr/>
          <p:nvPr/>
        </p:nvSpPr>
        <p:spPr>
          <a:xfrm>
            <a:off x="5693664" y="9680448"/>
            <a:ext cx="947928" cy="170688"/>
          </a:xfrm>
          <a:prstGeom prst="rect">
            <a:avLst/>
          </a:prstGeom>
        </p:spPr>
        <p:txBody>
          <a:bodyPr wrap="none" lIns="0" tIns="0" rIns="0" bIns="0">
            <a:noAutofit/>
          </a:bodyPr>
          <a:lstStyle/>
          <a:p>
            <a:pPr indent="0"/>
            <a:r>
              <a:rPr lang="en-US" sz="1200">
                <a:latin typeface="Calibri"/>
              </a:rPr>
              <a:t>62 of 70 Pages</a:t>
            </a:r>
          </a:p>
        </p:txBody>
      </p:sp>
      <p:pic>
        <p:nvPicPr>
          <p:cNvPr id="20" name="Resim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397" y="603085"/>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899160" y="1978152"/>
            <a:ext cx="5696712" cy="7610856"/>
          </a:xfrm>
          <a:prstGeom prst="rect">
            <a:avLst/>
          </a:prstGeom>
        </p:spPr>
      </p:pic>
      <p:sp>
        <p:nvSpPr>
          <p:cNvPr id="4" name="Dikdörtgen 3"/>
          <p:cNvSpPr/>
          <p:nvPr/>
        </p:nvSpPr>
        <p:spPr>
          <a:xfrm>
            <a:off x="2849880" y="3761232"/>
            <a:ext cx="1898904" cy="173736"/>
          </a:xfrm>
          <a:prstGeom prst="rect">
            <a:avLst/>
          </a:prstGeom>
        </p:spPr>
        <p:txBody>
          <a:bodyPr wrap="none" lIns="0" tIns="0" rIns="0" bIns="0">
            <a:noAutofit/>
          </a:bodyPr>
          <a:lstStyle/>
          <a:p>
            <a:pPr indent="0"/>
            <a:r>
              <a:rPr lang="en-US" sz="1300" b="1" u="sng" spc="-50">
                <a:solidFill>
                  <a:srgbClr val="1F2023"/>
                </a:solidFill>
                <a:latin typeface="Calibri"/>
              </a:rPr>
              <a:t>TlHARFT slcli TASDlKN</a:t>
            </a:r>
            <a:r>
              <a:rPr lang="en-US" sz="1300" b="1" spc="-50">
                <a:solidFill>
                  <a:srgbClr val="1F2023"/>
                </a:solidFill>
                <a:latin typeface="Calibri"/>
              </a:rPr>
              <a:t>AMESl</a:t>
            </a:r>
          </a:p>
        </p:txBody>
      </p:sp>
      <p:sp>
        <p:nvSpPr>
          <p:cNvPr id="5" name="Dikdörtgen 4"/>
          <p:cNvSpPr/>
          <p:nvPr/>
        </p:nvSpPr>
        <p:spPr>
          <a:xfrm>
            <a:off x="3770376" y="4123944"/>
            <a:ext cx="926592" cy="134112"/>
          </a:xfrm>
          <a:prstGeom prst="rect">
            <a:avLst/>
          </a:prstGeom>
        </p:spPr>
        <p:txBody>
          <a:bodyPr wrap="none" lIns="0" tIns="0" rIns="0" bIns="0">
            <a:noAutofit/>
          </a:bodyPr>
          <a:lstStyle/>
          <a:p>
            <a:pPr indent="0"/>
            <a:r>
              <a:rPr lang="en-US" sz="950" b="1">
                <a:solidFill>
                  <a:srgbClr val="333333"/>
                </a:solidFill>
                <a:latin typeface="Calibri"/>
              </a:rPr>
              <a:t>TlCARET SlClL NO</a:t>
            </a:r>
          </a:p>
        </p:txBody>
      </p:sp>
      <p:sp>
        <p:nvSpPr>
          <p:cNvPr id="6" name="Dikdörtgen 5"/>
          <p:cNvSpPr/>
          <p:nvPr/>
        </p:nvSpPr>
        <p:spPr>
          <a:xfrm>
            <a:off x="4983480" y="4126992"/>
            <a:ext cx="457200" cy="115824"/>
          </a:xfrm>
          <a:prstGeom prst="rect">
            <a:avLst/>
          </a:prstGeom>
        </p:spPr>
        <p:txBody>
          <a:bodyPr wrap="none" lIns="0" tIns="0" rIns="0" bIns="0">
            <a:noAutofit/>
          </a:bodyPr>
          <a:lstStyle/>
          <a:p>
            <a:pPr indent="0"/>
            <a:r>
              <a:rPr lang="en-US" sz="950" b="1">
                <a:solidFill>
                  <a:srgbClr val="4D4448"/>
                </a:solidFill>
                <a:latin typeface="Calibri"/>
              </a:rPr>
              <a:t>272831-5</a:t>
            </a:r>
          </a:p>
        </p:txBody>
      </p:sp>
      <p:sp>
        <p:nvSpPr>
          <p:cNvPr id="7" name="Dikdörtgen 6"/>
          <p:cNvSpPr/>
          <p:nvPr/>
        </p:nvSpPr>
        <p:spPr>
          <a:xfrm>
            <a:off x="1411224" y="4139184"/>
            <a:ext cx="950976" cy="128016"/>
          </a:xfrm>
          <a:prstGeom prst="rect">
            <a:avLst/>
          </a:prstGeom>
        </p:spPr>
        <p:txBody>
          <a:bodyPr wrap="none" lIns="0" tIns="0" rIns="0" bIns="0">
            <a:noAutofit/>
          </a:bodyPr>
          <a:lstStyle/>
          <a:p>
            <a:pPr indent="0"/>
            <a:r>
              <a:rPr lang="en-US" sz="850" b="1">
                <a:solidFill>
                  <a:srgbClr val="1F2023"/>
                </a:solidFill>
                <a:latin typeface="Calibri"/>
              </a:rPr>
              <a:t>MERSlS NUMARASI</a:t>
            </a:r>
          </a:p>
        </p:txBody>
      </p:sp>
      <p:sp>
        <p:nvSpPr>
          <p:cNvPr id="8" name="Dikdörtgen 7"/>
          <p:cNvSpPr/>
          <p:nvPr/>
        </p:nvSpPr>
        <p:spPr>
          <a:xfrm>
            <a:off x="3788664" y="4300728"/>
            <a:ext cx="902208" cy="140208"/>
          </a:xfrm>
          <a:prstGeom prst="rect">
            <a:avLst/>
          </a:prstGeom>
        </p:spPr>
        <p:txBody>
          <a:bodyPr wrap="none" lIns="0" tIns="0" rIns="0" bIns="0">
            <a:noAutofit/>
          </a:bodyPr>
          <a:lstStyle/>
          <a:p>
            <a:pPr indent="0"/>
            <a:r>
              <a:rPr lang="en-US" sz="950" b="1" u="sng" cap="small">
                <a:solidFill>
                  <a:srgbClr val="333333"/>
                </a:solidFill>
                <a:latin typeface="Calibri"/>
              </a:rPr>
              <a:t>Ilk tescIl tarIhi</a:t>
            </a:r>
          </a:p>
        </p:txBody>
      </p:sp>
      <p:sp>
        <p:nvSpPr>
          <p:cNvPr id="9" name="Dikdörtgen 8"/>
          <p:cNvSpPr/>
          <p:nvPr/>
        </p:nvSpPr>
        <p:spPr>
          <a:xfrm>
            <a:off x="1399032" y="4919472"/>
            <a:ext cx="408432" cy="131064"/>
          </a:xfrm>
          <a:prstGeom prst="rect">
            <a:avLst/>
          </a:prstGeom>
        </p:spPr>
        <p:txBody>
          <a:bodyPr wrap="none" lIns="0" tIns="0" rIns="0" bIns="0">
            <a:noAutofit/>
          </a:bodyPr>
          <a:lstStyle/>
          <a:p>
            <a:pPr indent="0"/>
            <a:r>
              <a:rPr lang="en-US" sz="950" b="1">
                <a:solidFill>
                  <a:srgbClr val="333333"/>
                </a:solidFill>
                <a:latin typeface="Calibri"/>
              </a:rPr>
              <a:t>ADRESl</a:t>
            </a:r>
          </a:p>
        </p:txBody>
      </p:sp>
      <p:sp>
        <p:nvSpPr>
          <p:cNvPr id="10" name="Dikdörtgen 9"/>
          <p:cNvSpPr/>
          <p:nvPr/>
        </p:nvSpPr>
        <p:spPr>
          <a:xfrm>
            <a:off x="5260848" y="5468112"/>
            <a:ext cx="371856" cy="109728"/>
          </a:xfrm>
          <a:prstGeom prst="rect">
            <a:avLst/>
          </a:prstGeom>
        </p:spPr>
        <p:txBody>
          <a:bodyPr wrap="none" lIns="0" tIns="0" rIns="0" bIns="0">
            <a:noAutofit/>
          </a:bodyPr>
          <a:lstStyle/>
          <a:p>
            <a:pPr indent="0"/>
            <a:r>
              <a:rPr lang="en-US" sz="550" u="sng">
                <a:solidFill>
                  <a:srgbClr val="333333"/>
                </a:solidFill>
                <a:latin typeface="Tahoma"/>
              </a:rPr>
              <a:t>Aciklama</a:t>
            </a:r>
          </a:p>
        </p:txBody>
      </p:sp>
      <p:sp>
        <p:nvSpPr>
          <p:cNvPr id="11" name="Dikdörtgen 10"/>
          <p:cNvSpPr/>
          <p:nvPr/>
        </p:nvSpPr>
        <p:spPr>
          <a:xfrm>
            <a:off x="1947672" y="5480304"/>
            <a:ext cx="292608" cy="112776"/>
          </a:xfrm>
          <a:prstGeom prst="rect">
            <a:avLst/>
          </a:prstGeom>
        </p:spPr>
        <p:txBody>
          <a:bodyPr wrap="none" lIns="0" tIns="0" rIns="0" bIns="0">
            <a:noAutofit/>
          </a:bodyPr>
          <a:lstStyle/>
          <a:p>
            <a:pPr indent="0"/>
            <a:r>
              <a:rPr lang="en-US" sz="550" u="sng">
                <a:solidFill>
                  <a:srgbClr val="4D4448"/>
                </a:solidFill>
                <a:latin typeface="Tahoma"/>
              </a:rPr>
              <a:t>Uyru&amp;u</a:t>
            </a:r>
          </a:p>
        </p:txBody>
      </p:sp>
      <p:sp>
        <p:nvSpPr>
          <p:cNvPr id="12" name="Dikdörtgen 11"/>
          <p:cNvSpPr/>
          <p:nvPr/>
        </p:nvSpPr>
        <p:spPr>
          <a:xfrm>
            <a:off x="4197096" y="5635752"/>
            <a:ext cx="356616" cy="551688"/>
          </a:xfrm>
          <a:prstGeom prst="rect">
            <a:avLst/>
          </a:prstGeom>
        </p:spPr>
        <p:txBody>
          <a:bodyPr lIns="0" tIns="0" rIns="0" bIns="0">
            <a:noAutofit/>
          </a:bodyPr>
          <a:lstStyle/>
          <a:p>
            <a:pPr indent="0">
              <a:lnSpc>
                <a:spcPts val="888"/>
              </a:lnSpc>
            </a:pPr>
            <a:r>
              <a:rPr lang="en-US" sz="650">
                <a:solidFill>
                  <a:srgbClr val="5E5E5E"/>
                </a:solidFill>
                <a:latin typeface="Calibri"/>
              </a:rPr>
              <a:t>(YoneUm</a:t>
            </a:r>
          </a:p>
          <a:p>
            <a:pPr indent="0">
              <a:lnSpc>
                <a:spcPts val="888"/>
              </a:lnSpc>
            </a:pPr>
            <a:r>
              <a:rPr lang="en-US" sz="650">
                <a:solidFill>
                  <a:srgbClr val="5E5E5E"/>
                </a:solidFill>
                <a:latin typeface="Calibri"/>
              </a:rPr>
              <a:t>Kurulu</a:t>
            </a:r>
          </a:p>
          <a:p>
            <a:pPr indent="0">
              <a:lnSpc>
                <a:spcPts val="888"/>
              </a:lnSpc>
            </a:pPr>
            <a:r>
              <a:rPr lang="en-US" sz="750" b="1">
                <a:solidFill>
                  <a:srgbClr val="5E5E5E"/>
                </a:solidFill>
                <a:latin typeface="Calibri"/>
              </a:rPr>
              <a:t>Bafkam)</a:t>
            </a:r>
          </a:p>
          <a:p>
            <a:pPr indent="0">
              <a:lnSpc>
                <a:spcPts val="888"/>
              </a:lnSpc>
            </a:pPr>
            <a:r>
              <a:rPr lang="en-US" sz="650">
                <a:solidFill>
                  <a:srgbClr val="5E5E5E"/>
                </a:solidFill>
                <a:latin typeface="Calibri"/>
              </a:rPr>
              <a:t>Temsile</a:t>
            </a:r>
          </a:p>
          <a:p>
            <a:pPr indent="0">
              <a:lnSpc>
                <a:spcPts val="888"/>
              </a:lnSpc>
            </a:pPr>
            <a:r>
              <a:rPr lang="en-US" sz="650">
                <a:solidFill>
                  <a:srgbClr val="5E5E5E"/>
                </a:solidFill>
                <a:latin typeface="Calibri"/>
              </a:rPr>
              <a:t>Yetkil</a:t>
            </a:r>
          </a:p>
        </p:txBody>
      </p:sp>
      <p:sp>
        <p:nvSpPr>
          <p:cNvPr id="13" name="Dikdörtgen 12"/>
          <p:cNvSpPr/>
          <p:nvPr/>
        </p:nvSpPr>
        <p:spPr>
          <a:xfrm>
            <a:off x="3672840" y="5803392"/>
            <a:ext cx="518160" cy="213360"/>
          </a:xfrm>
          <a:prstGeom prst="rect">
            <a:avLst/>
          </a:prstGeom>
        </p:spPr>
        <p:txBody>
          <a:bodyPr lIns="0" tIns="0" rIns="0" bIns="0">
            <a:noAutofit/>
          </a:bodyPr>
          <a:lstStyle/>
          <a:p>
            <a:pPr marR="101600" indent="0" algn="just">
              <a:lnSpc>
                <a:spcPts val="840"/>
              </a:lnSpc>
            </a:pPr>
            <a:r>
              <a:rPr lang="en-US" sz="550">
                <a:solidFill>
                  <a:srgbClr val="5E5E5E"/>
                </a:solidFill>
                <a:latin typeface="Tahoma"/>
              </a:rPr>
              <a:t>22.10.2023 lanhino kadar</a:t>
            </a:r>
          </a:p>
        </p:txBody>
      </p:sp>
      <p:sp>
        <p:nvSpPr>
          <p:cNvPr id="14" name="Dikdörtgen 13"/>
          <p:cNvSpPr/>
          <p:nvPr/>
        </p:nvSpPr>
        <p:spPr>
          <a:xfrm>
            <a:off x="3154680" y="5861304"/>
            <a:ext cx="432816" cy="103632"/>
          </a:xfrm>
          <a:prstGeom prst="rect">
            <a:avLst/>
          </a:prstGeom>
        </p:spPr>
        <p:txBody>
          <a:bodyPr wrap="none" lIns="0" tIns="0" rIns="0" bIns="0">
            <a:noAutofit/>
          </a:bodyPr>
          <a:lstStyle/>
          <a:p>
            <a:pPr indent="0"/>
            <a:r>
              <a:rPr lang="en-US" sz="600" spc="-50">
                <a:solidFill>
                  <a:srgbClr val="5E5E5E"/>
                </a:solidFill>
                <a:latin typeface="Arial"/>
              </a:rPr>
              <a:t>22</a:t>
            </a:r>
            <a:r>
              <a:rPr lang="en-US" sz="450">
                <a:solidFill>
                  <a:srgbClr val="5E5E5E"/>
                </a:solidFill>
                <a:latin typeface="Arial"/>
              </a:rPr>
              <a:t>.</a:t>
            </a:r>
            <a:r>
              <a:rPr lang="en-US" sz="600" spc="-50">
                <a:solidFill>
                  <a:srgbClr val="5E5E5E"/>
                </a:solidFill>
                <a:latin typeface="Arial"/>
              </a:rPr>
              <a:t>10.2020</a:t>
            </a:r>
          </a:p>
        </p:txBody>
      </p:sp>
      <p:sp>
        <p:nvSpPr>
          <p:cNvPr id="15" name="Dikdörtgen 14"/>
          <p:cNvSpPr/>
          <p:nvPr/>
        </p:nvSpPr>
        <p:spPr>
          <a:xfrm>
            <a:off x="1947672" y="5867400"/>
            <a:ext cx="295656" cy="112776"/>
          </a:xfrm>
          <a:prstGeom prst="rect">
            <a:avLst/>
          </a:prstGeom>
        </p:spPr>
        <p:txBody>
          <a:bodyPr wrap="none" lIns="0" tIns="0" rIns="0" bIns="0">
            <a:noAutofit/>
          </a:bodyPr>
          <a:lstStyle/>
          <a:p>
            <a:pPr indent="0"/>
            <a:r>
              <a:rPr lang="en-US" sz="650">
                <a:solidFill>
                  <a:srgbClr val="5E5E5E"/>
                </a:solidFill>
                <a:latin typeface="Calibri"/>
              </a:rPr>
              <a:t>Turtciy«</a:t>
            </a:r>
          </a:p>
        </p:txBody>
      </p:sp>
      <p:sp>
        <p:nvSpPr>
          <p:cNvPr id="16" name="Dikdörtgen 15"/>
          <p:cNvSpPr/>
          <p:nvPr/>
        </p:nvSpPr>
        <p:spPr>
          <a:xfrm>
            <a:off x="4319016" y="7952232"/>
            <a:ext cx="1008888" cy="249936"/>
          </a:xfrm>
          <a:prstGeom prst="rect">
            <a:avLst/>
          </a:prstGeom>
        </p:spPr>
        <p:txBody>
          <a:bodyPr lIns="0" tIns="0" rIns="0" bIns="0">
            <a:noAutofit/>
          </a:bodyPr>
          <a:lstStyle/>
          <a:p>
            <a:pPr indent="0" algn="r">
              <a:lnSpc>
                <a:spcPts val="1032"/>
              </a:lnSpc>
            </a:pPr>
            <a:r>
              <a:rPr lang="en-US" sz="1100" cap="small">
                <a:solidFill>
                  <a:srgbClr val="5E5E5E"/>
                </a:solidFill>
                <a:latin typeface="Calibri"/>
              </a:rPr>
              <a:t>BAR^A'RQ»£ks! </a:t>
            </a:r>
            <a:r>
              <a:rPr lang="en-US" sz="550">
                <a:solidFill>
                  <a:srgbClr val="5E5E5E"/>
                </a:solidFill>
                <a:latin typeface="Tahoma"/>
              </a:rPr>
              <a:t>Ticaret StaaJrfWurJftarcfc</a:t>
            </a:r>
          </a:p>
        </p:txBody>
      </p:sp>
      <p:sp>
        <p:nvSpPr>
          <p:cNvPr id="17" name="Dikdörtgen 16"/>
          <p:cNvSpPr/>
          <p:nvPr/>
        </p:nvSpPr>
        <p:spPr>
          <a:xfrm>
            <a:off x="3675888" y="2895600"/>
            <a:ext cx="201168" cy="79248"/>
          </a:xfrm>
          <a:prstGeom prst="rect">
            <a:avLst/>
          </a:prstGeom>
        </p:spPr>
        <p:txBody>
          <a:bodyPr wrap="none" lIns="0" tIns="0" rIns="0" bIns="0">
            <a:noAutofit/>
          </a:bodyPr>
          <a:lstStyle/>
          <a:p>
            <a:pPr indent="0" algn="ctr">
              <a:spcAft>
                <a:spcPts val="420"/>
              </a:spcAft>
            </a:pPr>
            <a:r>
              <a:rPr lang="en-US" sz="900">
                <a:solidFill>
                  <a:srgbClr val="1F2023"/>
                </a:solidFill>
                <a:latin typeface="Calibri"/>
              </a:rPr>
              <a:t>T.C.</a:t>
            </a:r>
          </a:p>
        </p:txBody>
      </p:sp>
      <p:sp>
        <p:nvSpPr>
          <p:cNvPr id="18" name="Dikdörtgen 17"/>
          <p:cNvSpPr/>
          <p:nvPr/>
        </p:nvSpPr>
        <p:spPr>
          <a:xfrm>
            <a:off x="2773680" y="3078480"/>
            <a:ext cx="2078736" cy="121920"/>
          </a:xfrm>
          <a:prstGeom prst="rect">
            <a:avLst/>
          </a:prstGeom>
        </p:spPr>
        <p:txBody>
          <a:bodyPr wrap="none" lIns="0" tIns="0" rIns="0" bIns="0">
            <a:noAutofit/>
          </a:bodyPr>
          <a:lstStyle/>
          <a:p>
            <a:pPr indent="0">
              <a:spcBef>
                <a:spcPts val="420"/>
              </a:spcBef>
            </a:pPr>
            <a:r>
              <a:rPr lang="en-US" sz="950" b="1">
                <a:solidFill>
                  <a:srgbClr val="1F2023"/>
                </a:solidFill>
                <a:latin typeface="Calibri"/>
              </a:rPr>
              <a:t>ISTANBUL TlCARET SlClLl MODORLOGO</a:t>
            </a:r>
          </a:p>
        </p:txBody>
      </p:sp>
      <p:sp>
        <p:nvSpPr>
          <p:cNvPr id="19" name="Dikdörtgen 18"/>
          <p:cNvSpPr/>
          <p:nvPr/>
        </p:nvSpPr>
        <p:spPr>
          <a:xfrm>
            <a:off x="5309616" y="3267456"/>
            <a:ext cx="871728" cy="79248"/>
          </a:xfrm>
          <a:prstGeom prst="rect">
            <a:avLst/>
          </a:prstGeom>
        </p:spPr>
        <p:txBody>
          <a:bodyPr wrap="none" lIns="0" tIns="0" rIns="0" bIns="0">
            <a:noAutofit/>
          </a:bodyPr>
          <a:lstStyle/>
          <a:p>
            <a:pPr indent="0"/>
            <a:r>
              <a:rPr lang="en-US" sz="950" b="1">
                <a:solidFill>
                  <a:srgbClr val="4D4448"/>
                </a:solidFill>
                <a:latin typeface="Calibri"/>
              </a:rPr>
              <a:t>Tarih: 22.10.2020</a:t>
            </a:r>
          </a:p>
        </p:txBody>
      </p:sp>
      <p:sp>
        <p:nvSpPr>
          <p:cNvPr id="20" name="Dikdörtgen 19"/>
          <p:cNvSpPr/>
          <p:nvPr/>
        </p:nvSpPr>
        <p:spPr>
          <a:xfrm>
            <a:off x="1450848" y="3291840"/>
            <a:ext cx="1060704" cy="109728"/>
          </a:xfrm>
          <a:prstGeom prst="rect">
            <a:avLst/>
          </a:prstGeom>
        </p:spPr>
        <p:txBody>
          <a:bodyPr wrap="none" lIns="0" tIns="0" rIns="0" bIns="0">
            <a:noAutofit/>
          </a:bodyPr>
          <a:lstStyle/>
          <a:p>
            <a:pPr indent="0"/>
            <a:r>
              <a:rPr lang="en-US" sz="950" b="1">
                <a:solidFill>
                  <a:srgbClr val="4D4448"/>
                </a:solidFill>
                <a:latin typeface="Calibri"/>
              </a:rPr>
              <a:t>Sayi: 2020-GD-70937</a:t>
            </a:r>
          </a:p>
        </p:txBody>
      </p:sp>
      <p:sp>
        <p:nvSpPr>
          <p:cNvPr id="21" name="Dikdörtgen 20"/>
          <p:cNvSpPr/>
          <p:nvPr/>
        </p:nvSpPr>
        <p:spPr>
          <a:xfrm>
            <a:off x="1426464" y="3675888"/>
            <a:ext cx="1548384" cy="97536"/>
          </a:xfrm>
          <a:prstGeom prst="rect">
            <a:avLst/>
          </a:prstGeom>
        </p:spPr>
        <p:txBody>
          <a:bodyPr wrap="none" lIns="0" tIns="0" rIns="0" bIns="0">
            <a:noAutofit/>
          </a:bodyPr>
          <a:lstStyle/>
          <a:p>
            <a:pPr indent="0"/>
            <a:r>
              <a:rPr lang="en-US" sz="950" b="1">
                <a:solidFill>
                  <a:srgbClr val="1F2023"/>
                </a:solidFill>
                <a:latin typeface="Calibri"/>
              </a:rPr>
              <a:t>Konu: </a:t>
            </a:r>
            <a:r>
              <a:rPr lang="en-US" sz="950" b="1">
                <a:solidFill>
                  <a:srgbClr val="4D4448"/>
                </a:solidFill>
                <a:latin typeface="Calibri"/>
              </a:rPr>
              <a:t>Ticaret Sicil Tasdiknamesi</a:t>
            </a:r>
          </a:p>
        </p:txBody>
      </p:sp>
      <p:sp>
        <p:nvSpPr>
          <p:cNvPr id="22" name="Dikdörtgen 21"/>
          <p:cNvSpPr/>
          <p:nvPr/>
        </p:nvSpPr>
        <p:spPr>
          <a:xfrm>
            <a:off x="2621280" y="3950208"/>
            <a:ext cx="3017520" cy="146304"/>
          </a:xfrm>
          <a:prstGeom prst="rect">
            <a:avLst/>
          </a:prstGeom>
        </p:spPr>
        <p:txBody>
          <a:bodyPr wrap="none" lIns="0" tIns="0" rIns="0" bIns="0">
            <a:noAutofit/>
          </a:bodyPr>
          <a:lstStyle/>
          <a:p>
            <a:pPr indent="0"/>
            <a:r>
              <a:rPr lang="en-US" sz="850" b="1">
                <a:solidFill>
                  <a:srgbClr val="4D4448"/>
                </a:solidFill>
                <a:latin typeface="Calibri"/>
              </a:rPr>
              <a:t>SDK GRUP FlNANSAL DANIgMANLIK TlCARET ANONlM $lRKETl</a:t>
            </a:r>
          </a:p>
        </p:txBody>
      </p:sp>
      <p:sp>
        <p:nvSpPr>
          <p:cNvPr id="23" name="Dikdörtgen 22"/>
          <p:cNvSpPr/>
          <p:nvPr/>
        </p:nvSpPr>
        <p:spPr>
          <a:xfrm>
            <a:off x="1414272" y="3980688"/>
            <a:ext cx="829056" cy="91440"/>
          </a:xfrm>
          <a:prstGeom prst="rect">
            <a:avLst/>
          </a:prstGeom>
        </p:spPr>
        <p:txBody>
          <a:bodyPr wrap="none" lIns="0" tIns="0" rIns="0" bIns="0">
            <a:noAutofit/>
          </a:bodyPr>
          <a:lstStyle/>
          <a:p>
            <a:pPr indent="0"/>
            <a:r>
              <a:rPr lang="en-US" sz="850" b="1">
                <a:solidFill>
                  <a:srgbClr val="333333"/>
                </a:solidFill>
                <a:latin typeface="Calibri"/>
              </a:rPr>
              <a:t>TlCARET UNVANI</a:t>
            </a:r>
          </a:p>
        </p:txBody>
      </p:sp>
      <p:sp>
        <p:nvSpPr>
          <p:cNvPr id="24" name="Dikdörtgen 23"/>
          <p:cNvSpPr/>
          <p:nvPr/>
        </p:nvSpPr>
        <p:spPr>
          <a:xfrm>
            <a:off x="2596896" y="4169664"/>
            <a:ext cx="883920" cy="79248"/>
          </a:xfrm>
          <a:prstGeom prst="rect">
            <a:avLst/>
          </a:prstGeom>
        </p:spPr>
        <p:txBody>
          <a:bodyPr wrap="none" lIns="0" tIns="0" rIns="0" bIns="0">
            <a:noAutofit/>
          </a:bodyPr>
          <a:lstStyle/>
          <a:p>
            <a:pPr indent="0"/>
            <a:r>
              <a:rPr lang="en-US" sz="850" b="1">
                <a:solidFill>
                  <a:srgbClr val="4D4448"/>
                </a:solidFill>
                <a:latin typeface="Calibri"/>
              </a:rPr>
              <a:t>0160153670700001</a:t>
            </a:r>
          </a:p>
        </p:txBody>
      </p:sp>
      <p:sp>
        <p:nvSpPr>
          <p:cNvPr id="25" name="Dikdörtgen 24"/>
          <p:cNvSpPr/>
          <p:nvPr/>
        </p:nvSpPr>
        <p:spPr>
          <a:xfrm>
            <a:off x="2596896" y="4352544"/>
            <a:ext cx="213360" cy="73152"/>
          </a:xfrm>
          <a:prstGeom prst="rect">
            <a:avLst/>
          </a:prstGeom>
        </p:spPr>
        <p:txBody>
          <a:bodyPr wrap="none" lIns="0" tIns="0" rIns="0" bIns="0">
            <a:noAutofit/>
          </a:bodyPr>
          <a:lstStyle/>
          <a:p>
            <a:pPr indent="0"/>
            <a:r>
              <a:rPr lang="en-US" sz="950" b="1">
                <a:solidFill>
                  <a:srgbClr val="333333"/>
                </a:solidFill>
                <a:latin typeface="Calibri"/>
              </a:rPr>
              <a:t>NO</a:t>
            </a:r>
          </a:p>
        </p:txBody>
      </p:sp>
      <p:sp>
        <p:nvSpPr>
          <p:cNvPr id="26" name="Dikdörtgen 25"/>
          <p:cNvSpPr/>
          <p:nvPr/>
        </p:nvSpPr>
        <p:spPr>
          <a:xfrm>
            <a:off x="2596896" y="4517136"/>
            <a:ext cx="1493520" cy="91440"/>
          </a:xfrm>
          <a:prstGeom prst="rect">
            <a:avLst/>
          </a:prstGeom>
        </p:spPr>
        <p:txBody>
          <a:bodyPr wrap="none" lIns="0" tIns="0" rIns="0" bIns="0">
            <a:noAutofit/>
          </a:bodyPr>
          <a:lstStyle/>
          <a:p>
            <a:pPr indent="0"/>
            <a:r>
              <a:rPr lang="en-US" sz="750" b="1">
                <a:solidFill>
                  <a:srgbClr val="4D4448"/>
                </a:solidFill>
                <a:latin typeface="Calibri"/>
              </a:rPr>
              <a:t>TEK PAY SAHlPLl ANONlM SlRKET</a:t>
            </a:r>
          </a:p>
        </p:txBody>
      </p:sp>
      <p:sp>
        <p:nvSpPr>
          <p:cNvPr id="27" name="Dikdörtgen 26"/>
          <p:cNvSpPr/>
          <p:nvPr/>
        </p:nvSpPr>
        <p:spPr>
          <a:xfrm>
            <a:off x="2627376" y="4706112"/>
            <a:ext cx="487680" cy="73152"/>
          </a:xfrm>
          <a:prstGeom prst="rect">
            <a:avLst/>
          </a:prstGeom>
        </p:spPr>
        <p:txBody>
          <a:bodyPr wrap="none" lIns="0" tIns="0" rIns="0" bIns="0">
            <a:noAutofit/>
          </a:bodyPr>
          <a:lstStyle/>
          <a:p>
            <a:pPr indent="0"/>
            <a:r>
              <a:rPr lang="en-US" sz="850" b="1">
                <a:solidFill>
                  <a:srgbClr val="5E5E5E"/>
                </a:solidFill>
                <a:latin typeface="Calibri"/>
              </a:rPr>
              <a:t>100.000 TL</a:t>
            </a:r>
          </a:p>
        </p:txBody>
      </p:sp>
      <p:sp>
        <p:nvSpPr>
          <p:cNvPr id="28" name="Dikdörtgen 27"/>
          <p:cNvSpPr/>
          <p:nvPr/>
        </p:nvSpPr>
        <p:spPr>
          <a:xfrm>
            <a:off x="2602992" y="4864608"/>
            <a:ext cx="2706624" cy="231648"/>
          </a:xfrm>
          <a:prstGeom prst="rect">
            <a:avLst/>
          </a:prstGeom>
        </p:spPr>
        <p:txBody>
          <a:bodyPr lIns="0" tIns="0" rIns="0" bIns="0">
            <a:noAutofit/>
          </a:bodyPr>
          <a:lstStyle/>
          <a:p>
            <a:pPr indent="0" algn="just">
              <a:lnSpc>
                <a:spcPts val="1152"/>
              </a:lnSpc>
            </a:pPr>
            <a:r>
              <a:rPr lang="en-US" sz="850" b="1">
                <a:solidFill>
                  <a:srgbClr val="4D4448"/>
                </a:solidFill>
                <a:latin typeface="Calibri"/>
              </a:rPr>
              <a:t>SULTANTEPE MAHALLESl MUNlR ERTEGUN SK. NO: 16/3 OSKODAR/ISTANBUL</a:t>
            </a:r>
          </a:p>
        </p:txBody>
      </p:sp>
      <p:sp>
        <p:nvSpPr>
          <p:cNvPr id="29" name="Dikdörtgen 28"/>
          <p:cNvSpPr/>
          <p:nvPr/>
        </p:nvSpPr>
        <p:spPr>
          <a:xfrm>
            <a:off x="1426464" y="5187696"/>
            <a:ext cx="664464" cy="91440"/>
          </a:xfrm>
          <a:prstGeom prst="rect">
            <a:avLst/>
          </a:prstGeom>
        </p:spPr>
        <p:txBody>
          <a:bodyPr wrap="none" lIns="0" tIns="0" rIns="0" bIns="0">
            <a:noAutofit/>
          </a:bodyPr>
          <a:lstStyle/>
          <a:p>
            <a:pPr indent="0"/>
            <a:r>
              <a:rPr lang="en-US" sz="850" b="1">
                <a:solidFill>
                  <a:srgbClr val="333333"/>
                </a:solidFill>
                <a:latin typeface="Calibri"/>
              </a:rPr>
              <a:t>TEMSlLClLERl</a:t>
            </a:r>
          </a:p>
        </p:txBody>
      </p:sp>
      <p:sp>
        <p:nvSpPr>
          <p:cNvPr id="30" name="Dikdörtgen 29"/>
          <p:cNvSpPr/>
          <p:nvPr/>
        </p:nvSpPr>
        <p:spPr>
          <a:xfrm>
            <a:off x="1444752" y="5498592"/>
            <a:ext cx="341376" cy="79248"/>
          </a:xfrm>
          <a:prstGeom prst="rect">
            <a:avLst/>
          </a:prstGeom>
        </p:spPr>
        <p:txBody>
          <a:bodyPr wrap="none" lIns="0" tIns="0" rIns="0" bIns="0">
            <a:noAutofit/>
          </a:bodyPr>
          <a:lstStyle/>
          <a:p>
            <a:pPr indent="0"/>
            <a:r>
              <a:rPr lang="en-US" sz="650">
                <a:solidFill>
                  <a:srgbClr val="5E5E5E"/>
                </a:solidFill>
                <a:latin typeface="Calibri"/>
              </a:rPr>
              <a:t>Ad Soyad</a:t>
            </a:r>
          </a:p>
        </p:txBody>
      </p:sp>
      <p:sp>
        <p:nvSpPr>
          <p:cNvPr id="31" name="Dikdörtgen 30"/>
          <p:cNvSpPr/>
          <p:nvPr/>
        </p:nvSpPr>
        <p:spPr>
          <a:xfrm>
            <a:off x="4742688" y="5815584"/>
            <a:ext cx="475488" cy="182880"/>
          </a:xfrm>
          <a:prstGeom prst="rect">
            <a:avLst/>
          </a:prstGeom>
        </p:spPr>
        <p:txBody>
          <a:bodyPr lIns="0" tIns="0" rIns="0" bIns="0">
            <a:noAutofit/>
          </a:bodyPr>
          <a:lstStyle/>
          <a:p>
            <a:pPr indent="0"/>
            <a:r>
              <a:rPr lang="en-US" sz="650">
                <a:solidFill>
                  <a:srgbClr val="5E5E5E"/>
                </a:solidFill>
                <a:latin typeface="Calibri"/>
              </a:rPr>
              <a:t>GONEN/BAL</a:t>
            </a:r>
          </a:p>
          <a:p>
            <a:pPr indent="0"/>
            <a:r>
              <a:rPr lang="en-US" sz="750" b="1">
                <a:solidFill>
                  <a:srgbClr val="5E5E5E"/>
                </a:solidFill>
                <a:latin typeface="Calibri"/>
              </a:rPr>
              <a:t>IKESIR</a:t>
            </a:r>
          </a:p>
        </p:txBody>
      </p:sp>
      <p:sp>
        <p:nvSpPr>
          <p:cNvPr id="32" name="Dikdörtgen 31"/>
          <p:cNvSpPr/>
          <p:nvPr/>
        </p:nvSpPr>
        <p:spPr>
          <a:xfrm>
            <a:off x="5279136" y="5821680"/>
            <a:ext cx="713232" cy="182880"/>
          </a:xfrm>
          <a:prstGeom prst="rect">
            <a:avLst/>
          </a:prstGeom>
        </p:spPr>
        <p:txBody>
          <a:bodyPr lIns="0" tIns="0" rIns="0" bIns="0">
            <a:noAutofit/>
          </a:bodyPr>
          <a:lstStyle/>
          <a:p>
            <a:pPr indent="0" algn="just">
              <a:lnSpc>
                <a:spcPts val="888"/>
              </a:lnSpc>
            </a:pPr>
            <a:r>
              <a:rPr lang="en-US" sz="650">
                <a:solidFill>
                  <a:srgbClr val="5E5E5E"/>
                </a:solidFill>
                <a:latin typeface="Calibri"/>
              </a:rPr>
              <a:t>Munferklen Temsile Yetkilidir.</a:t>
            </a:r>
          </a:p>
        </p:txBody>
      </p:sp>
      <p:sp>
        <p:nvSpPr>
          <p:cNvPr id="33" name="Dikdörtgen 32"/>
          <p:cNvSpPr/>
          <p:nvPr/>
        </p:nvSpPr>
        <p:spPr>
          <a:xfrm>
            <a:off x="1444752" y="5827776"/>
            <a:ext cx="347472" cy="182880"/>
          </a:xfrm>
          <a:prstGeom prst="rect">
            <a:avLst/>
          </a:prstGeom>
        </p:spPr>
        <p:txBody>
          <a:bodyPr lIns="0" tIns="0" rIns="0" bIns="0">
            <a:noAutofit/>
          </a:bodyPr>
          <a:lstStyle/>
          <a:p>
            <a:pPr indent="0"/>
            <a:r>
              <a:rPr lang="en-US" sz="650">
                <a:solidFill>
                  <a:srgbClr val="5E5E5E"/>
                </a:solidFill>
                <a:latin typeface="Calibri"/>
              </a:rPr>
              <a:t>BUIENT</a:t>
            </a:r>
          </a:p>
          <a:p>
            <a:pPr indent="0"/>
            <a:r>
              <a:rPr lang="en-US" sz="650">
                <a:solidFill>
                  <a:srgbClr val="5E5E5E"/>
                </a:solidFill>
                <a:latin typeface="Calibri"/>
              </a:rPr>
              <a:t>DEMlREL</a:t>
            </a:r>
          </a:p>
        </p:txBody>
      </p:sp>
      <p:sp>
        <p:nvSpPr>
          <p:cNvPr id="34" name="Dikdörtgen 33"/>
          <p:cNvSpPr/>
          <p:nvPr/>
        </p:nvSpPr>
        <p:spPr>
          <a:xfrm>
            <a:off x="2999232" y="6400800"/>
            <a:ext cx="3133344" cy="97536"/>
          </a:xfrm>
          <a:prstGeom prst="rect">
            <a:avLst/>
          </a:prstGeom>
        </p:spPr>
        <p:txBody>
          <a:bodyPr wrap="none" lIns="0" tIns="0" rIns="0" bIns="0">
            <a:noAutofit/>
          </a:bodyPr>
          <a:lstStyle/>
          <a:p>
            <a:pPr indent="0"/>
            <a:r>
              <a:rPr lang="en-US" sz="750" b="1">
                <a:solidFill>
                  <a:srgbClr val="5E5E5E"/>
                </a:solidFill>
                <a:latin typeface="Calibri"/>
              </a:rPr>
              <a:t>Ijletme ve diger idarl danijmanlik (aaliyaltari (bir orgartizasyonun stralejik. mail</a:t>
            </a:r>
          </a:p>
        </p:txBody>
      </p:sp>
      <p:sp>
        <p:nvSpPr>
          <p:cNvPr id="35" name="Dikdörtgen 34"/>
          <p:cNvSpPr/>
          <p:nvPr/>
        </p:nvSpPr>
        <p:spPr>
          <a:xfrm>
            <a:off x="1426464" y="6522720"/>
            <a:ext cx="762000" cy="91440"/>
          </a:xfrm>
          <a:prstGeom prst="rect">
            <a:avLst/>
          </a:prstGeom>
        </p:spPr>
        <p:txBody>
          <a:bodyPr wrap="none" lIns="0" tIns="0" rIns="0" bIns="0">
            <a:noAutofit/>
          </a:bodyPr>
          <a:lstStyle/>
          <a:p>
            <a:pPr indent="0"/>
            <a:r>
              <a:rPr lang="en-US" sz="850" b="1">
                <a:solidFill>
                  <a:srgbClr val="1F2023"/>
                </a:solidFill>
                <a:latin typeface="Calibri"/>
              </a:rPr>
              <a:t>FAALlYET ALAN I</a:t>
            </a:r>
          </a:p>
        </p:txBody>
      </p:sp>
      <p:sp>
        <p:nvSpPr>
          <p:cNvPr id="36" name="Dikdörtgen 35"/>
          <p:cNvSpPr/>
          <p:nvPr/>
        </p:nvSpPr>
        <p:spPr>
          <a:xfrm>
            <a:off x="2993136" y="6534912"/>
            <a:ext cx="3072384" cy="91440"/>
          </a:xfrm>
          <a:prstGeom prst="rect">
            <a:avLst/>
          </a:prstGeom>
        </p:spPr>
        <p:txBody>
          <a:bodyPr wrap="none" lIns="0" tIns="0" rIns="0" bIns="0">
            <a:noAutofit/>
          </a:bodyPr>
          <a:lstStyle/>
          <a:p>
            <a:pPr indent="0"/>
            <a:r>
              <a:rPr lang="en-US" sz="750" b="1">
                <a:solidFill>
                  <a:srgbClr val="5E5E5E"/>
                </a:solidFill>
                <a:latin typeface="Calibri"/>
              </a:rPr>
              <a:t>pazariama, urebm. i? sureplen. proje vfo. yonetim hizmeUeri lie bead marka ve</a:t>
            </a:r>
          </a:p>
        </p:txBody>
      </p:sp>
      <p:sp>
        <p:nvSpPr>
          <p:cNvPr id="37" name="Dikdörtgen 36"/>
          <p:cNvSpPr/>
          <p:nvPr/>
        </p:nvSpPr>
        <p:spPr>
          <a:xfrm>
            <a:off x="2993136" y="6662928"/>
            <a:ext cx="1304544" cy="85344"/>
          </a:xfrm>
          <a:prstGeom prst="rect">
            <a:avLst/>
          </a:prstGeom>
        </p:spPr>
        <p:txBody>
          <a:bodyPr wrap="none" lIns="0" tIns="0" rIns="0" bIns="0">
            <a:noAutofit/>
          </a:bodyPr>
          <a:lstStyle/>
          <a:p>
            <a:pPr indent="0"/>
            <a:r>
              <a:rPr lang="en-US" sz="750" b="1">
                <a:solidFill>
                  <a:srgbClr val="5E5E5E"/>
                </a:solidFill>
                <a:latin typeface="Calibri"/>
              </a:rPr>
              <a:t>imbyaz konularinda damjmanlik)</a:t>
            </a:r>
          </a:p>
        </p:txBody>
      </p:sp>
      <p:sp>
        <p:nvSpPr>
          <p:cNvPr id="38" name="Dikdörtgen 37"/>
          <p:cNvSpPr/>
          <p:nvPr/>
        </p:nvSpPr>
        <p:spPr>
          <a:xfrm>
            <a:off x="1420368" y="6833616"/>
            <a:ext cx="719328" cy="79248"/>
          </a:xfrm>
          <a:prstGeom prst="rect">
            <a:avLst/>
          </a:prstGeom>
        </p:spPr>
        <p:txBody>
          <a:bodyPr wrap="none" lIns="0" tIns="0" rIns="0" bIns="0">
            <a:noAutofit/>
          </a:bodyPr>
          <a:lstStyle/>
          <a:p>
            <a:pPr indent="0"/>
            <a:r>
              <a:rPr lang="en-US" sz="700" b="1">
                <a:solidFill>
                  <a:srgbClr val="1F2023"/>
                </a:solidFill>
                <a:latin typeface="Arial"/>
              </a:rPr>
              <a:t>KISITLAMALARI</a:t>
            </a:r>
          </a:p>
        </p:txBody>
      </p:sp>
      <p:sp>
        <p:nvSpPr>
          <p:cNvPr id="39" name="Dikdörtgen 38"/>
          <p:cNvSpPr/>
          <p:nvPr/>
        </p:nvSpPr>
        <p:spPr>
          <a:xfrm>
            <a:off x="2993136" y="6833616"/>
            <a:ext cx="1603248" cy="85344"/>
          </a:xfrm>
          <a:prstGeom prst="rect">
            <a:avLst/>
          </a:prstGeom>
        </p:spPr>
        <p:txBody>
          <a:bodyPr wrap="none" lIns="0" tIns="0" rIns="0" bIns="0">
            <a:noAutofit/>
          </a:bodyPr>
          <a:lstStyle/>
          <a:p>
            <a:pPr indent="0"/>
            <a:r>
              <a:rPr lang="en-US" sz="750" b="1">
                <a:solidFill>
                  <a:srgbClr val="5E5E5E"/>
                </a:solidFill>
                <a:latin typeface="Calibri"/>
              </a:rPr>
              <a:t>Herhangi bir kisiUama bulunmamaktadir.</a:t>
            </a:r>
          </a:p>
        </p:txBody>
      </p:sp>
      <p:sp>
        <p:nvSpPr>
          <p:cNvPr id="40" name="Dikdörtgen 39"/>
          <p:cNvSpPr/>
          <p:nvPr/>
        </p:nvSpPr>
        <p:spPr>
          <a:xfrm>
            <a:off x="1408176" y="7254240"/>
            <a:ext cx="4462272" cy="128016"/>
          </a:xfrm>
          <a:prstGeom prst="rect">
            <a:avLst/>
          </a:prstGeom>
        </p:spPr>
        <p:txBody>
          <a:bodyPr wrap="none" lIns="0" tIns="0" rIns="0" bIns="0">
            <a:noAutofit/>
          </a:bodyPr>
          <a:lstStyle/>
          <a:p>
            <a:pPr indent="0"/>
            <a:r>
              <a:rPr lang="en-US" sz="750" b="1">
                <a:solidFill>
                  <a:srgbClr val="5E5E5E"/>
                </a:solidFill>
                <a:latin typeface="Calibri"/>
              </a:rPr>
              <a:t>I$ bu Sicil Tasdiknamesinln kayitlara uygun oldu§u tasdik olunur. I$ bu beige yenisi gtkanlmcaya kadar</a:t>
            </a:r>
          </a:p>
        </p:txBody>
      </p:sp>
      <p:sp>
        <p:nvSpPr>
          <p:cNvPr id="41" name="Dikdörtgen 40"/>
          <p:cNvSpPr/>
          <p:nvPr/>
        </p:nvSpPr>
        <p:spPr>
          <a:xfrm>
            <a:off x="1402080" y="7406640"/>
            <a:ext cx="420624" cy="85344"/>
          </a:xfrm>
          <a:prstGeom prst="rect">
            <a:avLst/>
          </a:prstGeom>
        </p:spPr>
        <p:txBody>
          <a:bodyPr wrap="none" lIns="0" tIns="0" rIns="0" bIns="0">
            <a:noAutofit/>
          </a:bodyPr>
          <a:lstStyle/>
          <a:p>
            <a:pPr indent="0"/>
            <a:r>
              <a:rPr lang="en-US" sz="650">
                <a:solidFill>
                  <a:srgbClr val="4D4448"/>
                </a:solidFill>
                <a:latin typeface="Calibri"/>
              </a:rPr>
              <a:t>ge?erlidir.</a:t>
            </a:r>
          </a:p>
        </p:txBody>
      </p:sp>
      <p:sp>
        <p:nvSpPr>
          <p:cNvPr id="42" name="Dikdörtgen 41"/>
          <p:cNvSpPr/>
          <p:nvPr/>
        </p:nvSpPr>
        <p:spPr>
          <a:xfrm>
            <a:off x="1395984" y="7662672"/>
            <a:ext cx="566928" cy="103632"/>
          </a:xfrm>
          <a:prstGeom prst="rect">
            <a:avLst/>
          </a:prstGeom>
        </p:spPr>
        <p:txBody>
          <a:bodyPr wrap="none" lIns="0" tIns="0" rIns="0" bIns="0">
            <a:noAutofit/>
          </a:bodyPr>
          <a:lstStyle/>
          <a:p>
            <a:pPr indent="0"/>
            <a:r>
              <a:rPr lang="en-US" sz="900">
                <a:solidFill>
                  <a:srgbClr val="333333"/>
                </a:solidFill>
                <a:latin typeface="Calibri"/>
              </a:rPr>
              <a:t>AQIKLAMA:</a:t>
            </a:r>
          </a:p>
        </p:txBody>
      </p:sp>
      <p:sp>
        <p:nvSpPr>
          <p:cNvPr id="43" name="Dikdörtgen 42"/>
          <p:cNvSpPr/>
          <p:nvPr/>
        </p:nvSpPr>
        <p:spPr>
          <a:xfrm>
            <a:off x="1170432" y="8930640"/>
            <a:ext cx="2194560" cy="91440"/>
          </a:xfrm>
          <a:prstGeom prst="rect">
            <a:avLst/>
          </a:prstGeom>
        </p:spPr>
        <p:txBody>
          <a:bodyPr wrap="none" lIns="0" tIns="0" rIns="0" bIns="0">
            <a:noAutofit/>
          </a:bodyPr>
          <a:lstStyle/>
          <a:p>
            <a:pPr indent="0"/>
            <a:r>
              <a:rPr lang="en-US" sz="550">
                <a:solidFill>
                  <a:srgbClr val="5E5E5E"/>
                </a:solidFill>
                <a:latin typeface="Tahoma"/>
              </a:rPr>
              <a:t>Bolgoyi Duzenleyon BARBAROS EK?I - 22.10.2020 11:43:08</a:t>
            </a:r>
          </a:p>
        </p:txBody>
      </p:sp>
      <p:sp>
        <p:nvSpPr>
          <p:cNvPr id="44" name="Dikdörtgen 43"/>
          <p:cNvSpPr/>
          <p:nvPr/>
        </p:nvSpPr>
        <p:spPr>
          <a:xfrm>
            <a:off x="5468112" y="9052560"/>
            <a:ext cx="463296" cy="109728"/>
          </a:xfrm>
          <a:prstGeom prst="rect">
            <a:avLst/>
          </a:prstGeom>
        </p:spPr>
        <p:txBody>
          <a:bodyPr wrap="none" lIns="0" tIns="0" rIns="0" bIns="0">
            <a:noAutofit/>
          </a:bodyPr>
          <a:lstStyle/>
          <a:p>
            <a:pPr indent="0"/>
            <a:r>
              <a:rPr lang="en-US" sz="900">
                <a:solidFill>
                  <a:srgbClr val="4D4448"/>
                </a:solidFill>
                <a:latin typeface="Calibri"/>
              </a:rPr>
              <a:t>Sayfa 1 /1</a:t>
            </a:r>
          </a:p>
        </p:txBody>
      </p:sp>
      <p:sp>
        <p:nvSpPr>
          <p:cNvPr id="45" name="Dikdörtgen 44"/>
          <p:cNvSpPr/>
          <p:nvPr/>
        </p:nvSpPr>
        <p:spPr>
          <a:xfrm>
            <a:off x="1164336" y="9083040"/>
            <a:ext cx="3992880" cy="103632"/>
          </a:xfrm>
          <a:prstGeom prst="rect">
            <a:avLst/>
          </a:prstGeom>
        </p:spPr>
        <p:txBody>
          <a:bodyPr wrap="none" lIns="0" tIns="0" rIns="0" bIns="0">
            <a:noAutofit/>
          </a:bodyPr>
          <a:lstStyle/>
          <a:p>
            <a:pPr indent="0"/>
            <a:r>
              <a:rPr lang="en-US" sz="700">
                <a:solidFill>
                  <a:srgbClr val="5E5E5E"/>
                </a:solidFill>
                <a:latin typeface="Cambria"/>
                <a:hlinkClick r:id="rId3"/>
              </a:rPr>
              <a:t>https://nicms.gtr.gov.lr/rortal'Dogrulnina?DognilamuKudu</a:t>
            </a:r>
            <a:r>
              <a:rPr lang="en-US" sz="700">
                <a:solidFill>
                  <a:srgbClr val="5E5E5E"/>
                </a:solidFill>
                <a:latin typeface="Cambria"/>
              </a:rPr>
              <a:t> * I Hd</a:t>
            </a:r>
            <a:r>
              <a:rPr lang="en-US" sz="700" baseline="30000">
                <a:solidFill>
                  <a:srgbClr val="5E5E5E"/>
                </a:solidFill>
                <a:latin typeface="Cambria"/>
              </a:rPr>
              <a:t>&lt;</a:t>
            </a:r>
            <a:r>
              <a:rPr lang="en-US" sz="700">
                <a:solidFill>
                  <a:srgbClr val="5E5E5E"/>
                </a:solidFill>
                <a:latin typeface="Cambria"/>
              </a:rPr>
              <a:t>)tK)</a:t>
            </a:r>
            <a:r>
              <a:rPr lang="en-US" sz="700" baseline="30000">
                <a:solidFill>
                  <a:srgbClr val="5E5E5E"/>
                </a:solidFill>
                <a:latin typeface="Cambria"/>
              </a:rPr>
              <a:t>&lt;</a:t>
            </a:r>
            <a:r>
              <a:rPr lang="en-US" sz="700">
                <a:solidFill>
                  <a:srgbClr val="5E5E5E"/>
                </a:solidFill>
                <a:latin typeface="Cambria"/>
              </a:rPr>
              <a:t>/c00874Ulia50065S24lK'eScb4</a:t>
            </a:r>
          </a:p>
        </p:txBody>
      </p:sp>
      <p:sp>
        <p:nvSpPr>
          <p:cNvPr id="46" name="Dikdörtgen 45"/>
          <p:cNvSpPr/>
          <p:nvPr/>
        </p:nvSpPr>
        <p:spPr>
          <a:xfrm>
            <a:off x="941832" y="9988296"/>
            <a:ext cx="1328928" cy="155448"/>
          </a:xfrm>
          <a:prstGeom prst="rect">
            <a:avLst/>
          </a:prstGeom>
        </p:spPr>
        <p:txBody>
          <a:bodyPr wrap="none" lIns="0" tIns="0" rIns="0" bIns="0">
            <a:noAutofit/>
          </a:bodyPr>
          <a:lstStyle/>
          <a:p>
            <a:pPr indent="0"/>
            <a:r>
              <a:rPr lang="en-US" sz="1100" u="sng">
                <a:solidFill>
                  <a:srgbClr val="0000FF"/>
                </a:solidFill>
                <a:latin typeface="Calibri"/>
                <a:hlinkClick r:id="rId4"/>
              </a:rPr>
              <a:t>info@bdkgroup.com.tr</a:t>
            </a:r>
          </a:p>
        </p:txBody>
      </p:sp>
      <p:sp>
        <p:nvSpPr>
          <p:cNvPr id="47" name="Dikdörtgen 46"/>
          <p:cNvSpPr/>
          <p:nvPr/>
        </p:nvSpPr>
        <p:spPr>
          <a:xfrm>
            <a:off x="3474720" y="9988296"/>
            <a:ext cx="981456" cy="155448"/>
          </a:xfrm>
          <a:prstGeom prst="rect">
            <a:avLst/>
          </a:prstGeom>
        </p:spPr>
        <p:txBody>
          <a:bodyPr wrap="none" lIns="0" tIns="0" rIns="0" bIns="0">
            <a:noAutofit/>
          </a:bodyPr>
          <a:lstStyle/>
          <a:p>
            <a:pPr indent="0"/>
            <a:r>
              <a:rPr lang="en-US" sz="1100">
                <a:latin typeface="Calibri"/>
              </a:rPr>
              <a:t>bdkgroup.com.tr</a:t>
            </a:r>
          </a:p>
        </p:txBody>
      </p:sp>
      <p:sp>
        <p:nvSpPr>
          <p:cNvPr id="48" name="Dikdörtgen 47"/>
          <p:cNvSpPr/>
          <p:nvPr/>
        </p:nvSpPr>
        <p:spPr>
          <a:xfrm>
            <a:off x="5693664" y="9976104"/>
            <a:ext cx="947928" cy="170688"/>
          </a:xfrm>
          <a:prstGeom prst="rect">
            <a:avLst/>
          </a:prstGeom>
        </p:spPr>
        <p:txBody>
          <a:bodyPr wrap="none" lIns="0" tIns="0" rIns="0" bIns="0">
            <a:noAutofit/>
          </a:bodyPr>
          <a:lstStyle/>
          <a:p>
            <a:pPr indent="0"/>
            <a:r>
              <a:rPr lang="en-US" sz="1200">
                <a:latin typeface="Calibri"/>
              </a:rPr>
              <a:t>63 of 70 Pages</a:t>
            </a:r>
          </a:p>
        </p:txBody>
      </p:sp>
      <p:pic>
        <p:nvPicPr>
          <p:cNvPr id="49" name="Resim 4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6589" y="438493"/>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Dikdörtgen 2"/>
          <p:cNvSpPr/>
          <p:nvPr/>
        </p:nvSpPr>
        <p:spPr>
          <a:xfrm>
            <a:off x="950976" y="2779776"/>
            <a:ext cx="2746248" cy="1350264"/>
          </a:xfrm>
          <a:prstGeom prst="rect">
            <a:avLst/>
          </a:prstGeom>
        </p:spPr>
        <p:txBody>
          <a:bodyPr lIns="0" tIns="0" rIns="0" bIns="0">
            <a:noAutofit/>
          </a:bodyPr>
          <a:lstStyle/>
          <a:p>
            <a:pPr indent="0">
              <a:spcAft>
                <a:spcPts val="1260"/>
              </a:spcAft>
            </a:pPr>
            <a:r>
              <a:rPr lang="en-US" sz="1100" b="1">
                <a:latin typeface="Calibri"/>
              </a:rPr>
              <a:t>Hisse Dagilimi;</a:t>
            </a:r>
          </a:p>
          <a:p>
            <a:pPr indent="0">
              <a:lnSpc>
                <a:spcPts val="1344"/>
              </a:lnSpc>
            </a:pPr>
            <a:r>
              <a:rPr lang="en-US" sz="1100">
                <a:latin typeface="Calibri"/>
              </a:rPr>
              <a:t>Tapu ve Plan - Proje sahibi BDK GRUP FiNANSAL DANI§MANLIK TiC. A.§ tum hisse paylarmi, yani Firmanin %1 hisse paylarinin devralanlara devredecegi vaadi ile bu gergevede taraflarin kar^ilikli hak ve yukumluluklerinin duzenlenmesidir.</a:t>
            </a:r>
          </a:p>
        </p:txBody>
      </p:sp>
      <p:sp>
        <p:nvSpPr>
          <p:cNvPr id="4" name="Dikdörtgen 3"/>
          <p:cNvSpPr/>
          <p:nvPr/>
        </p:nvSpPr>
        <p:spPr>
          <a:xfrm>
            <a:off x="3834384" y="2359152"/>
            <a:ext cx="2755392" cy="1530096"/>
          </a:xfrm>
          <a:prstGeom prst="rect">
            <a:avLst/>
          </a:prstGeom>
        </p:spPr>
        <p:txBody>
          <a:bodyPr lIns="0" tIns="0" rIns="0" bIns="0">
            <a:noAutofit/>
          </a:bodyPr>
          <a:lstStyle/>
          <a:p>
            <a:pPr indent="0">
              <a:spcAft>
                <a:spcPts val="1260"/>
              </a:spcAft>
            </a:pPr>
            <a:r>
              <a:rPr lang="en-US" sz="1100" b="1">
                <a:latin typeface="Calibri"/>
              </a:rPr>
              <a:t>Share Distribution;</a:t>
            </a:r>
          </a:p>
          <a:p>
            <a:pPr indent="0">
              <a:lnSpc>
                <a:spcPts val="1344"/>
              </a:lnSpc>
            </a:pPr>
            <a:r>
              <a:rPr lang="en-US" sz="1100">
                <a:latin typeface="Calibri"/>
              </a:rPr>
              <a:t>Title Deed and Plan - Project owner </a:t>
            </a:r>
            <a:r>
              <a:rPr lang="en-US" sz="1100">
                <a:solidFill>
                  <a:srgbClr val="1F2023"/>
                </a:solidFill>
                <a:latin typeface="Calibri"/>
              </a:rPr>
              <a:t>BDK GROUP FINANCIAL CONSULTANCY TRADE </a:t>
            </a:r>
            <a:r>
              <a:rPr lang="en-US" sz="1100">
                <a:latin typeface="Calibri"/>
              </a:rPr>
              <a:t>is the arrangement of the mutual rights and obligations of the parties within this framework with the promise that the company will transfer all its shares, that is, the 1% shares of the company to the transferees.</a:t>
            </a:r>
          </a:p>
        </p:txBody>
      </p:sp>
      <p:sp>
        <p:nvSpPr>
          <p:cNvPr id="5" name="Dikdörtgen 4"/>
          <p:cNvSpPr/>
          <p:nvPr/>
        </p:nvSpPr>
        <p:spPr>
          <a:xfrm>
            <a:off x="896112" y="4742688"/>
            <a:ext cx="2980944" cy="179832"/>
          </a:xfrm>
          <a:prstGeom prst="rect">
            <a:avLst/>
          </a:prstGeom>
        </p:spPr>
        <p:txBody>
          <a:bodyPr wrap="none" lIns="0" tIns="0" rIns="0" bIns="0">
            <a:noAutofit/>
          </a:bodyPr>
          <a:lstStyle/>
          <a:p>
            <a:pPr indent="0"/>
            <a:r>
              <a:rPr lang="en-US" sz="1050">
                <a:solidFill>
                  <a:srgbClr val="001F5F"/>
                </a:solidFill>
                <a:latin typeface="Cambria"/>
              </a:rPr>
              <a:t>PARTIES SIGNATURES: </a:t>
            </a:r>
            <a:r>
              <a:rPr lang="en-US" sz="1000" b="1">
                <a:solidFill>
                  <a:srgbClr val="001F5F"/>
                </a:solidFill>
                <a:latin typeface="Palatino Linotype"/>
              </a:rPr>
              <a:t>Wednesday08 July, </a:t>
            </a:r>
            <a:r>
              <a:rPr lang="en-US" sz="1000" b="1" spc="100">
                <a:solidFill>
                  <a:srgbClr val="001F5F"/>
                </a:solidFill>
                <a:latin typeface="Palatino Linotype"/>
              </a:rPr>
              <a:t>2021</a:t>
            </a:r>
          </a:p>
        </p:txBody>
      </p:sp>
      <p:graphicFrame>
        <p:nvGraphicFramePr>
          <p:cNvPr id="6" name="Tablo 5"/>
          <p:cNvGraphicFramePr>
            <a:graphicFrameLocks noGrp="1"/>
          </p:cNvGraphicFramePr>
          <p:nvPr/>
        </p:nvGraphicFramePr>
        <p:xfrm>
          <a:off x="963168" y="4888992"/>
          <a:ext cx="5769864" cy="2653284"/>
        </p:xfrm>
        <a:graphic>
          <a:graphicData uri="http://schemas.openxmlformats.org/drawingml/2006/table">
            <a:tbl>
              <a:tblPr/>
              <a:tblGrid>
                <a:gridCol w="2993136">
                  <a:extLst>
                    <a:ext uri="{9D8B030D-6E8A-4147-A177-3AD203B41FA5}">
                      <a16:colId xmlns:a16="http://schemas.microsoft.com/office/drawing/2014/main" val="20000"/>
                    </a:ext>
                  </a:extLst>
                </a:gridCol>
                <a:gridCol w="2776728">
                  <a:extLst>
                    <a:ext uri="{9D8B030D-6E8A-4147-A177-3AD203B41FA5}">
                      <a16:colId xmlns:a16="http://schemas.microsoft.com/office/drawing/2014/main" val="20001"/>
                    </a:ext>
                  </a:extLst>
                </a:gridCol>
              </a:tblGrid>
              <a:tr h="1386840">
                <a:tc>
                  <a:txBody>
                    <a:bodyPr/>
                    <a:lstStyle/>
                    <a:p>
                      <a:pPr marL="165100" indent="0"/>
                      <a:r>
                        <a:rPr lang="en-US" sz="1050">
                          <a:solidFill>
                            <a:srgbClr val="001F5F"/>
                          </a:solidFill>
                          <a:latin typeface="Cambria"/>
                        </a:rPr>
                        <a:t>INVESTOR:</a:t>
                      </a:r>
                    </a:p>
                  </a:txBody>
                  <a:tcPr marL="0" marR="0" marT="0" marB="0"/>
                </a:tc>
                <a:tc>
                  <a:txBody>
                    <a:bodyPr/>
                    <a:lstStyle/>
                    <a:p>
                      <a:pPr marL="165100" indent="0"/>
                      <a:r>
                        <a:rPr lang="en-US" sz="1050">
                          <a:solidFill>
                            <a:srgbClr val="001F5F"/>
                          </a:solidFill>
                          <a:latin typeface="Cambria"/>
                        </a:rPr>
                        <a:t>DEVELOPER:</a:t>
                      </a:r>
                    </a:p>
                  </a:txBody>
                  <a:tcPr marL="0" marR="0" marT="0" marB="0"/>
                </a:tc>
                <a:extLst>
                  <a:ext uri="{0D108BD9-81ED-4DB2-BD59-A6C34878D82A}">
                    <a16:rowId xmlns:a16="http://schemas.microsoft.com/office/drawing/2014/main" val="10000"/>
                  </a:ext>
                </a:extLst>
              </a:tr>
              <a:tr h="234696">
                <a:tc>
                  <a:txBody>
                    <a:bodyPr/>
                    <a:lstStyle/>
                    <a:p>
                      <a:pPr marL="165100" indent="0"/>
                      <a:r>
                        <a:rPr lang="en-US" sz="1050">
                          <a:solidFill>
                            <a:srgbClr val="001F5F"/>
                          </a:solidFill>
                          <a:latin typeface="Cambria"/>
                        </a:rPr>
                        <a:t>NAME:Mr:</a:t>
                      </a:r>
                    </a:p>
                  </a:txBody>
                  <a:tcPr marL="0" marR="0" marT="0" marB="0" anchor="b"/>
                </a:tc>
                <a:tc>
                  <a:txBody>
                    <a:bodyPr/>
                    <a:lstStyle/>
                    <a:p>
                      <a:pPr marL="165100" indent="0"/>
                      <a:r>
                        <a:rPr lang="en-US" sz="1050">
                          <a:solidFill>
                            <a:srgbClr val="001F5F"/>
                          </a:solidFill>
                          <a:latin typeface="Cambria"/>
                        </a:rPr>
                        <a:t>NAME: BULENT DEMIREL</a:t>
                      </a:r>
                    </a:p>
                  </a:txBody>
                  <a:tcPr marL="0" marR="0" marT="0" marB="0" anchor="b"/>
                </a:tc>
                <a:extLst>
                  <a:ext uri="{0D108BD9-81ED-4DB2-BD59-A6C34878D82A}">
                    <a16:rowId xmlns:a16="http://schemas.microsoft.com/office/drawing/2014/main" val="10001"/>
                  </a:ext>
                </a:extLst>
              </a:tr>
              <a:tr h="158496">
                <a:tc>
                  <a:txBody>
                    <a:bodyPr/>
                    <a:lstStyle/>
                    <a:p>
                      <a:pPr marL="165100" indent="0"/>
                      <a:r>
                        <a:rPr lang="en-US" sz="1050">
                          <a:solidFill>
                            <a:srgbClr val="001F5F"/>
                          </a:solidFill>
                          <a:latin typeface="Cambria"/>
                        </a:rPr>
                        <a:t>COMPANY:</a:t>
                      </a:r>
                    </a:p>
                  </a:txBody>
                  <a:tcPr marL="0" marR="0" marT="0" marB="0" anchor="b"/>
                </a:tc>
                <a:tc>
                  <a:txBody>
                    <a:bodyPr/>
                    <a:lstStyle/>
                    <a:p>
                      <a:pPr marL="165100" indent="0"/>
                      <a:r>
                        <a:rPr lang="en-US" sz="1050">
                          <a:solidFill>
                            <a:srgbClr val="001F5F"/>
                          </a:solidFill>
                          <a:latin typeface="Cambria"/>
                        </a:rPr>
                        <a:t>COMPANY: BDK GRUP FINANSAL</a:t>
                      </a:r>
                    </a:p>
                  </a:txBody>
                  <a:tcPr marL="0" marR="0" marT="0" marB="0" anchor="b"/>
                </a:tc>
                <a:extLst>
                  <a:ext uri="{0D108BD9-81ED-4DB2-BD59-A6C34878D82A}">
                    <a16:rowId xmlns:a16="http://schemas.microsoft.com/office/drawing/2014/main" val="10002"/>
                  </a:ext>
                </a:extLst>
              </a:tr>
              <a:tr h="240792">
                <a:tc>
                  <a:txBody>
                    <a:bodyPr/>
                    <a:lstStyle/>
                    <a:p>
                      <a:endParaRPr sz="1200"/>
                    </a:p>
                  </a:txBody>
                  <a:tcPr marL="0" marR="0" marT="0" marB="0"/>
                </a:tc>
                <a:tc>
                  <a:txBody>
                    <a:bodyPr/>
                    <a:lstStyle/>
                    <a:p>
                      <a:pPr marL="165100" indent="0"/>
                      <a:r>
                        <a:rPr lang="en-US" sz="1050">
                          <a:solidFill>
                            <a:srgbClr val="001F5F"/>
                          </a:solidFill>
                          <a:latin typeface="Cambria"/>
                        </a:rPr>
                        <a:t>DAN.TiCA?</a:t>
                      </a:r>
                    </a:p>
                  </a:txBody>
                  <a:tcPr marL="0" marR="0" marT="0" marB="0"/>
                </a:tc>
                <a:extLst>
                  <a:ext uri="{0D108BD9-81ED-4DB2-BD59-A6C34878D82A}">
                    <a16:rowId xmlns:a16="http://schemas.microsoft.com/office/drawing/2014/main" val="10003"/>
                  </a:ext>
                </a:extLst>
              </a:tr>
              <a:tr h="310896">
                <a:tc>
                  <a:txBody>
                    <a:bodyPr/>
                    <a:lstStyle/>
                    <a:p>
                      <a:pPr marL="165100" indent="0"/>
                      <a:r>
                        <a:rPr lang="en-US" sz="1050">
                          <a:solidFill>
                            <a:srgbClr val="001F5F"/>
                          </a:solidFill>
                          <a:latin typeface="Cambria"/>
                        </a:rPr>
                        <a:t>Corporate Title:CEO</a:t>
                      </a:r>
                    </a:p>
                  </a:txBody>
                  <a:tcPr marL="0" marR="0" marT="0" marB="0" anchor="ctr"/>
                </a:tc>
                <a:tc>
                  <a:txBody>
                    <a:bodyPr/>
                    <a:lstStyle/>
                    <a:p>
                      <a:pPr marL="165100" indent="0"/>
                      <a:r>
                        <a:rPr lang="en-US" sz="1050">
                          <a:solidFill>
                            <a:srgbClr val="001F5F"/>
                          </a:solidFill>
                          <a:latin typeface="Cambria"/>
                        </a:rPr>
                        <a:t>Corporate Title: CEO</a:t>
                      </a:r>
                    </a:p>
                  </a:txBody>
                  <a:tcPr marL="0" marR="0" marT="0" marB="0" anchor="ctr"/>
                </a:tc>
                <a:extLst>
                  <a:ext uri="{0D108BD9-81ED-4DB2-BD59-A6C34878D82A}">
                    <a16:rowId xmlns:a16="http://schemas.microsoft.com/office/drawing/2014/main" val="10004"/>
                  </a:ext>
                </a:extLst>
              </a:tr>
              <a:tr h="320040">
                <a:tc>
                  <a:txBody>
                    <a:bodyPr/>
                    <a:lstStyle/>
                    <a:p>
                      <a:pPr marL="165100" indent="0"/>
                      <a:r>
                        <a:rPr lang="en-US" sz="1050">
                          <a:solidFill>
                            <a:srgbClr val="001F5F"/>
                          </a:solidFill>
                          <a:latin typeface="Cambria"/>
                        </a:rPr>
                        <a:t>Date: 08/07/2021</a:t>
                      </a:r>
                    </a:p>
                  </a:txBody>
                  <a:tcPr marL="0" marR="0" marT="0" marB="0" anchor="ctr"/>
                </a:tc>
                <a:tc>
                  <a:txBody>
                    <a:bodyPr/>
                    <a:lstStyle/>
                    <a:p>
                      <a:pPr marL="165100" indent="0"/>
                      <a:r>
                        <a:rPr lang="en-US" sz="1050">
                          <a:solidFill>
                            <a:srgbClr val="001F5F"/>
                          </a:solidFill>
                          <a:latin typeface="Cambria"/>
                        </a:rPr>
                        <a:t>Date:08/07/2021</a:t>
                      </a:r>
                    </a:p>
                  </a:txBody>
                  <a:tcPr marL="0" marR="0" marT="0" marB="0" anchor="ctr"/>
                </a:tc>
                <a:extLst>
                  <a:ext uri="{0D108BD9-81ED-4DB2-BD59-A6C34878D82A}">
                    <a16:rowId xmlns:a16="http://schemas.microsoft.com/office/drawing/2014/main" val="10005"/>
                  </a:ext>
                </a:extLst>
              </a:tr>
            </a:tbl>
          </a:graphicData>
        </a:graphic>
      </p:graphicFrame>
      <p:sp>
        <p:nvSpPr>
          <p:cNvPr id="7" name="Dikdörtgen 6"/>
          <p:cNvSpPr/>
          <p:nvPr/>
        </p:nvSpPr>
        <p:spPr>
          <a:xfrm>
            <a:off x="890016" y="9698736"/>
            <a:ext cx="1328928" cy="155448"/>
          </a:xfrm>
          <a:prstGeom prst="rect">
            <a:avLst/>
          </a:prstGeom>
        </p:spPr>
        <p:txBody>
          <a:bodyPr wrap="none" lIns="0" tIns="0" rIns="0" bIns="0">
            <a:noAutofit/>
          </a:bodyPr>
          <a:lstStyle/>
          <a:p>
            <a:pPr indent="0"/>
            <a:r>
              <a:rPr lang="en-US" sz="1100" u="sng">
                <a:solidFill>
                  <a:srgbClr val="0000FF"/>
                </a:solidFill>
                <a:latin typeface="Calibri"/>
                <a:hlinkClick r:id="rId2"/>
              </a:rPr>
              <a:t>info@bdkgroup.com.tr</a:t>
            </a:r>
          </a:p>
        </p:txBody>
      </p:sp>
      <p:sp>
        <p:nvSpPr>
          <p:cNvPr id="8" name="Dikdörtgen 7"/>
          <p:cNvSpPr/>
          <p:nvPr/>
        </p:nvSpPr>
        <p:spPr>
          <a:xfrm>
            <a:off x="3425952" y="9698736"/>
            <a:ext cx="981456" cy="155448"/>
          </a:xfrm>
          <a:prstGeom prst="rect">
            <a:avLst/>
          </a:prstGeom>
        </p:spPr>
        <p:txBody>
          <a:bodyPr wrap="none" lIns="0" tIns="0" rIns="0" bIns="0">
            <a:noAutofit/>
          </a:bodyPr>
          <a:lstStyle/>
          <a:p>
            <a:pPr indent="0"/>
            <a:r>
              <a:rPr lang="en-US" sz="1100">
                <a:latin typeface="Calibri"/>
              </a:rPr>
              <a:t>bdkgroup.com.tr</a:t>
            </a:r>
          </a:p>
        </p:txBody>
      </p:sp>
      <p:sp>
        <p:nvSpPr>
          <p:cNvPr id="9" name="Dikdörtgen 8"/>
          <p:cNvSpPr/>
          <p:nvPr/>
        </p:nvSpPr>
        <p:spPr>
          <a:xfrm>
            <a:off x="5641848" y="9680448"/>
            <a:ext cx="950976" cy="170688"/>
          </a:xfrm>
          <a:prstGeom prst="rect">
            <a:avLst/>
          </a:prstGeom>
        </p:spPr>
        <p:txBody>
          <a:bodyPr wrap="none" lIns="0" tIns="0" rIns="0" bIns="0">
            <a:noAutofit/>
          </a:bodyPr>
          <a:lstStyle/>
          <a:p>
            <a:pPr indent="0"/>
            <a:r>
              <a:rPr lang="en-US" sz="1200">
                <a:latin typeface="Calibri"/>
              </a:rPr>
              <a:t>64 of 70 Pages</a:t>
            </a:r>
          </a:p>
        </p:txBody>
      </p:sp>
      <p:pic>
        <p:nvPicPr>
          <p:cNvPr id="10" name="Resim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0016" y="496367"/>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899160" y="1975104"/>
            <a:ext cx="5745480" cy="7315200"/>
          </a:xfrm>
          <a:prstGeom prst="rect">
            <a:avLst/>
          </a:prstGeom>
        </p:spPr>
      </p:pic>
      <p:sp>
        <p:nvSpPr>
          <p:cNvPr id="4" name="Dikdörtgen 3"/>
          <p:cNvSpPr/>
          <p:nvPr/>
        </p:nvSpPr>
        <p:spPr>
          <a:xfrm>
            <a:off x="1627632" y="5376672"/>
            <a:ext cx="128016" cy="1027176"/>
          </a:xfrm>
          <a:prstGeom prst="rect">
            <a:avLst/>
          </a:prstGeom>
          <a:solidFill>
            <a:srgbClr val="C2D0D3"/>
          </a:solidFill>
        </p:spPr>
        <p:txBody>
          <a:bodyPr vert="vert270" wrap="none" lIns="0" tIns="0" rIns="0" bIns="0">
            <a:noAutofit/>
          </a:bodyPr>
          <a:lstStyle/>
          <a:p>
            <a:pPr indent="0"/>
            <a:r>
              <a:rPr lang="en-US" sz="850" b="1">
                <a:solidFill>
                  <a:srgbClr val="82797F"/>
                </a:solidFill>
                <a:latin typeface="Calibri"/>
              </a:rPr>
              <a:t>GAYRlMENKUlOM</a:t>
            </a:r>
          </a:p>
        </p:txBody>
      </p:sp>
      <p:sp>
        <p:nvSpPr>
          <p:cNvPr id="5" name="Dikdörtgen 4"/>
          <p:cNvSpPr/>
          <p:nvPr/>
        </p:nvSpPr>
        <p:spPr>
          <a:xfrm>
            <a:off x="2255520" y="2249424"/>
            <a:ext cx="585216" cy="152400"/>
          </a:xfrm>
          <a:prstGeom prst="rect">
            <a:avLst/>
          </a:prstGeom>
        </p:spPr>
        <p:txBody>
          <a:bodyPr wrap="none" lIns="0" tIns="0" rIns="0" bIns="0">
            <a:noAutofit/>
          </a:bodyPr>
          <a:lstStyle/>
          <a:p>
            <a:pPr indent="0"/>
            <a:r>
              <a:rPr lang="en-US" sz="1300" b="1" cap="small" spc="-100">
                <a:solidFill>
                  <a:srgbClr val="82797F"/>
                </a:solidFill>
                <a:latin typeface="Calibri"/>
              </a:rPr>
              <a:t>TTCaITaT</a:t>
            </a:r>
          </a:p>
        </p:txBody>
      </p:sp>
      <p:sp>
        <p:nvSpPr>
          <p:cNvPr id="6" name="Dikdörtgen 5"/>
          <p:cNvSpPr/>
          <p:nvPr/>
        </p:nvSpPr>
        <p:spPr>
          <a:xfrm>
            <a:off x="2523744" y="6858000"/>
            <a:ext cx="411480" cy="106680"/>
          </a:xfrm>
          <a:prstGeom prst="rect">
            <a:avLst/>
          </a:prstGeom>
        </p:spPr>
        <p:txBody>
          <a:bodyPr wrap="none" lIns="0" tIns="0" rIns="0" bIns="0">
            <a:noAutofit/>
          </a:bodyPr>
          <a:lstStyle/>
          <a:p>
            <a:pPr indent="0"/>
            <a:r>
              <a:rPr lang="en-US" sz="500" i="1">
                <a:solidFill>
                  <a:srgbClr val="989598"/>
                </a:solidFill>
                <a:latin typeface="Cambria"/>
              </a:rPr>
              <a:t>}</a:t>
            </a:r>
            <a:r>
              <a:rPr lang="en-US" sz="600">
                <a:solidFill>
                  <a:srgbClr val="989598"/>
                </a:solidFill>
                <a:latin typeface="Cambria"/>
              </a:rPr>
              <a:t> III MINI.|</a:t>
            </a:r>
          </a:p>
        </p:txBody>
      </p:sp>
      <p:sp>
        <p:nvSpPr>
          <p:cNvPr id="7" name="Dikdörtgen 6"/>
          <p:cNvSpPr/>
          <p:nvPr/>
        </p:nvSpPr>
        <p:spPr>
          <a:xfrm>
            <a:off x="1770888" y="5894832"/>
            <a:ext cx="393192" cy="237744"/>
          </a:xfrm>
          <a:prstGeom prst="rect">
            <a:avLst/>
          </a:prstGeom>
        </p:spPr>
        <p:txBody>
          <a:bodyPr wrap="none" lIns="0" tIns="0" rIns="0" bIns="0">
            <a:noAutofit/>
          </a:bodyPr>
          <a:lstStyle/>
          <a:p>
            <a:pPr indent="0"/>
            <a:r>
              <a:rPr lang="en-US" sz="850" b="1">
                <a:solidFill>
                  <a:srgbClr val="726B6C"/>
                </a:solidFill>
                <a:latin typeface="Calibri"/>
              </a:rPr>
              <a:t>Sob«t&gt;i</a:t>
            </a:r>
          </a:p>
        </p:txBody>
      </p:sp>
      <p:sp>
        <p:nvSpPr>
          <p:cNvPr id="8" name="Dikdörtgen 7"/>
          <p:cNvSpPr/>
          <p:nvPr/>
        </p:nvSpPr>
        <p:spPr>
          <a:xfrm>
            <a:off x="3334512" y="2340864"/>
            <a:ext cx="1371600" cy="304800"/>
          </a:xfrm>
          <a:prstGeom prst="rect">
            <a:avLst/>
          </a:prstGeom>
        </p:spPr>
        <p:txBody>
          <a:bodyPr wrap="none" lIns="0" tIns="0" rIns="0" bIns="0">
            <a:noAutofit/>
          </a:bodyPr>
          <a:lstStyle/>
          <a:p>
            <a:pPr indent="0"/>
            <a:r>
              <a:rPr lang="en-US" sz="1300" i="1" spc="-200">
                <a:solidFill>
                  <a:srgbClr val="976567"/>
                </a:solidFill>
                <a:latin typeface="Calibri"/>
              </a:rPr>
              <a:t>Tvifye (Mmet</a:t>
            </a:r>
          </a:p>
        </p:txBody>
      </p:sp>
      <p:sp>
        <p:nvSpPr>
          <p:cNvPr id="9" name="Dikdörtgen 8"/>
          <p:cNvSpPr/>
          <p:nvPr/>
        </p:nvSpPr>
        <p:spPr>
          <a:xfrm>
            <a:off x="2279904" y="2554224"/>
            <a:ext cx="341376" cy="79248"/>
          </a:xfrm>
          <a:prstGeom prst="rect">
            <a:avLst/>
          </a:prstGeom>
        </p:spPr>
        <p:txBody>
          <a:bodyPr wrap="none" lIns="0" tIns="0" rIns="0" bIns="0">
            <a:noAutofit/>
          </a:bodyPr>
          <a:lstStyle/>
          <a:p>
            <a:pPr indent="0"/>
            <a:r>
              <a:rPr lang="en-US" sz="1100">
                <a:solidFill>
                  <a:srgbClr val="82797F"/>
                </a:solidFill>
                <a:latin typeface="Calibri"/>
              </a:rPr>
              <a:t>\ ( VK i</a:t>
            </a:r>
          </a:p>
        </p:txBody>
      </p:sp>
      <p:sp>
        <p:nvSpPr>
          <p:cNvPr id="10" name="Dikdörtgen 9"/>
          <p:cNvSpPr/>
          <p:nvPr/>
        </p:nvSpPr>
        <p:spPr>
          <a:xfrm>
            <a:off x="1761744" y="2609088"/>
            <a:ext cx="213360" cy="97536"/>
          </a:xfrm>
          <a:prstGeom prst="rect">
            <a:avLst/>
          </a:prstGeom>
        </p:spPr>
        <p:txBody>
          <a:bodyPr wrap="none" lIns="0" tIns="0" rIns="0" bIns="0">
            <a:noAutofit/>
          </a:bodyPr>
          <a:lstStyle/>
          <a:p>
            <a:pPr indent="0"/>
            <a:r>
              <a:rPr lang="en-US" sz="1300" b="1" spc="-100">
                <a:solidFill>
                  <a:srgbClr val="82797F"/>
                </a:solidFill>
                <a:latin typeface="Calibri"/>
              </a:rPr>
              <a:t>Ikdftl</a:t>
            </a:r>
          </a:p>
        </p:txBody>
      </p:sp>
      <p:sp>
        <p:nvSpPr>
          <p:cNvPr id="11" name="Dikdörtgen 10"/>
          <p:cNvSpPr/>
          <p:nvPr/>
        </p:nvSpPr>
        <p:spPr>
          <a:xfrm>
            <a:off x="1761744" y="2859024"/>
            <a:ext cx="396240" cy="91440"/>
          </a:xfrm>
          <a:prstGeom prst="rect">
            <a:avLst/>
          </a:prstGeom>
        </p:spPr>
        <p:txBody>
          <a:bodyPr wrap="none" lIns="0" tIns="0" rIns="0" bIns="0">
            <a:noAutofit/>
          </a:bodyPr>
          <a:lstStyle/>
          <a:p>
            <a:pPr indent="0"/>
            <a:r>
              <a:rPr lang="en-US" sz="1300" b="1" spc="-100">
                <a:solidFill>
                  <a:srgbClr val="82797F"/>
                </a:solidFill>
                <a:latin typeface="Calibri"/>
              </a:rPr>
              <a:t>MnhtK**</a:t>
            </a:r>
          </a:p>
        </p:txBody>
      </p:sp>
      <p:sp>
        <p:nvSpPr>
          <p:cNvPr id="12" name="Dikdörtgen 11"/>
          <p:cNvSpPr/>
          <p:nvPr/>
        </p:nvSpPr>
        <p:spPr>
          <a:xfrm>
            <a:off x="5303520" y="3054096"/>
            <a:ext cx="377952" cy="109728"/>
          </a:xfrm>
          <a:prstGeom prst="rect">
            <a:avLst/>
          </a:prstGeom>
        </p:spPr>
        <p:txBody>
          <a:bodyPr wrap="none" lIns="0" tIns="0" rIns="0" bIns="0">
            <a:noAutofit/>
          </a:bodyPr>
          <a:lstStyle/>
          <a:p>
            <a:pPr indent="0"/>
            <a:r>
              <a:rPr lang="en-US" sz="1300" b="1" spc="-100">
                <a:solidFill>
                  <a:srgbClr val="82797F"/>
                </a:solidFill>
                <a:latin typeface="Calibri"/>
              </a:rPr>
              <a:t>F-otafrnl</a:t>
            </a:r>
          </a:p>
        </p:txBody>
      </p:sp>
      <p:sp>
        <p:nvSpPr>
          <p:cNvPr id="13" name="Dikdörtgen 12"/>
          <p:cNvSpPr/>
          <p:nvPr/>
        </p:nvSpPr>
        <p:spPr>
          <a:xfrm>
            <a:off x="2225040" y="3102864"/>
            <a:ext cx="231648" cy="79248"/>
          </a:xfrm>
          <a:prstGeom prst="rect">
            <a:avLst/>
          </a:prstGeom>
        </p:spPr>
        <p:txBody>
          <a:bodyPr wrap="none" lIns="0" tIns="0" rIns="0" bIns="0">
            <a:noAutofit/>
          </a:bodyPr>
          <a:lstStyle/>
          <a:p>
            <a:pPr indent="0"/>
            <a:r>
              <a:rPr lang="en-US" sz="1100">
                <a:solidFill>
                  <a:srgbClr val="82797F"/>
                </a:solidFill>
                <a:latin typeface="Calibri"/>
              </a:rPr>
              <a:t>LAI</a:t>
            </a:r>
          </a:p>
        </p:txBody>
      </p:sp>
      <p:sp>
        <p:nvSpPr>
          <p:cNvPr id="14" name="Dikdörtgen 13"/>
          <p:cNvSpPr/>
          <p:nvPr/>
        </p:nvSpPr>
        <p:spPr>
          <a:xfrm>
            <a:off x="1761744" y="3108960"/>
            <a:ext cx="219456" cy="103632"/>
          </a:xfrm>
          <a:prstGeom prst="rect">
            <a:avLst/>
          </a:prstGeom>
        </p:spPr>
        <p:txBody>
          <a:bodyPr wrap="none" lIns="0" tIns="0" rIns="0" bIns="0">
            <a:noAutofit/>
          </a:bodyPr>
          <a:lstStyle/>
          <a:p>
            <a:pPr indent="0" algn="just"/>
            <a:r>
              <a:rPr lang="en-US" sz="1300" b="1" spc="-100">
                <a:solidFill>
                  <a:srgbClr val="726B6C"/>
                </a:solidFill>
                <a:latin typeface="Calibri"/>
              </a:rPr>
              <a:t>Kftyii</a:t>
            </a:r>
          </a:p>
        </p:txBody>
      </p:sp>
      <p:sp>
        <p:nvSpPr>
          <p:cNvPr id="15" name="Dikdörtgen 14"/>
          <p:cNvSpPr/>
          <p:nvPr/>
        </p:nvSpPr>
        <p:spPr>
          <a:xfrm>
            <a:off x="1761744" y="3371088"/>
            <a:ext cx="310896" cy="91440"/>
          </a:xfrm>
          <a:prstGeom prst="rect">
            <a:avLst/>
          </a:prstGeom>
        </p:spPr>
        <p:txBody>
          <a:bodyPr wrap="none" lIns="0" tIns="0" rIns="0" bIns="0">
            <a:noAutofit/>
          </a:bodyPr>
          <a:lstStyle/>
          <a:p>
            <a:pPr indent="0" algn="just"/>
            <a:r>
              <a:rPr lang="en-US" sz="1100">
                <a:solidFill>
                  <a:srgbClr val="726B6C"/>
                </a:solidFill>
                <a:latin typeface="Calibri"/>
              </a:rPr>
              <a:t>S(KS^</a:t>
            </a:r>
          </a:p>
        </p:txBody>
      </p:sp>
      <p:sp>
        <p:nvSpPr>
          <p:cNvPr id="16" name="Dikdörtgen 15"/>
          <p:cNvSpPr/>
          <p:nvPr/>
        </p:nvSpPr>
        <p:spPr>
          <a:xfrm>
            <a:off x="2212848" y="3425952"/>
            <a:ext cx="128016" cy="243840"/>
          </a:xfrm>
          <a:prstGeom prst="rect">
            <a:avLst/>
          </a:prstGeom>
        </p:spPr>
        <p:txBody>
          <a:bodyPr wrap="none" lIns="0" tIns="0" rIns="0" bIns="0">
            <a:noAutofit/>
          </a:bodyPr>
          <a:lstStyle/>
          <a:p>
            <a:pPr indent="0"/>
            <a:r>
              <a:rPr lang="en-US" sz="1300" b="1" cap="small" spc="-100">
                <a:solidFill>
                  <a:srgbClr val="82797F"/>
                </a:solidFill>
                <a:latin typeface="Calibri"/>
              </a:rPr>
              <a:t>Ta</a:t>
            </a:r>
          </a:p>
        </p:txBody>
      </p:sp>
      <p:sp>
        <p:nvSpPr>
          <p:cNvPr id="17" name="Dikdörtgen 16"/>
          <p:cNvSpPr/>
          <p:nvPr/>
        </p:nvSpPr>
        <p:spPr>
          <a:xfrm>
            <a:off x="3334512" y="3493008"/>
            <a:ext cx="1286256" cy="182880"/>
          </a:xfrm>
          <a:prstGeom prst="rect">
            <a:avLst/>
          </a:prstGeom>
        </p:spPr>
        <p:txBody>
          <a:bodyPr wrap="none" lIns="0" tIns="0" rIns="0" bIns="0">
            <a:noAutofit/>
          </a:bodyPr>
          <a:lstStyle/>
          <a:p>
            <a:pPr indent="0"/>
            <a:r>
              <a:rPr lang="en-US" sz="1600" b="1" i="1">
                <a:solidFill>
                  <a:srgbClr val="976567"/>
                </a:solidFill>
                <a:latin typeface="Cambria"/>
              </a:rPr>
              <a:t>TAPU SENEDt</a:t>
            </a:r>
          </a:p>
        </p:txBody>
      </p:sp>
      <p:sp>
        <p:nvSpPr>
          <p:cNvPr id="18" name="Dikdörtgen 17"/>
          <p:cNvSpPr/>
          <p:nvPr/>
        </p:nvSpPr>
        <p:spPr>
          <a:xfrm>
            <a:off x="1761744" y="3578352"/>
            <a:ext cx="938784" cy="109728"/>
          </a:xfrm>
          <a:prstGeom prst="rect">
            <a:avLst/>
          </a:prstGeom>
        </p:spPr>
        <p:txBody>
          <a:bodyPr wrap="none" lIns="0" tIns="0" rIns="0" bIns="0">
            <a:noAutofit/>
          </a:bodyPr>
          <a:lstStyle/>
          <a:p>
            <a:pPr indent="0"/>
            <a:r>
              <a:rPr lang="en-US" sz="1300" b="1" spc="-100">
                <a:solidFill>
                  <a:srgbClr val="82797F"/>
                </a:solidFill>
                <a:latin typeface="Calibri"/>
              </a:rPr>
              <a:t>MvytHi </a:t>
            </a:r>
            <a:r>
              <a:rPr lang="en-US" sz="1300" b="1">
                <a:solidFill>
                  <a:srgbClr val="82797F"/>
                </a:solidFill>
                <a:latin typeface="Calibri"/>
              </a:rPr>
              <a:t>AKkAiVA</a:t>
            </a:r>
          </a:p>
        </p:txBody>
      </p:sp>
      <p:sp>
        <p:nvSpPr>
          <p:cNvPr id="19" name="Dikdörtgen 18"/>
          <p:cNvSpPr/>
          <p:nvPr/>
        </p:nvSpPr>
        <p:spPr>
          <a:xfrm>
            <a:off x="4419600" y="3852672"/>
            <a:ext cx="1469136" cy="140208"/>
          </a:xfrm>
          <a:prstGeom prst="rect">
            <a:avLst/>
          </a:prstGeom>
        </p:spPr>
        <p:txBody>
          <a:bodyPr wrap="none" lIns="0" tIns="0" rIns="0" bIns="0">
            <a:noAutofit/>
          </a:bodyPr>
          <a:lstStyle/>
          <a:p>
            <a:pPr indent="0" algn="just"/>
            <a:r>
              <a:rPr lang="en-US" sz="1300" b="1" spc="-100">
                <a:solidFill>
                  <a:srgbClr val="989598"/>
                </a:solidFill>
                <a:latin typeface="Calibri"/>
              </a:rPr>
              <a:t>ParM I _</a:t>
            </a:r>
            <a:r>
              <a:rPr lang="en-US" sz="1300" b="1" u="sng" spc="-100">
                <a:solidFill>
                  <a:srgbClr val="989598"/>
                </a:solidFill>
                <a:latin typeface="Calibri"/>
              </a:rPr>
              <a:t>vottywc</a:t>
            </a:r>
          </a:p>
        </p:txBody>
      </p:sp>
      <p:sp>
        <p:nvSpPr>
          <p:cNvPr id="20" name="Dikdörtgen 19"/>
          <p:cNvSpPr/>
          <p:nvPr/>
        </p:nvSpPr>
        <p:spPr>
          <a:xfrm>
            <a:off x="2151888" y="3877056"/>
            <a:ext cx="530352" cy="103632"/>
          </a:xfrm>
          <a:prstGeom prst="rect">
            <a:avLst/>
          </a:prstGeom>
        </p:spPr>
        <p:txBody>
          <a:bodyPr wrap="none" lIns="0" tIns="0" rIns="0" bIns="0">
            <a:noAutofit/>
          </a:bodyPr>
          <a:lstStyle/>
          <a:p>
            <a:pPr indent="0"/>
            <a:r>
              <a:rPr lang="en-US" sz="1300" b="1" spc="-100">
                <a:solidFill>
                  <a:srgbClr val="82797F"/>
                </a:solidFill>
                <a:latin typeface="Calibri"/>
              </a:rPr>
              <a:t>Sj|»i</a:t>
            </a:r>
          </a:p>
        </p:txBody>
      </p:sp>
      <p:sp>
        <p:nvSpPr>
          <p:cNvPr id="21" name="Dikdörtgen 20"/>
          <p:cNvSpPr/>
          <p:nvPr/>
        </p:nvSpPr>
        <p:spPr>
          <a:xfrm>
            <a:off x="3346704" y="3889248"/>
            <a:ext cx="981456" cy="109728"/>
          </a:xfrm>
          <a:prstGeom prst="rect">
            <a:avLst/>
          </a:prstGeom>
        </p:spPr>
        <p:txBody>
          <a:bodyPr wrap="none" lIns="0" tIns="0" rIns="0" bIns="0">
            <a:noAutofit/>
          </a:bodyPr>
          <a:lstStyle/>
          <a:p>
            <a:pPr indent="0" algn="just"/>
            <a:r>
              <a:rPr lang="en-US" sz="850" b="1">
                <a:solidFill>
                  <a:srgbClr val="82797F"/>
                </a:solidFill>
                <a:latin typeface="Calibri"/>
              </a:rPr>
              <a:t>Part* No    I Ada Mo</a:t>
            </a:r>
          </a:p>
        </p:txBody>
      </p:sp>
      <p:sp>
        <p:nvSpPr>
          <p:cNvPr id="22" name="Dikdörtgen 21"/>
          <p:cNvSpPr/>
          <p:nvPr/>
        </p:nvSpPr>
        <p:spPr>
          <a:xfrm>
            <a:off x="5419344" y="4005072"/>
            <a:ext cx="109728" cy="54864"/>
          </a:xfrm>
          <a:prstGeom prst="rect">
            <a:avLst/>
          </a:prstGeom>
        </p:spPr>
        <p:txBody>
          <a:bodyPr wrap="none" lIns="0" tIns="0" rIns="0" bIns="0">
            <a:noAutofit/>
          </a:bodyPr>
          <a:lstStyle/>
          <a:p>
            <a:pPr indent="0"/>
            <a:r>
              <a:rPr lang="en-US" sz="950" b="1" spc="-50">
                <a:solidFill>
                  <a:srgbClr val="82797F"/>
                </a:solidFill>
                <a:latin typeface="Calibri"/>
              </a:rPr>
              <a:t>*r.</a:t>
            </a:r>
            <a:r>
              <a:rPr lang="en-US" sz="950" b="1" spc="-50" baseline="30000">
                <a:solidFill>
                  <a:srgbClr val="82797F"/>
                </a:solidFill>
                <a:latin typeface="Calibri"/>
              </a:rPr>
              <a:t>E</a:t>
            </a:r>
          </a:p>
        </p:txBody>
      </p:sp>
      <p:sp>
        <p:nvSpPr>
          <p:cNvPr id="23" name="Dikdörtgen 22"/>
          <p:cNvSpPr/>
          <p:nvPr/>
        </p:nvSpPr>
        <p:spPr>
          <a:xfrm>
            <a:off x="5852160" y="4011168"/>
            <a:ext cx="158496" cy="67056"/>
          </a:xfrm>
          <a:prstGeom prst="rect">
            <a:avLst/>
          </a:prstGeom>
        </p:spPr>
        <p:txBody>
          <a:bodyPr wrap="none" lIns="0" tIns="0" rIns="0" bIns="0">
            <a:noAutofit/>
          </a:bodyPr>
          <a:lstStyle/>
          <a:p>
            <a:pPr indent="0"/>
            <a:r>
              <a:rPr lang="en-US" sz="1100">
                <a:solidFill>
                  <a:srgbClr val="82797F"/>
                </a:solidFill>
                <a:latin typeface="Calibri"/>
              </a:rPr>
              <a:t>■</a:t>
            </a:r>
            <a:r>
              <a:rPr lang="en-US" sz="1000">
                <a:solidFill>
                  <a:srgbClr val="82797F"/>
                </a:solidFill>
                <a:latin typeface="Constantia"/>
              </a:rPr>
              <a:t>51</a:t>
            </a:r>
            <a:r>
              <a:rPr lang="en-US" sz="1100">
                <a:solidFill>
                  <a:srgbClr val="82797F"/>
                </a:solidFill>
                <a:latin typeface="Calibri"/>
              </a:rPr>
              <a:t>*-</a:t>
            </a:r>
          </a:p>
        </p:txBody>
      </p:sp>
      <p:sp>
        <p:nvSpPr>
          <p:cNvPr id="24" name="Dikdörtgen 23"/>
          <p:cNvSpPr/>
          <p:nvPr/>
        </p:nvSpPr>
        <p:spPr>
          <a:xfrm>
            <a:off x="5285232" y="4102608"/>
            <a:ext cx="457200" cy="152400"/>
          </a:xfrm>
          <a:prstGeom prst="rect">
            <a:avLst/>
          </a:prstGeom>
        </p:spPr>
        <p:txBody>
          <a:bodyPr wrap="none" lIns="0" tIns="0" rIns="0" bIns="0">
            <a:noAutofit/>
          </a:bodyPr>
          <a:lstStyle/>
          <a:p>
            <a:pPr indent="0" algn="just"/>
            <a:r>
              <a:rPr lang="en-US" sz="1300" b="1" spc="-100">
                <a:solidFill>
                  <a:srgbClr val="989598"/>
                </a:solidFill>
                <a:latin typeface="Calibri"/>
              </a:rPr>
              <a:t>lim.tlii</a:t>
            </a:r>
          </a:p>
        </p:txBody>
      </p:sp>
      <p:sp>
        <p:nvSpPr>
          <p:cNvPr id="25" name="Dikdörtgen 24"/>
          <p:cNvSpPr/>
          <p:nvPr/>
        </p:nvSpPr>
        <p:spPr>
          <a:xfrm>
            <a:off x="3157728" y="4126992"/>
            <a:ext cx="274320" cy="73152"/>
          </a:xfrm>
          <a:prstGeom prst="rect">
            <a:avLst/>
          </a:prstGeom>
        </p:spPr>
        <p:txBody>
          <a:bodyPr wrap="none" lIns="0" tIns="0" rIns="0" bIns="0">
            <a:noAutofit/>
          </a:bodyPr>
          <a:lstStyle/>
          <a:p>
            <a:pPr indent="0"/>
            <a:r>
              <a:rPr lang="en-US" sz="850" b="1">
                <a:solidFill>
                  <a:srgbClr val="82797F"/>
                </a:solidFill>
                <a:latin typeface="Calibri"/>
              </a:rPr>
              <a:t>Ip I * k*</a:t>
            </a:r>
          </a:p>
        </p:txBody>
      </p:sp>
      <p:sp>
        <p:nvSpPr>
          <p:cNvPr id="26" name="Dikdörtgen 25"/>
          <p:cNvSpPr/>
          <p:nvPr/>
        </p:nvSpPr>
        <p:spPr>
          <a:xfrm>
            <a:off x="1834896" y="4425696"/>
            <a:ext cx="298704" cy="109728"/>
          </a:xfrm>
          <a:prstGeom prst="rect">
            <a:avLst/>
          </a:prstGeom>
        </p:spPr>
        <p:txBody>
          <a:bodyPr wrap="none" lIns="0" tIns="0" rIns="0" bIns="0">
            <a:noAutofit/>
          </a:bodyPr>
          <a:lstStyle/>
          <a:p>
            <a:pPr indent="0"/>
            <a:r>
              <a:rPr lang="en-US" sz="1300" b="1" spc="-100">
                <a:solidFill>
                  <a:srgbClr val="726B6C"/>
                </a:solidFill>
                <a:latin typeface="Calibri"/>
              </a:rPr>
              <a:t>w -</a:t>
            </a:r>
          </a:p>
        </p:txBody>
      </p:sp>
      <p:sp>
        <p:nvSpPr>
          <p:cNvPr id="27" name="Dikdörtgen 26"/>
          <p:cNvSpPr/>
          <p:nvPr/>
        </p:nvSpPr>
        <p:spPr>
          <a:xfrm>
            <a:off x="2249424" y="4651248"/>
            <a:ext cx="396240" cy="73152"/>
          </a:xfrm>
          <a:prstGeom prst="rect">
            <a:avLst/>
          </a:prstGeom>
        </p:spPr>
        <p:txBody>
          <a:bodyPr wrap="none" lIns="0" tIns="0" rIns="0" bIns="0">
            <a:noAutofit/>
          </a:bodyPr>
          <a:lstStyle/>
          <a:p>
            <a:pPr indent="0" algn="just"/>
            <a:r>
              <a:rPr lang="en-US" sz="1100">
                <a:solidFill>
                  <a:srgbClr val="989598"/>
                </a:solidFill>
                <a:latin typeface="Calibri"/>
              </a:rPr>
              <a:t>l*w IHI.U.U</a:t>
            </a:r>
          </a:p>
        </p:txBody>
      </p:sp>
      <p:sp>
        <p:nvSpPr>
          <p:cNvPr id="28" name="Dikdörtgen 27"/>
          <p:cNvSpPr/>
          <p:nvPr/>
        </p:nvSpPr>
        <p:spPr>
          <a:xfrm>
            <a:off x="1853184" y="4834128"/>
            <a:ext cx="237744" cy="85344"/>
          </a:xfrm>
          <a:prstGeom prst="rect">
            <a:avLst/>
          </a:prstGeom>
        </p:spPr>
        <p:txBody>
          <a:bodyPr wrap="none" lIns="0" tIns="0" rIns="0" bIns="0">
            <a:noAutofit/>
          </a:bodyPr>
          <a:lstStyle/>
          <a:p>
            <a:pPr indent="0" algn="just"/>
            <a:r>
              <a:rPr lang="en-US" sz="1300" b="1" spc="-100">
                <a:solidFill>
                  <a:srgbClr val="82797F"/>
                </a:solidFill>
                <a:latin typeface="Calibri"/>
              </a:rPr>
              <a:t>HM</a:t>
            </a:r>
          </a:p>
        </p:txBody>
      </p:sp>
      <p:sp>
        <p:nvSpPr>
          <p:cNvPr id="29" name="Dikdörtgen 28"/>
          <p:cNvSpPr/>
          <p:nvPr/>
        </p:nvSpPr>
        <p:spPr>
          <a:xfrm>
            <a:off x="2243328" y="4925568"/>
            <a:ext cx="1877568" cy="91440"/>
          </a:xfrm>
          <a:prstGeom prst="rect">
            <a:avLst/>
          </a:prstGeom>
        </p:spPr>
        <p:txBody>
          <a:bodyPr wrap="none" lIns="0" tIns="0" rIns="0" bIns="0">
            <a:noAutofit/>
          </a:bodyPr>
          <a:lstStyle/>
          <a:p>
            <a:pPr marL="241300" indent="0" algn="just"/>
            <a:r>
              <a:rPr lang="en-US" sz="1300" b="1" spc="-100">
                <a:solidFill>
                  <a:srgbClr val="989598"/>
                </a:solidFill>
                <a:latin typeface="Calibri"/>
              </a:rPr>
              <a:t>Viim Vc    U**Mlta**i*u.* »w-</a:t>
            </a:r>
          </a:p>
        </p:txBody>
      </p:sp>
      <p:sp>
        <p:nvSpPr>
          <p:cNvPr id="30" name="Dikdörtgen 29"/>
          <p:cNvSpPr/>
          <p:nvPr/>
        </p:nvSpPr>
        <p:spPr>
          <a:xfrm>
            <a:off x="2249424" y="5181600"/>
            <a:ext cx="3230880" cy="121920"/>
          </a:xfrm>
          <a:prstGeom prst="rect">
            <a:avLst/>
          </a:prstGeom>
        </p:spPr>
        <p:txBody>
          <a:bodyPr wrap="none" lIns="0" tIns="0" rIns="0" bIns="0">
            <a:noAutofit/>
          </a:bodyPr>
          <a:lstStyle/>
          <a:p>
            <a:pPr indent="0" algn="just"/>
            <a:r>
              <a:rPr lang="en-US" sz="650">
                <a:solidFill>
                  <a:srgbClr val="82797F"/>
                </a:solidFill>
                <a:latin typeface="Cambria"/>
              </a:rPr>
              <a:t>TinUM'^AAN m MIA II Ml MMI </a:t>
            </a:r>
            <a:r>
              <a:rPr lang="en-US" sz="650">
                <a:solidFill>
                  <a:srgbClr val="726B6C"/>
                </a:solidFill>
                <a:latin typeface="Cambria"/>
              </a:rPr>
              <a:t>I </a:t>
            </a:r>
            <a:r>
              <a:rPr lang="en-US" sz="650">
                <a:solidFill>
                  <a:srgbClr val="82797F"/>
                </a:solidFill>
                <a:latin typeface="Cambria"/>
              </a:rPr>
              <a:t>(**.    .k~ mulHWT in ttiftu MitN</a:t>
            </a:r>
          </a:p>
        </p:txBody>
      </p:sp>
      <p:sp>
        <p:nvSpPr>
          <p:cNvPr id="31" name="Dikdörtgen 30"/>
          <p:cNvSpPr/>
          <p:nvPr/>
        </p:nvSpPr>
        <p:spPr>
          <a:xfrm>
            <a:off x="2249424" y="5279136"/>
            <a:ext cx="359664" cy="73152"/>
          </a:xfrm>
          <a:prstGeom prst="rect">
            <a:avLst/>
          </a:prstGeom>
        </p:spPr>
        <p:txBody>
          <a:bodyPr wrap="none" lIns="0" tIns="0" rIns="0" bIns="0">
            <a:noAutofit/>
          </a:bodyPr>
          <a:lstStyle/>
          <a:p>
            <a:pPr indent="0" algn="just"/>
            <a:r>
              <a:rPr lang="en-US" sz="1300" b="1" spc="-100">
                <a:solidFill>
                  <a:srgbClr val="989598"/>
                </a:solidFill>
                <a:latin typeface="Calibri"/>
              </a:rPr>
              <a:t>matfii</a:t>
            </a:r>
          </a:p>
        </p:txBody>
      </p:sp>
      <p:sp>
        <p:nvSpPr>
          <p:cNvPr id="32" name="Dikdörtgen 31"/>
          <p:cNvSpPr/>
          <p:nvPr/>
        </p:nvSpPr>
        <p:spPr>
          <a:xfrm>
            <a:off x="5577840" y="8193024"/>
            <a:ext cx="219456" cy="67056"/>
          </a:xfrm>
          <a:prstGeom prst="rect">
            <a:avLst/>
          </a:prstGeom>
        </p:spPr>
        <p:txBody>
          <a:bodyPr wrap="none" lIns="0" tIns="0" rIns="0" bIns="0">
            <a:noAutofit/>
          </a:bodyPr>
          <a:lstStyle/>
          <a:p>
            <a:pPr indent="0"/>
            <a:r>
              <a:rPr lang="en-US" sz="450">
                <a:solidFill>
                  <a:srgbClr val="726B6C"/>
                </a:solidFill>
                <a:latin typeface="Arial"/>
              </a:rPr>
              <a:t>• </a:t>
            </a:r>
            <a:r>
              <a:rPr lang="en-US" sz="400">
                <a:solidFill>
                  <a:srgbClr val="726B6C"/>
                </a:solidFill>
                <a:latin typeface="Arial"/>
              </a:rPr>
              <a:t>A</a:t>
            </a:r>
            <a:r>
              <a:rPr lang="en-US" sz="450">
                <a:solidFill>
                  <a:srgbClr val="726B6C"/>
                </a:solidFill>
                <a:latin typeface="Arial"/>
              </a:rPr>
              <a:t>* </a:t>
            </a:r>
            <a:r>
              <a:rPr lang="en-US" sz="400">
                <a:solidFill>
                  <a:srgbClr val="726B6C"/>
                </a:solidFill>
                <a:latin typeface="Arial"/>
              </a:rPr>
              <a:t>-V</a:t>
            </a:r>
          </a:p>
        </p:txBody>
      </p:sp>
      <p:sp>
        <p:nvSpPr>
          <p:cNvPr id="33" name="Dikdörtgen 32"/>
          <p:cNvSpPr/>
          <p:nvPr/>
        </p:nvSpPr>
        <p:spPr>
          <a:xfrm>
            <a:off x="5833872" y="8193024"/>
            <a:ext cx="103632" cy="67056"/>
          </a:xfrm>
          <a:prstGeom prst="rect">
            <a:avLst/>
          </a:prstGeom>
        </p:spPr>
        <p:txBody>
          <a:bodyPr wrap="none" lIns="0" tIns="0" rIns="0" bIns="0">
            <a:noAutofit/>
          </a:bodyPr>
          <a:lstStyle/>
          <a:p>
            <a:pPr indent="0"/>
            <a:r>
              <a:rPr lang="en-US" sz="1100">
                <a:solidFill>
                  <a:srgbClr val="726B6C"/>
                </a:solidFill>
                <a:latin typeface="Calibri"/>
              </a:rPr>
              <a:t>Hki</a:t>
            </a:r>
          </a:p>
        </p:txBody>
      </p:sp>
      <p:sp>
        <p:nvSpPr>
          <p:cNvPr id="34" name="Dikdörtgen 33"/>
          <p:cNvSpPr/>
          <p:nvPr/>
        </p:nvSpPr>
        <p:spPr>
          <a:xfrm>
            <a:off x="5571744" y="8491728"/>
            <a:ext cx="140208" cy="54864"/>
          </a:xfrm>
          <a:prstGeom prst="rect">
            <a:avLst/>
          </a:prstGeom>
        </p:spPr>
        <p:txBody>
          <a:bodyPr wrap="none" lIns="0" tIns="0" rIns="0" bIns="0">
            <a:noAutofit/>
          </a:bodyPr>
          <a:lstStyle/>
          <a:p>
            <a:pPr indent="0"/>
            <a:r>
              <a:rPr lang="en-US" sz="650" spc="-50">
                <a:solidFill>
                  <a:srgbClr val="82797F"/>
                </a:solidFill>
                <a:latin typeface="Calibri"/>
              </a:rPr>
              <a:t>’♦-'..•I</a:t>
            </a:r>
          </a:p>
        </p:txBody>
      </p:sp>
      <p:sp>
        <p:nvSpPr>
          <p:cNvPr id="35" name="Dikdörtgen 34"/>
          <p:cNvSpPr/>
          <p:nvPr/>
        </p:nvSpPr>
        <p:spPr>
          <a:xfrm>
            <a:off x="5736336" y="8491728"/>
            <a:ext cx="109728" cy="67056"/>
          </a:xfrm>
          <a:prstGeom prst="rect">
            <a:avLst/>
          </a:prstGeom>
        </p:spPr>
        <p:txBody>
          <a:bodyPr wrap="none" lIns="0" tIns="0" rIns="0" bIns="0">
            <a:noAutofit/>
          </a:bodyPr>
          <a:lstStyle/>
          <a:p>
            <a:pPr indent="0"/>
            <a:r>
              <a:rPr lang="en-US" sz="1000">
                <a:solidFill>
                  <a:srgbClr val="726B6C"/>
                </a:solidFill>
                <a:latin typeface="Constantia"/>
              </a:rPr>
              <a:t>1</a:t>
            </a:r>
            <a:r>
              <a:rPr lang="en-US" sz="1100">
                <a:solidFill>
                  <a:srgbClr val="726B6C"/>
                </a:solidFill>
                <a:latin typeface="Calibri"/>
              </a:rPr>
              <a:t>*.</a:t>
            </a:r>
          </a:p>
        </p:txBody>
      </p:sp>
      <p:sp>
        <p:nvSpPr>
          <p:cNvPr id="36" name="Dikdörtgen 35"/>
          <p:cNvSpPr/>
          <p:nvPr/>
        </p:nvSpPr>
        <p:spPr>
          <a:xfrm>
            <a:off x="5559552" y="8784336"/>
            <a:ext cx="170688" cy="60960"/>
          </a:xfrm>
          <a:prstGeom prst="rect">
            <a:avLst/>
          </a:prstGeom>
        </p:spPr>
        <p:txBody>
          <a:bodyPr wrap="none" lIns="0" tIns="0" rIns="0" bIns="0">
            <a:noAutofit/>
          </a:bodyPr>
          <a:lstStyle/>
          <a:p>
            <a:pPr indent="0" algn="just"/>
            <a:r>
              <a:rPr lang="en-US" sz="950" b="1" spc="-50">
                <a:solidFill>
                  <a:srgbClr val="82797F"/>
                </a:solidFill>
                <a:latin typeface="Calibri"/>
              </a:rPr>
              <a:t>?W*&gt;</a:t>
            </a:r>
          </a:p>
        </p:txBody>
      </p:sp>
      <p:sp>
        <p:nvSpPr>
          <p:cNvPr id="37" name="Dikdörtgen 36"/>
          <p:cNvSpPr/>
          <p:nvPr/>
        </p:nvSpPr>
        <p:spPr>
          <a:xfrm>
            <a:off x="890016" y="9698736"/>
            <a:ext cx="1328928" cy="155448"/>
          </a:xfrm>
          <a:prstGeom prst="rect">
            <a:avLst/>
          </a:prstGeom>
        </p:spPr>
        <p:txBody>
          <a:bodyPr wrap="none" lIns="0" tIns="0" rIns="0" bIns="0">
            <a:noAutofit/>
          </a:bodyPr>
          <a:lstStyle/>
          <a:p>
            <a:pPr indent="0"/>
            <a:r>
              <a:rPr lang="en-US" sz="1100" u="sng">
                <a:solidFill>
                  <a:srgbClr val="0000FF"/>
                </a:solidFill>
                <a:latin typeface="Calibri"/>
                <a:hlinkClick r:id="rId3"/>
              </a:rPr>
              <a:t>info@bdkgroup.com.tr</a:t>
            </a:r>
          </a:p>
        </p:txBody>
      </p:sp>
      <p:sp>
        <p:nvSpPr>
          <p:cNvPr id="38" name="Dikdörtgen 37"/>
          <p:cNvSpPr/>
          <p:nvPr/>
        </p:nvSpPr>
        <p:spPr>
          <a:xfrm>
            <a:off x="3425952" y="9698736"/>
            <a:ext cx="981456" cy="155448"/>
          </a:xfrm>
          <a:prstGeom prst="rect">
            <a:avLst/>
          </a:prstGeom>
        </p:spPr>
        <p:txBody>
          <a:bodyPr wrap="none" lIns="0" tIns="0" rIns="0" bIns="0">
            <a:noAutofit/>
          </a:bodyPr>
          <a:lstStyle/>
          <a:p>
            <a:pPr indent="0"/>
            <a:r>
              <a:rPr lang="en-US" sz="1100">
                <a:latin typeface="Calibri"/>
              </a:rPr>
              <a:t>bdkgroup.com.tr</a:t>
            </a:r>
          </a:p>
        </p:txBody>
      </p:sp>
      <p:sp>
        <p:nvSpPr>
          <p:cNvPr id="39" name="Dikdörtgen 38"/>
          <p:cNvSpPr/>
          <p:nvPr/>
        </p:nvSpPr>
        <p:spPr>
          <a:xfrm>
            <a:off x="5641848" y="9680448"/>
            <a:ext cx="950976" cy="170688"/>
          </a:xfrm>
          <a:prstGeom prst="rect">
            <a:avLst/>
          </a:prstGeom>
        </p:spPr>
        <p:txBody>
          <a:bodyPr wrap="none" lIns="0" tIns="0" rIns="0" bIns="0">
            <a:noAutofit/>
          </a:bodyPr>
          <a:lstStyle/>
          <a:p>
            <a:pPr indent="0"/>
            <a:r>
              <a:rPr lang="en-US" sz="1200">
                <a:latin typeface="Calibri"/>
              </a:rPr>
              <a:t>65 of 70 Pages</a:t>
            </a:r>
          </a:p>
        </p:txBody>
      </p:sp>
      <p:pic>
        <p:nvPicPr>
          <p:cNvPr id="40" name="Resim 3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0016" y="474231"/>
            <a:ext cx="5764149" cy="1098118"/>
          </a:xfrm>
          <a:prstGeom prst="rect">
            <a:avLst/>
          </a:prstGeom>
        </p:spPr>
      </p:pic>
    </p:spTree>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2588</Words>
  <Application>Microsoft Office PowerPoint</Application>
  <PresentationFormat>Özel</PresentationFormat>
  <Paragraphs>380</Paragraphs>
  <Slides>14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14</vt:i4>
      </vt:variant>
    </vt:vector>
  </HeadingPairs>
  <TitlesOfParts>
    <vt:vector size="23" baseType="lpstr">
      <vt:lpstr>Arial</vt:lpstr>
      <vt:lpstr>Calibri</vt:lpstr>
      <vt:lpstr>Cambria</vt:lpstr>
      <vt:lpstr>Consolas</vt:lpstr>
      <vt:lpstr>Constantia</vt:lpstr>
      <vt:lpstr>Corbel</vt:lpstr>
      <vt:lpstr>Palatino Linotype</vt:lpstr>
      <vt:lpstr>Tahoma</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subject/>
  <dc:creator>Samet YIGIT</dc:creator>
  <cp:keywords/>
  <cp:lastModifiedBy>Windows Kullanıcısı</cp:lastModifiedBy>
  <cp:revision>7</cp:revision>
  <dcterms:modified xsi:type="dcterms:W3CDTF">2021-12-07T14:35:50Z</dcterms:modified>
</cp:coreProperties>
</file>